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35"/>
  </p:notesMasterIdLst>
  <p:handoutMasterIdLst>
    <p:handoutMasterId r:id="rId36"/>
  </p:handoutMasterIdLst>
  <p:sldIdLst>
    <p:sldId id="270" r:id="rId3"/>
    <p:sldId id="271" r:id="rId4"/>
    <p:sldId id="394" r:id="rId5"/>
    <p:sldId id="393" r:id="rId6"/>
    <p:sldId id="307" r:id="rId7"/>
    <p:sldId id="381" r:id="rId8"/>
    <p:sldId id="400" r:id="rId9"/>
    <p:sldId id="401" r:id="rId10"/>
    <p:sldId id="347" r:id="rId11"/>
    <p:sldId id="395" r:id="rId12"/>
    <p:sldId id="396" r:id="rId13"/>
    <p:sldId id="397" r:id="rId14"/>
    <p:sldId id="398" r:id="rId15"/>
    <p:sldId id="399" r:id="rId16"/>
    <p:sldId id="362" r:id="rId17"/>
    <p:sldId id="402" r:id="rId18"/>
    <p:sldId id="403" r:id="rId19"/>
    <p:sldId id="404" r:id="rId20"/>
    <p:sldId id="405" r:id="rId21"/>
    <p:sldId id="375" r:id="rId22"/>
    <p:sldId id="376" r:id="rId23"/>
    <p:sldId id="380" r:id="rId24"/>
    <p:sldId id="377" r:id="rId25"/>
    <p:sldId id="382" r:id="rId26"/>
    <p:sldId id="379" r:id="rId27"/>
    <p:sldId id="389" r:id="rId28"/>
    <p:sldId id="390" r:id="rId29"/>
    <p:sldId id="391" r:id="rId30"/>
    <p:sldId id="350" r:id="rId31"/>
    <p:sldId id="351" r:id="rId32"/>
    <p:sldId id="352" r:id="rId33"/>
    <p:sldId id="306" r:id="rId34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  <a:srgbClr val="E8B9FF"/>
    <a:srgbClr val="CC66FF"/>
    <a:srgbClr val="FFCCFF"/>
    <a:srgbClr val="F9DA55"/>
    <a:srgbClr val="C09200"/>
    <a:srgbClr val="FF6600"/>
    <a:srgbClr val="006600"/>
    <a:srgbClr val="E6E6E6"/>
    <a:srgbClr val="CC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horzBarState="maximized">
    <p:restoredLeft sz="22721" autoAdjust="0"/>
    <p:restoredTop sz="86413" autoAdjust="0"/>
  </p:normalViewPr>
  <p:slideViewPr>
    <p:cSldViewPr snapToGrid="0" snapToObjects="1">
      <p:cViewPr>
        <p:scale>
          <a:sx n="75" d="100"/>
          <a:sy n="75" d="100"/>
        </p:scale>
        <p:origin x="-684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-2988" y="-90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9EEC-3FD2-5E46-9CA0-3FE1B070C80D}" type="datetimeFigureOut">
              <a:rPr lang="ko-KR" altLang="en-US"/>
              <a:pPr/>
              <a:t>2014-12-29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87BB9-6E5F-EE43-A75C-B73FB92E161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0144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BFBAB-44B2-5049-A29F-328B7AFD7997}" type="datetimeFigureOut">
              <a:rPr lang="ko-KR" altLang="en-US"/>
              <a:pPr/>
              <a:t>2014-12-29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C52B2-9EC4-6B4A-B23B-E822F8B08B53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562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52B2-9EC4-6B4A-B23B-E822F8B08B53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198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52B2-9EC4-6B4A-B23B-E822F8B08B53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078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1630550" y="333649"/>
            <a:ext cx="0" cy="6061961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6" name="Title Placeholder 2"/>
          <p:cNvSpPr>
            <a:spLocks noGrp="1"/>
          </p:cNvSpPr>
          <p:nvPr>
            <p:ph type="title"/>
          </p:nvPr>
        </p:nvSpPr>
        <p:spPr>
          <a:xfrm>
            <a:off x="827478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4714" y="168765"/>
            <a:ext cx="7626096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GNB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4714" y="6368397"/>
            <a:ext cx="7626096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FOOTER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 userDrawn="1"/>
        </p:nvSpPr>
        <p:spPr bwMode="auto">
          <a:xfrm>
            <a:off x="5441152" y="365170"/>
            <a:ext cx="2299658" cy="18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909" tIns="35954" rIns="71909" bIns="35954">
            <a:spAutoFit/>
          </a:bodyPr>
          <a:lstStyle>
            <a:lvl1pPr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1pPr>
            <a:lvl2pPr marL="742950" indent="-28575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2pPr>
            <a:lvl3pPr marL="1143000" indent="-22860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3pPr>
            <a:lvl4pPr marL="1600200" indent="-22860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4pPr>
            <a:lvl5pPr marL="2057400" indent="-22860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5pPr>
            <a:lvl6pPr marL="25146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6pPr>
            <a:lvl7pPr marL="29718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7pPr>
            <a:lvl8pPr marL="34290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8pPr>
            <a:lvl9pPr marL="38862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9pPr>
          </a:lstStyle>
          <a:p>
            <a:pPr algn="r" eaLnBrk="1" hangingPunct="1"/>
            <a:r>
              <a:rPr lang="en-US" altLang="ko-KR" sz="700" b="0" u="sng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Home</a:t>
            </a:r>
            <a:r>
              <a:rPr lang="en-US" altLang="ko-KR" sz="700" b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&gt; </a:t>
            </a:r>
            <a:r>
              <a:rPr lang="en-US" altLang="ko-KR" sz="700" b="0" u="sng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1Depth Menu</a:t>
            </a:r>
            <a:r>
              <a:rPr lang="en-US" altLang="ko-KR" sz="700" b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&gt; </a:t>
            </a:r>
            <a:r>
              <a:rPr lang="en-US" altLang="ko-KR" sz="700" b="0" u="sng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2Depth Menu</a:t>
            </a:r>
            <a:r>
              <a:rPr lang="en-US" altLang="ko-KR" sz="700" b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&gt; Page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4407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716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_연결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14714" y="6368397"/>
            <a:ext cx="7626096" cy="2011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Malgun Gothic"/>
                <a:cs typeface="Malgun Gothic"/>
              </a:rPr>
              <a:t>다음 페이지에 계속</a:t>
            </a:r>
            <a:endParaRPr lang="en-US" sz="80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372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_연결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14714" y="168765"/>
            <a:ext cx="7626096" cy="201168"/>
          </a:xfrm>
          <a:prstGeom prst="rect">
            <a:avLst/>
          </a:prstGeom>
          <a:solidFill>
            <a:srgbClr val="595959"/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FFFFFF"/>
                </a:solidFill>
                <a:latin typeface="Malgun Gothic"/>
                <a:cs typeface="Malgun Gothic"/>
              </a:rPr>
              <a:t>이전 페이지에서 계속</a:t>
            </a:r>
            <a:endParaRPr lang="en-US" sz="80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14714" y="6368397"/>
            <a:ext cx="7626096" cy="2011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Malgun Gothic"/>
                <a:cs typeface="Malgun Gothic"/>
              </a:rPr>
              <a:t>다음 페이지에 계속</a:t>
            </a:r>
            <a:endParaRPr lang="en-US" sz="80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9546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_연결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14714" y="168765"/>
            <a:ext cx="7626096" cy="201168"/>
          </a:xfrm>
          <a:prstGeom prst="rect">
            <a:avLst/>
          </a:prstGeom>
          <a:solidFill>
            <a:srgbClr val="595959"/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FFFFFF"/>
                </a:solidFill>
                <a:latin typeface="Malgun Gothic"/>
                <a:cs typeface="Malgun Gothic"/>
              </a:rPr>
              <a:t>이전 페이지에서 계속</a:t>
            </a:r>
            <a:endParaRPr lang="en-US" sz="80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413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68910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>
            <a:spLocks noGrp="1"/>
          </p:cNvSpPr>
          <p:nvPr>
            <p:ph type="title"/>
          </p:nvPr>
        </p:nvSpPr>
        <p:spPr>
          <a:xfrm>
            <a:off x="1004749" y="2458357"/>
            <a:ext cx="7896502" cy="934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800" b="1"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8232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9"/>
          <p:cNvCxnSpPr/>
          <p:nvPr userDrawn="1"/>
        </p:nvCxnSpPr>
        <p:spPr bwMode="auto">
          <a:xfrm rot="10800000">
            <a:off x="166688" y="476250"/>
            <a:ext cx="9572625" cy="158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166688" y="148465"/>
            <a:ext cx="9454963" cy="283461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l">
              <a:defRPr sz="1000" b="1"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823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938007" y="3239491"/>
            <a:ext cx="20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감사합니다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.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331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. 2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671003" y="6559260"/>
            <a:ext cx="59372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latinLnBrk="0"/>
            <a:fld id="{A7AF586B-A1EC-4262-8EE1-425EAF1D37CD}" type="slidenum">
              <a:rPr kumimoji="0" lang="en-US" altLang="ko-KR" sz="1000" b="1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rPr>
              <a:pPr algn="ctr" latinLnBrk="0"/>
              <a:t>‹#›</a:t>
            </a:fld>
            <a:endParaRPr kumimoji="0" lang="en-US" altLang="ko-KR" sz="1000" b="1" dirty="0">
              <a:solidFill>
                <a:srgbClr val="7F7F7F"/>
              </a:solidFill>
              <a:latin typeface="Calibri" pitchFamily="34" charset="0"/>
              <a:ea typeface="Malgun Gothic" pitchFamily="50" charset="-127"/>
            </a:endParaRPr>
          </a:p>
        </p:txBody>
      </p:sp>
      <p:pic>
        <p:nvPicPr>
          <p:cNvPr id="6" name="Picture 2" descr="D:\Documents\01. 진행업무 프로젝트\Tcloud RFP\표준제안서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0175" y="6559550"/>
            <a:ext cx="3603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>
            <a:spLocks noChangeArrowheads="1"/>
          </p:cNvSpPr>
          <p:nvPr userDrawn="1"/>
        </p:nvSpPr>
        <p:spPr bwMode="auto">
          <a:xfrm>
            <a:off x="446088" y="6627813"/>
            <a:ext cx="984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 dirty="0">
                <a:solidFill>
                  <a:srgbClr val="575755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SIMPLY CONNECT</a:t>
            </a:r>
            <a:endParaRPr kumimoji="0" lang="ko-KR" altLang="en-US" sz="700" b="1" dirty="0">
              <a:solidFill>
                <a:srgbClr val="575755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938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연결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1630550" y="333649"/>
            <a:ext cx="0" cy="6061961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4714" y="168765"/>
            <a:ext cx="7626096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GNB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714" y="6368397"/>
            <a:ext cx="7626096" cy="2011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Malgun Gothic"/>
                <a:cs typeface="Malgun Gothic"/>
              </a:rPr>
              <a:t>다음 페이지에 계속</a:t>
            </a:r>
            <a:endParaRPr lang="en-US" sz="80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 userDrawn="1"/>
        </p:nvSpPr>
        <p:spPr bwMode="auto">
          <a:xfrm>
            <a:off x="5441152" y="365170"/>
            <a:ext cx="2299658" cy="18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909" tIns="35954" rIns="71909" bIns="35954">
            <a:spAutoFit/>
          </a:bodyPr>
          <a:lstStyle>
            <a:lvl1pPr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1pPr>
            <a:lvl2pPr marL="742950" indent="-28575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2pPr>
            <a:lvl3pPr marL="1143000" indent="-22860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3pPr>
            <a:lvl4pPr marL="1600200" indent="-22860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4pPr>
            <a:lvl5pPr marL="2057400" indent="-22860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5pPr>
            <a:lvl6pPr marL="25146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6pPr>
            <a:lvl7pPr marL="29718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7pPr>
            <a:lvl8pPr marL="34290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8pPr>
            <a:lvl9pPr marL="38862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9pPr>
          </a:lstStyle>
          <a:p>
            <a:pPr algn="r" eaLnBrk="1" hangingPunct="1"/>
            <a:r>
              <a:rPr lang="en-US" altLang="ko-KR" sz="700" b="0" u="sng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Home</a:t>
            </a:r>
            <a:r>
              <a:rPr lang="en-US" altLang="ko-KR" sz="700" b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&gt; </a:t>
            </a:r>
            <a:r>
              <a:rPr lang="en-US" altLang="ko-KR" sz="700" b="0" u="sng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1Depth Menu</a:t>
            </a:r>
            <a:r>
              <a:rPr lang="en-US" altLang="ko-KR" sz="700" b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&gt; </a:t>
            </a:r>
            <a:r>
              <a:rPr lang="en-US" altLang="ko-KR" sz="700" b="0" u="sng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2Depth Menu</a:t>
            </a:r>
            <a:r>
              <a:rPr lang="en-US" altLang="ko-KR" sz="700" b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&gt; Page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75716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연결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1630550" y="333649"/>
            <a:ext cx="0" cy="6061961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4714" y="168765"/>
            <a:ext cx="7626096" cy="201168"/>
          </a:xfrm>
          <a:prstGeom prst="rect">
            <a:avLst/>
          </a:prstGeom>
          <a:solidFill>
            <a:srgbClr val="595959"/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FFFFFF"/>
                </a:solidFill>
                <a:latin typeface="Malgun Gothic"/>
                <a:cs typeface="Malgun Gothic"/>
              </a:rPr>
              <a:t>이전 페이지에서 계속</a:t>
            </a:r>
            <a:endParaRPr lang="en-US" sz="80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14714" y="6368397"/>
            <a:ext cx="7626096" cy="2011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Malgun Gothic"/>
                <a:cs typeface="Malgun Gothic"/>
              </a:rPr>
              <a:t>다음 페이지에 계속</a:t>
            </a:r>
            <a:endParaRPr lang="en-US" sz="80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211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연결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1630550" y="333649"/>
            <a:ext cx="0" cy="6061961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4714" y="168765"/>
            <a:ext cx="7626096" cy="201168"/>
          </a:xfrm>
          <a:prstGeom prst="rect">
            <a:avLst/>
          </a:prstGeom>
          <a:solidFill>
            <a:srgbClr val="595959"/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FFFFFF"/>
                </a:solidFill>
                <a:latin typeface="Malgun Gothic"/>
                <a:cs typeface="Malgun Gothic"/>
              </a:rPr>
              <a:t>이전 페이지에서 계속</a:t>
            </a:r>
            <a:endParaRPr lang="en-US" sz="80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14714" y="6368397"/>
            <a:ext cx="7626096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FOOTER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9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14714" y="168765"/>
            <a:ext cx="7626096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GNB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4714" y="6368397"/>
            <a:ext cx="7626096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FOOTER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5441152" y="365170"/>
            <a:ext cx="2299658" cy="18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909" tIns="35954" rIns="71909" bIns="35954">
            <a:spAutoFit/>
          </a:bodyPr>
          <a:lstStyle>
            <a:lvl1pPr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1pPr>
            <a:lvl2pPr marL="742950" indent="-28575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2pPr>
            <a:lvl3pPr marL="1143000" indent="-22860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3pPr>
            <a:lvl4pPr marL="1600200" indent="-22860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4pPr>
            <a:lvl5pPr marL="2057400" indent="-22860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5pPr>
            <a:lvl6pPr marL="25146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6pPr>
            <a:lvl7pPr marL="29718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7pPr>
            <a:lvl8pPr marL="34290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8pPr>
            <a:lvl9pPr marL="38862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9pPr>
          </a:lstStyle>
          <a:p>
            <a:pPr algn="r" eaLnBrk="1" hangingPunct="1"/>
            <a:r>
              <a:rPr lang="en-US" altLang="ko-KR" sz="700" b="0" u="sng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Home</a:t>
            </a:r>
            <a:r>
              <a:rPr lang="en-US" altLang="ko-KR" sz="700" b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&gt; </a:t>
            </a:r>
            <a:r>
              <a:rPr lang="en-US" altLang="ko-KR" sz="700" b="0" u="sng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1Depth Menu</a:t>
            </a:r>
            <a:r>
              <a:rPr lang="en-US" altLang="ko-KR" sz="700" b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&gt; </a:t>
            </a:r>
            <a:r>
              <a:rPr lang="en-US" altLang="ko-KR" sz="700" b="0" u="sng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2Depth Menu</a:t>
            </a:r>
            <a:r>
              <a:rPr lang="en-US" altLang="ko-KR" sz="700" b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&gt; Page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55177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_연결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14714" y="168765"/>
            <a:ext cx="7626096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GNB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4714" y="6368397"/>
            <a:ext cx="7626096" cy="2011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Malgun Gothic"/>
                <a:cs typeface="Malgun Gothic"/>
              </a:rPr>
              <a:t>다음 페이지에 계속</a:t>
            </a:r>
            <a:endParaRPr lang="en-US" sz="80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5441152" y="365170"/>
            <a:ext cx="2299658" cy="18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909" tIns="35954" rIns="71909" bIns="35954">
            <a:spAutoFit/>
          </a:bodyPr>
          <a:lstStyle>
            <a:lvl1pPr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1pPr>
            <a:lvl2pPr marL="742950" indent="-28575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2pPr>
            <a:lvl3pPr marL="1143000" indent="-22860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3pPr>
            <a:lvl4pPr marL="1600200" indent="-22860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4pPr>
            <a:lvl5pPr marL="2057400" indent="-228600" defTabSz="719138" eaLnBrk="0" hangingPunct="0"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5pPr>
            <a:lvl6pPr marL="25146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6pPr>
            <a:lvl7pPr marL="29718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7pPr>
            <a:lvl8pPr marL="34290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8pPr>
            <a:lvl9pPr marL="3886200" indent="-228600" defTabSz="719138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돋움" charset="0"/>
                <a:ea typeface="돋움" charset="0"/>
                <a:cs typeface="돋움" charset="0"/>
              </a:defRPr>
            </a:lvl9pPr>
          </a:lstStyle>
          <a:p>
            <a:pPr algn="r" eaLnBrk="1" hangingPunct="1"/>
            <a:r>
              <a:rPr lang="en-US" altLang="ko-KR" sz="700" b="0" u="sng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Home</a:t>
            </a:r>
            <a:r>
              <a:rPr lang="en-US" altLang="ko-KR" sz="700" b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&gt; </a:t>
            </a:r>
            <a:r>
              <a:rPr lang="en-US" altLang="ko-KR" sz="700" b="0" u="sng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1Depth Menu</a:t>
            </a:r>
            <a:r>
              <a:rPr lang="en-US" altLang="ko-KR" sz="700" b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&gt; </a:t>
            </a:r>
            <a:r>
              <a:rPr lang="en-US" altLang="ko-KR" sz="700" b="0" u="sng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2Depth Menu</a:t>
            </a:r>
            <a:r>
              <a:rPr lang="en-US" altLang="ko-KR" sz="700" b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 &gt; Page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81707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_연결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14714" y="168765"/>
            <a:ext cx="7626096" cy="201168"/>
          </a:xfrm>
          <a:prstGeom prst="rect">
            <a:avLst/>
          </a:prstGeom>
          <a:solidFill>
            <a:srgbClr val="595959"/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FFFFFF"/>
                </a:solidFill>
                <a:latin typeface="Malgun Gothic"/>
                <a:cs typeface="Malgun Gothic"/>
              </a:rPr>
              <a:t>이전 페이지에서 계속</a:t>
            </a:r>
            <a:endParaRPr lang="en-US" sz="80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4714" y="6368397"/>
            <a:ext cx="7626096" cy="2011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Malgun Gothic"/>
                <a:cs typeface="Malgun Gothic"/>
              </a:rPr>
              <a:t>다음 페이지에 계속</a:t>
            </a:r>
            <a:endParaRPr lang="en-US" sz="80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403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_연결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4714" y="168765"/>
            <a:ext cx="7626096" cy="201168"/>
          </a:xfrm>
          <a:prstGeom prst="rect">
            <a:avLst/>
          </a:prstGeom>
          <a:solidFill>
            <a:srgbClr val="595959"/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FFFFFF"/>
                </a:solidFill>
                <a:latin typeface="Malgun Gothic"/>
                <a:cs typeface="Malgun Gothic"/>
              </a:rPr>
              <a:t>이전 페이지에서 계속</a:t>
            </a:r>
            <a:endParaRPr lang="en-US" sz="80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14714" y="6368397"/>
            <a:ext cx="7626096" cy="20116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cs typeface="Malgun Gothic"/>
              </a:rPr>
              <a:t>FOOTER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146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9314" y="726209"/>
            <a:ext cx="6984000" cy="5779856"/>
          </a:xfrm>
          <a:prstGeom prst="rect">
            <a:avLst/>
          </a:prstGeom>
          <a:noFill/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716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666067" y="6545566"/>
            <a:ext cx="59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E58B8FB-895F-E14A-93BB-1411E4211252}" type="slidenum"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Malgun Gothic"/>
              </a:rPr>
              <a:pPr algn="ctr"/>
              <a:t>‹#›</a:t>
            </a:fld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Malgun Gothic"/>
            </a:endParaRPr>
          </a:p>
        </p:txBody>
      </p:sp>
      <p:pic>
        <p:nvPicPr>
          <p:cNvPr id="7" name="Picture 2" descr="D:\Documents\01. 진행업무 프로젝트\Tcloud RFP\표준제안서\logo.pn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30175" y="6559550"/>
            <a:ext cx="3603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>
            <a:spLocks noChangeArrowheads="1"/>
          </p:cNvSpPr>
          <p:nvPr userDrawn="1"/>
        </p:nvSpPr>
        <p:spPr bwMode="auto">
          <a:xfrm>
            <a:off x="446088" y="6627813"/>
            <a:ext cx="984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700" b="1" dirty="0">
                <a:solidFill>
                  <a:srgbClr val="575755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SIMPLY CONNECT</a:t>
            </a:r>
            <a:endParaRPr kumimoji="0" lang="ko-KR" altLang="en-US" sz="700" b="1" dirty="0">
              <a:solidFill>
                <a:srgbClr val="575755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49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58" r:id="rId9"/>
    <p:sldLayoutId id="2147483677" r:id="rId10"/>
    <p:sldLayoutId id="2147483669" r:id="rId11"/>
    <p:sldLayoutId id="2147483670" r:id="rId12"/>
    <p:sldLayoutId id="2147483671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800" kern="1200">
          <a:solidFill>
            <a:srgbClr val="7F7F7F"/>
          </a:solidFill>
          <a:latin typeface="Malgun Gothic"/>
          <a:ea typeface="+mj-ea"/>
          <a:cs typeface="Malgun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96072" y="6519350"/>
            <a:ext cx="59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E58B8FB-895F-E14A-93BB-1411E4211252}" type="slidenum"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Malgun Gothic"/>
              </a:rPr>
              <a:pPr algn="ctr"/>
              <a:t>‹#›</a:t>
            </a:fld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Malgun Gothic"/>
            </a:endParaRPr>
          </a:p>
        </p:txBody>
      </p:sp>
      <p:pic>
        <p:nvPicPr>
          <p:cNvPr id="9" name="Picture 2" descr="D:\Documents\01. 진행업무 프로젝트\Tcloud RFP\표준제안서\logo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30175" y="6559550"/>
            <a:ext cx="3603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>
            <a:spLocks noChangeArrowheads="1"/>
          </p:cNvSpPr>
          <p:nvPr userDrawn="1"/>
        </p:nvSpPr>
        <p:spPr bwMode="auto">
          <a:xfrm>
            <a:off x="446088" y="6627813"/>
            <a:ext cx="984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700" b="1" dirty="0">
                <a:solidFill>
                  <a:srgbClr val="575755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SIMPLY CONNECT</a:t>
            </a:r>
            <a:endParaRPr kumimoji="0" lang="ko-KR" altLang="en-US" sz="700" b="1" dirty="0">
              <a:solidFill>
                <a:srgbClr val="575755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84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800" kern="1200">
          <a:solidFill>
            <a:srgbClr val="7F7F7F"/>
          </a:solidFill>
          <a:latin typeface="Malgun Gothic"/>
          <a:ea typeface="+mj-ea"/>
          <a:cs typeface="Malgun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jstree.com/demo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ree.com/dem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63550" y="742950"/>
            <a:ext cx="9010650" cy="3081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pic>
        <p:nvPicPr>
          <p:cNvPr id="15" name="Picture 2" descr="E:\6. 회사문서\필링크로고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6163" y="6137275"/>
            <a:ext cx="8032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25463" y="2643188"/>
            <a:ext cx="8937625" cy="1084262"/>
          </a:xfrm>
          <a:prstGeom prst="rect">
            <a:avLst/>
          </a:prstGeo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spc="-150" dirty="0" smtClean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화면설계서</a:t>
            </a:r>
            <a:endParaRPr kumimoji="0" lang="en-US" altLang="ko-KR" sz="2000" b="1" kern="0" spc="-150" dirty="0">
              <a:solidFill>
                <a:srgbClr val="353535"/>
              </a:solidFill>
              <a:latin typeface="+mn-ea"/>
              <a:ea typeface="+mn-ea"/>
              <a:cs typeface="Arial" pitchFamily="34" charset="0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000" b="1" kern="0" spc="-150" dirty="0" smtClean="0">
                <a:solidFill>
                  <a:srgbClr val="353535"/>
                </a:solidFill>
                <a:latin typeface="+mn-ea"/>
                <a:cs typeface="Arial" pitchFamily="34" charset="0"/>
              </a:rPr>
              <a:t>이미지뱅크 웹 </a:t>
            </a:r>
            <a:r>
              <a:rPr kumimoji="0" lang="en-US" altLang="ko-KR" sz="3000" b="1" kern="0" spc="-150" dirty="0" smtClean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(1</a:t>
            </a:r>
            <a:r>
              <a:rPr kumimoji="0" lang="ko-KR" altLang="en-US" sz="3000" b="1" kern="0" spc="-150" dirty="0" smtClean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월</a:t>
            </a:r>
            <a:r>
              <a:rPr kumimoji="0" lang="en-US" altLang="ko-KR" sz="3000" b="1" kern="0" spc="-150" dirty="0" smtClean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sz="3000" b="1" kern="0" spc="-150" dirty="0" smtClean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크롬</a:t>
            </a:r>
            <a:r>
              <a:rPr lang="en-US" altLang="ko-KR" sz="3000" b="1" kern="0" spc="-150" dirty="0" smtClean="0">
                <a:solidFill>
                  <a:srgbClr val="353535"/>
                </a:solidFill>
                <a:latin typeface="+mn-ea"/>
                <a:cs typeface="Arial" pitchFamily="34" charset="0"/>
              </a:rPr>
              <a:t>only</a:t>
            </a:r>
            <a:r>
              <a:rPr kumimoji="0" lang="en-US" altLang="ko-KR" sz="3000" b="1" kern="0" spc="-150" dirty="0" smtClean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)</a:t>
            </a:r>
            <a:endParaRPr kumimoji="0" lang="ko-KR" altLang="en-US" sz="1600" b="1" kern="0" spc="-150" dirty="0">
              <a:solidFill>
                <a:srgbClr val="353535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975" y="401638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이랜드리테일</a:t>
            </a:r>
            <a:endParaRPr lang="en-US" altLang="ko-KR" sz="140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3173" y="3879707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/>
              <a:t>이미지관리</a:t>
            </a:r>
            <a:endParaRPr lang="en-US" altLang="ko-KR" b="1" smtClean="0"/>
          </a:p>
          <a:p>
            <a:r>
              <a:rPr lang="ko-KR" altLang="en-US" b="1" smtClean="0"/>
              <a:t>관리자관리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7375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674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브랜드 가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 나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 다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마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Kim's </a:t>
                      </a:r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Club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Modern </a:t>
                      </a:r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House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파일등록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*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60548" y="125269"/>
          <a:ext cx="2606577" cy="264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오른쪽이 파일페이지인 경우 등록버튼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파일찾기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선택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파일업로드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순서대로 목록에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업로드상태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대기중인 업로드 취소됨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창닫기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업로드완료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창닫힘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추가됨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왼쪽맨위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중복가능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8" name="순서도: 대체 처리 37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│로고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남성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브랜드 가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81" name="Oval 410"/>
          <p:cNvSpPr>
            <a:spLocks noChangeArrowheads="1"/>
          </p:cNvSpPr>
          <p:nvPr/>
        </p:nvSpPr>
        <p:spPr bwMode="auto">
          <a:xfrm>
            <a:off x="565100" y="10391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53" name="Oval 410"/>
          <p:cNvSpPr>
            <a:spLocks noChangeArrowheads="1"/>
          </p:cNvSpPr>
          <p:nvPr/>
        </p:nvSpPr>
        <p:spPr bwMode="auto">
          <a:xfrm>
            <a:off x="7083523" y="2776698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pic>
        <p:nvPicPr>
          <p:cNvPr id="155" name="그림 154" descr="chrome_fi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606" y="2850322"/>
            <a:ext cx="2479477" cy="1715336"/>
          </a:xfrm>
          <a:prstGeom prst="rect">
            <a:avLst/>
          </a:prstGeom>
        </p:spPr>
      </p:pic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9" name="표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6448" y="1518723"/>
          <a:ext cx="102965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1" name="표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64741" y="3011429"/>
          <a:ext cx="115433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3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6166" y="3011429"/>
          <a:ext cx="109482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4038" y="3010176"/>
          <a:ext cx="103206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6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11963" y="3010176"/>
          <a:ext cx="1159721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1266" y="4373376"/>
          <a:ext cx="1099722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32463" y="1531523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67" name="직선 화살표 연결선 166"/>
          <p:cNvCxnSpPr>
            <a:endCxn id="153" idx="6"/>
          </p:cNvCxnSpPr>
          <p:nvPr/>
        </p:nvCxnSpPr>
        <p:spPr>
          <a:xfrm>
            <a:off x="1366821" y="1287068"/>
            <a:ext cx="5932702" cy="1597630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직선 화살표 연결선 167"/>
          <p:cNvCxnSpPr>
            <a:stCxn id="153" idx="2"/>
          </p:cNvCxnSpPr>
          <p:nvPr/>
        </p:nvCxnSpPr>
        <p:spPr>
          <a:xfrm rot="10800000" flipV="1">
            <a:off x="6286501" y="2884697"/>
            <a:ext cx="797023" cy="1819023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9" name="Oval 410"/>
          <p:cNvSpPr>
            <a:spLocks noChangeArrowheads="1"/>
          </p:cNvSpPr>
          <p:nvPr/>
        </p:nvSpPr>
        <p:spPr bwMode="auto">
          <a:xfrm>
            <a:off x="3068851" y="2239676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170" name="직선 화살표 연결선 169"/>
          <p:cNvCxnSpPr>
            <a:endCxn id="169" idx="4"/>
          </p:cNvCxnSpPr>
          <p:nvPr/>
        </p:nvCxnSpPr>
        <p:spPr>
          <a:xfrm rot="10800000">
            <a:off x="3176852" y="2455676"/>
            <a:ext cx="3109649" cy="2216146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4401499"/>
              </p:ext>
            </p:extLst>
          </p:nvPr>
        </p:nvGraphicFramePr>
        <p:xfrm>
          <a:off x="6235547" y="4671822"/>
          <a:ext cx="3491536" cy="1778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80862"/>
                <a:gridCol w="452822"/>
                <a:gridCol w="25785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업로딩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1/3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000" b="0" i="0" strike="sng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파일명</a:t>
                      </a:r>
                      <a:r>
                        <a:rPr lang="en-US" altLang="ko-KR" sz="1000" b="0" i="0" kern="120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확장자</a:t>
                      </a:r>
                      <a:endParaRPr lang="en-US" altLang="ko-KR" sz="1000" b="0" i="0" kern="120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endParaRPr lang="en-US" altLang="ko-KR" sz="1000" b="0" i="0" strike="noStrike" kern="120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지이크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.PNG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진행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 개수대로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trike="noStrik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en-US" altLang="ko-KR" sz="1000" b="0" strike="noStrike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Oval 410"/>
          <p:cNvSpPr>
            <a:spLocks noChangeArrowheads="1"/>
          </p:cNvSpPr>
          <p:nvPr/>
        </p:nvSpPr>
        <p:spPr bwMode="auto">
          <a:xfrm>
            <a:off x="6070500" y="455915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 bwMode="auto">
          <a:xfrm>
            <a:off x="9567064" y="5031576"/>
            <a:ext cx="45719" cy="720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3834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trike="noStrike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strike="noStrike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strike="noStrike" dirty="0" smtClean="0">
                <a:solidFill>
                  <a:schemeClr val="tx1"/>
                </a:solidFill>
              </a:rPr>
              <a:t>_1.</a:t>
            </a:r>
            <a:r>
              <a:rPr lang="ko-KR" altLang="en-US" sz="2000" b="1" strike="noStrike" dirty="0" smtClean="0">
                <a:solidFill>
                  <a:schemeClr val="tx1"/>
                </a:solidFill>
              </a:rPr>
              <a:t>파일등록</a:t>
            </a:r>
            <a:r>
              <a:rPr lang="en-US" altLang="ko-KR" sz="2000" b="1" strike="noStrike" dirty="0" smtClean="0">
                <a:solidFill>
                  <a:schemeClr val="tx1"/>
                </a:solidFill>
              </a:rPr>
              <a:t>_drop</a:t>
            </a:r>
            <a:endParaRPr lang="ko-KR" altLang="en-US" sz="2000" b="1" strike="noStrike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78611" y="11038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439940" y="1103654"/>
            <a:ext cx="931312" cy="2158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입력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20465" y="1124090"/>
            <a:ext cx="34298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│캐주얼가방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err="1" smtClean="0">
                <a:solidFill>
                  <a:srgbClr val="0070C0"/>
                </a:solidFill>
                <a:latin typeface="+mn-ea"/>
              </a:rPr>
              <a:t>키플링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780252" y="109983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70652" y="109983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787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977706"/>
              </a:tblGrid>
              <a:tr h="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모던하우스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외부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900" b="1" dirty="0" smtClean="0">
                          <a:solidFill>
                            <a:srgbClr val="0070C0"/>
                          </a:solidFill>
                        </a:rPr>
                        <a:t>잡화</a:t>
                      </a:r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가방 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캐주얼가방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비올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키플릿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</a:t>
                      </a: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100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지갑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벨트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스니커즈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운동화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여성구두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남성구두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전사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MKT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킴스클럽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1" name="순서도: 대체 처리 110"/>
          <p:cNvSpPr/>
          <p:nvPr/>
        </p:nvSpPr>
        <p:spPr bwMode="auto">
          <a:xfrm>
            <a:off x="6980171" y="1493323"/>
            <a:ext cx="45719" cy="418367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2769"/>
          <a:ext cx="2606577" cy="31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윈도우탐색기에서 이미지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선택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파일페이지로 이미지 이동 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drop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안내레이어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폴더는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drop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불가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drop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안내레이어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안나옴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drop 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파일업로드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순서대로 목록에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업로드상태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대기중인 업로드 취소됨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창닫기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업로드완료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창닫힘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실패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수동으로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재업로드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추가됨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왼쪽맨위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중복가능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Oval 410"/>
          <p:cNvSpPr>
            <a:spLocks noChangeArrowheads="1"/>
          </p:cNvSpPr>
          <p:nvPr/>
        </p:nvSpPr>
        <p:spPr bwMode="auto">
          <a:xfrm>
            <a:off x="2027251" y="1912423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endParaRPr kumimoji="0" lang="en-US" altLang="ko-KR" sz="1000" b="1" dirty="0" smtClean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rot="10800000">
            <a:off x="2755903" y="2624294"/>
            <a:ext cx="3479644" cy="2240504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410"/>
          <p:cNvSpPr>
            <a:spLocks noChangeArrowheads="1"/>
          </p:cNvSpPr>
          <p:nvPr/>
        </p:nvSpPr>
        <p:spPr bwMode="auto">
          <a:xfrm>
            <a:off x="2444701" y="3543300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 smtClean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26" name="Oval 410"/>
          <p:cNvSpPr>
            <a:spLocks noChangeArrowheads="1"/>
          </p:cNvSpPr>
          <p:nvPr/>
        </p:nvSpPr>
        <p:spPr bwMode="auto">
          <a:xfrm>
            <a:off x="5926485" y="4864798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08000" y="742769"/>
            <a:ext cx="7000923" cy="579773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ko-KR" altLang="en-US" sz="1000" dirty="0" smtClean="0">
                <a:latin typeface="+mn-ea"/>
              </a:rPr>
              <a:t>이미지를 여기에 내려놓으세요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4401499"/>
              </p:ext>
            </p:extLst>
          </p:nvPr>
        </p:nvGraphicFramePr>
        <p:xfrm>
          <a:off x="6235547" y="4671822"/>
          <a:ext cx="3491536" cy="1778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80862"/>
                <a:gridCol w="452822"/>
                <a:gridCol w="25785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업로딩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1/3</a:t>
                      </a:r>
                      <a:r>
                        <a:rPr lang="en-US" altLang="ko-KR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000" b="0" i="0" strike="sngStrike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파일명</a:t>
                      </a:r>
                      <a:r>
                        <a:rPr lang="en-US" altLang="ko-KR" sz="1000" b="0" i="0" kern="120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확장자</a:t>
                      </a:r>
                      <a:endParaRPr lang="en-US" altLang="ko-KR" sz="1000" b="0" i="0" kern="120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endParaRPr lang="en-US" altLang="ko-KR" sz="1000" b="0" i="0" strike="noStrike" kern="120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지이크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.PNG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진행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 개수대로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trike="noStrik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대기</a:t>
                      </a:r>
                      <a:endParaRPr lang="en-US" altLang="ko-KR" sz="1000" b="0" strike="noStrike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지이크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실패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순서도: 대체 처리 28"/>
          <p:cNvSpPr/>
          <p:nvPr/>
        </p:nvSpPr>
        <p:spPr bwMode="auto">
          <a:xfrm>
            <a:off x="9567064" y="5031576"/>
            <a:ext cx="45719" cy="720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25" name="Oval 410"/>
          <p:cNvSpPr>
            <a:spLocks noChangeArrowheads="1"/>
          </p:cNvSpPr>
          <p:nvPr/>
        </p:nvSpPr>
        <p:spPr bwMode="auto">
          <a:xfrm>
            <a:off x="8801000" y="5903822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955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  [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브랜드 가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 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 다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마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Kim's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Club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농산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리빙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수산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축산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Modern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House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버터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선물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주방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침장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파일수정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2769"/>
          <a:ext cx="2606577" cy="31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파일선택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선택된 상태로 바뀜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 선택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수정버튼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안나옴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수정레이어팝업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입력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자까지만 입력됨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수정됨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중복가능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팝업닫기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수정버튼 비활성화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바닥페이지 선택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선택된상태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없어짐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없어짐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│브랜드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남성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브랜드가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97752" y="115063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488152" y="115063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72" name="Oval 410"/>
          <p:cNvSpPr>
            <a:spLocks noChangeArrowheads="1"/>
          </p:cNvSpPr>
          <p:nvPr/>
        </p:nvSpPr>
        <p:spPr bwMode="auto">
          <a:xfrm>
            <a:off x="4380152" y="1042635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6448" y="1518723"/>
          <a:ext cx="102965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64741" y="2998729"/>
          <a:ext cx="115433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3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6166" y="2998729"/>
          <a:ext cx="109482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4038" y="2997476"/>
          <a:ext cx="103206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6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11963" y="2997476"/>
          <a:ext cx="1159721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59841" y="4309876"/>
          <a:ext cx="113461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1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1266" y="4309876"/>
          <a:ext cx="1099722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71838" y="4308623"/>
          <a:ext cx="1044833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33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줄 길면</a:t>
                      </a:r>
                      <a:r>
                        <a:rPr lang="en-US" altLang="ko-KR" sz="10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...</a:t>
                      </a:r>
                      <a:r>
                        <a:rPr lang="ko-KR" altLang="en-US" sz="1000" b="0" i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07063" y="4308623"/>
          <a:ext cx="11646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6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 bwMode="auto">
          <a:xfrm>
            <a:off x="6980171" y="1493323"/>
            <a:ext cx="45719" cy="418367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32463" y="1531523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4401499"/>
              </p:ext>
            </p:extLst>
          </p:nvPr>
        </p:nvGraphicFramePr>
        <p:xfrm>
          <a:off x="7172423" y="5067300"/>
          <a:ext cx="1476278" cy="88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8139"/>
                <a:gridCol w="738139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 bwMode="auto">
          <a:xfrm>
            <a:off x="7305725" y="5367400"/>
            <a:ext cx="1209675" cy="216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defTabSz="1157288"/>
            <a:r>
              <a:rPr lang="ko-KR" altLang="en-US" sz="1000" dirty="0" err="1" smtClean="0">
                <a:solidFill>
                  <a:srgbClr val="0070C0"/>
                </a:solidFill>
                <a:latin typeface="+mn-ea"/>
              </a:rPr>
              <a:t>좋은집</a:t>
            </a:r>
            <a:endParaRPr lang="ko-KR" alt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1" name="Oval 410"/>
          <p:cNvSpPr>
            <a:spLocks noChangeArrowheads="1"/>
          </p:cNvSpPr>
          <p:nvPr/>
        </p:nvSpPr>
        <p:spPr bwMode="auto">
          <a:xfrm>
            <a:off x="7108923" y="4908500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82" name="직선 화살표 연결선 81"/>
          <p:cNvCxnSpPr>
            <a:endCxn id="60" idx="1"/>
          </p:cNvCxnSpPr>
          <p:nvPr/>
        </p:nvCxnSpPr>
        <p:spPr>
          <a:xfrm flipV="1">
            <a:off x="3848103" y="1258479"/>
            <a:ext cx="640049" cy="273044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직선 화살표 연결선 82"/>
          <p:cNvCxnSpPr>
            <a:endCxn id="81" idx="4"/>
          </p:cNvCxnSpPr>
          <p:nvPr/>
        </p:nvCxnSpPr>
        <p:spPr>
          <a:xfrm rot="16200000" flipH="1">
            <a:off x="3900718" y="1808295"/>
            <a:ext cx="3859778" cy="2772631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Oval 410"/>
          <p:cNvSpPr>
            <a:spLocks noChangeArrowheads="1"/>
          </p:cNvSpPr>
          <p:nvPr/>
        </p:nvSpPr>
        <p:spPr bwMode="auto">
          <a:xfrm>
            <a:off x="3240151" y="1493323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18523" y="604300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>
              <a:defRPr/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Oval 410"/>
          <p:cNvSpPr>
            <a:spLocks noChangeArrowheads="1"/>
          </p:cNvSpPr>
          <p:nvPr/>
        </p:nvSpPr>
        <p:spPr bwMode="auto">
          <a:xfrm>
            <a:off x="7147023" y="6064200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49" name="Oval 410"/>
          <p:cNvSpPr>
            <a:spLocks noChangeArrowheads="1"/>
          </p:cNvSpPr>
          <p:nvPr/>
        </p:nvSpPr>
        <p:spPr bwMode="auto">
          <a:xfrm>
            <a:off x="2396146" y="5753500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B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92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마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  [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브랜드 가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 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 다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Kim's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Club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농산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리빙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수산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축산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Modern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House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버터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선물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주방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침장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파일상세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2769"/>
          <a:ext cx="2606577" cy="24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이미지보기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원본비율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가로 또는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세로중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긴길이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기준으로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리사이즈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이미지정보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PX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브라우저 다운로드 팝업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복사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브라우저 완료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복사되었습니다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닫기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│브랜드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남성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브랜드가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8" name="순서도: 대체 처리 37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6448" y="1518723"/>
          <a:ext cx="102965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64741" y="2998729"/>
          <a:ext cx="115433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3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6166" y="2998729"/>
          <a:ext cx="109482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4038" y="2997476"/>
          <a:ext cx="103206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6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11963" y="2997476"/>
          <a:ext cx="1159721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59841" y="4309876"/>
          <a:ext cx="113461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1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1266" y="4309876"/>
          <a:ext cx="1099722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71838" y="4308623"/>
          <a:ext cx="1044833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33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줄 길면</a:t>
                      </a:r>
                      <a:r>
                        <a:rPr lang="en-US" altLang="ko-KR" sz="1000" b="0" i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...</a:t>
                      </a:r>
                      <a:r>
                        <a:rPr lang="ko-KR" altLang="en-US" sz="1000" b="0" i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07063" y="4308623"/>
          <a:ext cx="11646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6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 bwMode="auto">
          <a:xfrm>
            <a:off x="6980171" y="1493323"/>
            <a:ext cx="45719" cy="418367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32463" y="1531523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108000" y="742769"/>
            <a:ext cx="7000923" cy="579773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0" name="Oval 410"/>
          <p:cNvSpPr>
            <a:spLocks noChangeArrowheads="1"/>
          </p:cNvSpPr>
          <p:nvPr/>
        </p:nvSpPr>
        <p:spPr bwMode="auto">
          <a:xfrm>
            <a:off x="2218698" y="2200940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508778" y="2200940"/>
          <a:ext cx="3079012" cy="31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01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원본크기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</a:p>
                    <a:p>
                      <a:pPr latinLnBrk="1"/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171543" y="5110056"/>
            <a:ext cx="688076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URL</a:t>
            </a:r>
            <a:r>
              <a:rPr lang="ko-KR" altLang="en-US" sz="1000" dirty="0" smtClean="0">
                <a:solidFill>
                  <a:schemeClr val="tx1"/>
                </a:solidFill>
              </a:rPr>
              <a:t>복사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61943" y="5110056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저장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Oval 410"/>
          <p:cNvSpPr>
            <a:spLocks noChangeArrowheads="1"/>
          </p:cNvSpPr>
          <p:nvPr/>
        </p:nvSpPr>
        <p:spPr bwMode="auto">
          <a:xfrm>
            <a:off x="2263098" y="512068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55" name="Oval 410"/>
          <p:cNvSpPr>
            <a:spLocks noChangeArrowheads="1"/>
          </p:cNvSpPr>
          <p:nvPr/>
        </p:nvSpPr>
        <p:spPr bwMode="auto">
          <a:xfrm>
            <a:off x="3912784" y="5099111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57" name="Oval 410"/>
          <p:cNvSpPr>
            <a:spLocks noChangeArrowheads="1"/>
          </p:cNvSpPr>
          <p:nvPr/>
        </p:nvSpPr>
        <p:spPr bwMode="auto">
          <a:xfrm>
            <a:off x="2252465" y="4701276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1" name="Oval 410"/>
          <p:cNvSpPr>
            <a:spLocks noChangeArrowheads="1"/>
          </p:cNvSpPr>
          <p:nvPr/>
        </p:nvSpPr>
        <p:spPr bwMode="auto">
          <a:xfrm>
            <a:off x="5447891" y="2114206"/>
            <a:ext cx="216000" cy="21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X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2" name="Oval 410"/>
          <p:cNvSpPr>
            <a:spLocks noChangeArrowheads="1"/>
          </p:cNvSpPr>
          <p:nvPr/>
        </p:nvSpPr>
        <p:spPr bwMode="auto">
          <a:xfrm>
            <a:off x="5702299" y="2114206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5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파일삭제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401840" y="1154454"/>
            <a:ext cx="931312" cy="2158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입력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07766" y="1124090"/>
            <a:ext cx="20247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│카테고리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남성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742152" y="115063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148" name="순서도: 대체 처리 147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32552" y="115063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42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519055"/>
                <a:gridCol w="1083491"/>
              </a:tblGrid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스포츠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아동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70C0"/>
                          </a:solidFill>
                          <a:latin typeface="맑은 고딕"/>
                        </a:rPr>
                        <a:t>영캐주얼</a:t>
                      </a:r>
                      <a:endParaRPr lang="ko-KR" alt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잡화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캐주얼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70C0"/>
                          </a:solidFill>
                          <a:latin typeface="맑은 고딕"/>
                        </a:rPr>
                        <a:t>푸드코트</a:t>
                      </a:r>
                      <a:endParaRPr lang="ko-KR" alt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Kim's Club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Modern House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순서도: 대체 처리 40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8369"/>
          <a:ext cx="2606577" cy="35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이미지선택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선택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삭제확인 브라우저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목록에서 없어짐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왼쪽으로 밀림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브라우저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없어짐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키보드로 이미지 삭제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삭제됨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shift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control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파일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개선택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바닥페이지 선택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파일선택된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 해제됨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없어짐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6448" y="1518723"/>
          <a:ext cx="102965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64741" y="3036829"/>
          <a:ext cx="115433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3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6166" y="3036829"/>
          <a:ext cx="109482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4038" y="3035576"/>
          <a:ext cx="103206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6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11963" y="3035576"/>
          <a:ext cx="1159721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59841" y="4347976"/>
          <a:ext cx="113461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1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1266" y="4347976"/>
          <a:ext cx="1099722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71838" y="4346723"/>
          <a:ext cx="1044833" cy="151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33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07063" y="4346723"/>
          <a:ext cx="11646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6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순서도: 대체 처리 59"/>
          <p:cNvSpPr/>
          <p:nvPr/>
        </p:nvSpPr>
        <p:spPr bwMode="auto">
          <a:xfrm>
            <a:off x="6980171" y="1493323"/>
            <a:ext cx="45719" cy="418367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32463" y="1531523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Oval 410"/>
          <p:cNvSpPr>
            <a:spLocks noChangeArrowheads="1"/>
          </p:cNvSpPr>
          <p:nvPr/>
        </p:nvSpPr>
        <p:spPr bwMode="auto">
          <a:xfrm>
            <a:off x="4632463" y="1046623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43" name="Oval 410"/>
          <p:cNvSpPr>
            <a:spLocks noChangeArrowheads="1"/>
          </p:cNvSpPr>
          <p:nvPr/>
        </p:nvSpPr>
        <p:spPr bwMode="auto">
          <a:xfrm>
            <a:off x="3240977" y="1467098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4024554" y="1331765"/>
            <a:ext cx="717598" cy="239168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직선 화살표 연결선 65"/>
          <p:cNvCxnSpPr/>
          <p:nvPr/>
        </p:nvCxnSpPr>
        <p:spPr>
          <a:xfrm rot="10800000">
            <a:off x="4742152" y="1331765"/>
            <a:ext cx="547278" cy="239168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Oval 410"/>
          <p:cNvSpPr>
            <a:spLocks noChangeArrowheads="1"/>
          </p:cNvSpPr>
          <p:nvPr/>
        </p:nvSpPr>
        <p:spPr bwMode="auto">
          <a:xfrm>
            <a:off x="2347092" y="5754323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_2.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브랜드폴더목록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2769"/>
          <a:ext cx="2606577" cy="249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폴더목록 페이지의 등록버튼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폴더등록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LNB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캐주얼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캐주얼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알파벳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특수문자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로케이션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상태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폴더목록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이내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더블클릭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캐주얼가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마의 이미지파일페이지로 이동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1469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1469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146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146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17866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17866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178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178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843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마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Kim's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Club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농산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리빙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수산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축산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Modern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House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버터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선물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주방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침장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순서도: 대체 처리 37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57" name="Oval 410"/>
          <p:cNvSpPr>
            <a:spLocks noChangeArrowheads="1"/>
          </p:cNvSpPr>
          <p:nvPr/>
        </p:nvSpPr>
        <p:spPr bwMode="auto">
          <a:xfrm>
            <a:off x="206476" y="2337076"/>
            <a:ext cx="380875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1-1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│브랜드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남성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가</a:t>
            </a:r>
            <a:r>
              <a:rPr lang="en-US" altLang="ko-KR" sz="1000" u="sng" dirty="0" smtClean="0">
                <a:solidFill>
                  <a:srgbClr val="0070C0"/>
                </a:solidFill>
                <a:latin typeface="+mn-ea"/>
              </a:rPr>
              <a:t>~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마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89" name="Oval 410"/>
          <p:cNvSpPr>
            <a:spLocks noChangeArrowheads="1"/>
          </p:cNvSpPr>
          <p:nvPr/>
        </p:nvSpPr>
        <p:spPr bwMode="auto">
          <a:xfrm>
            <a:off x="2605021" y="9881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1168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1168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1168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1168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4343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4343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4343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4343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739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739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73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73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63899" y="30566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53176" y="30566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10037" y="305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46862" y="305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76599" y="3374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3374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2737" y="3374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59562" y="3374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37206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37206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372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372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0508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0508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0508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0508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3683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3683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3683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3683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6731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6731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673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673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93388" y="49906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82665" y="49906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39526" y="499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브랜드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줄 길면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..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76351" y="499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Oval 410"/>
          <p:cNvSpPr>
            <a:spLocks noChangeArrowheads="1"/>
          </p:cNvSpPr>
          <p:nvPr/>
        </p:nvSpPr>
        <p:spPr bwMode="auto">
          <a:xfrm>
            <a:off x="636602" y="106162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6" name="Oval 410"/>
          <p:cNvSpPr>
            <a:spLocks noChangeArrowheads="1"/>
          </p:cNvSpPr>
          <p:nvPr/>
        </p:nvSpPr>
        <p:spPr bwMode="auto">
          <a:xfrm>
            <a:off x="4300763" y="1384466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8" name="Oval 410"/>
          <p:cNvSpPr>
            <a:spLocks noChangeArrowheads="1"/>
          </p:cNvSpPr>
          <p:nvPr/>
        </p:nvSpPr>
        <p:spPr bwMode="auto">
          <a:xfrm>
            <a:off x="204501" y="3427601"/>
            <a:ext cx="380875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1-2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843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마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dirty="0" err="1" smtClean="0">
                          <a:solidFill>
                            <a:srgbClr val="0070C0"/>
                          </a:solidFill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Kim's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Club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농산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리빙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수산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축산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Modern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House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버터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선물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주방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침장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_2.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폴더등록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*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2769"/>
          <a:ext cx="2606577" cy="25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폴더목록 페이지의 등록버튼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폴더등록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자까지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버튼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1) 3depth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그루핑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있는경우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마만 등록 가능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2) 3depth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알파벳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특수문자만 등록가능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등록버튼 비활성화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클릭안되는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첫글자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 외 입력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 추가됨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가나다순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같은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자동생성됨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닫힘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1469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1469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146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146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17866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17866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178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178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│로고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남성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가</a:t>
            </a:r>
            <a:r>
              <a:rPr lang="en-US" altLang="ko-KR" sz="1000" u="sng" dirty="0" smtClean="0">
                <a:solidFill>
                  <a:srgbClr val="0070C0"/>
                </a:solidFill>
                <a:latin typeface="+mn-ea"/>
              </a:rPr>
              <a:t>~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마</a:t>
            </a:r>
            <a:endParaRPr lang="en-US" altLang="ko-KR" sz="1000" u="sng" dirty="0">
              <a:latin typeface="+mn-ea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1168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1168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1168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1168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4343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4343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4343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4343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739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739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73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73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63899" y="30566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53176" y="30566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10037" y="305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46862" y="305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76599" y="3374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3374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2737" y="3374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59562" y="3374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37206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37206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372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372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0508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0508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0508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0508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3683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3683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3683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3683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6731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6731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673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673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93388" y="49906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82665" y="49906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39526" y="499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76351" y="499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06088" y="53081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95365" y="53081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52226" y="5308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89051" y="5308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4401499"/>
              </p:ext>
            </p:extLst>
          </p:nvPr>
        </p:nvGraphicFramePr>
        <p:xfrm>
          <a:off x="7172423" y="4254500"/>
          <a:ext cx="1476278" cy="88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8139"/>
                <a:gridCol w="738139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9" name="직사각형 78"/>
          <p:cNvSpPr/>
          <p:nvPr/>
        </p:nvSpPr>
        <p:spPr bwMode="auto">
          <a:xfrm>
            <a:off x="7305725" y="4554600"/>
            <a:ext cx="1209675" cy="216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defTabSz="1157288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입력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0" name="Oval 410"/>
          <p:cNvSpPr>
            <a:spLocks noChangeArrowheads="1"/>
          </p:cNvSpPr>
          <p:nvPr/>
        </p:nvSpPr>
        <p:spPr bwMode="auto">
          <a:xfrm>
            <a:off x="7108923" y="4146500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81" name="Oval 410"/>
          <p:cNvSpPr>
            <a:spLocks noChangeArrowheads="1"/>
          </p:cNvSpPr>
          <p:nvPr/>
        </p:nvSpPr>
        <p:spPr bwMode="auto">
          <a:xfrm>
            <a:off x="565100" y="10391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82" name="Oval 410"/>
          <p:cNvSpPr>
            <a:spLocks noChangeArrowheads="1"/>
          </p:cNvSpPr>
          <p:nvPr/>
        </p:nvSpPr>
        <p:spPr bwMode="auto">
          <a:xfrm>
            <a:off x="2972276" y="1452176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90" name="직선 화살표 연결선 89"/>
          <p:cNvCxnSpPr>
            <a:stCxn id="80" idx="2"/>
          </p:cNvCxnSpPr>
          <p:nvPr/>
        </p:nvCxnSpPr>
        <p:spPr>
          <a:xfrm rot="10800000">
            <a:off x="3137589" y="1498254"/>
            <a:ext cx="3971335" cy="2756246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직선 화살표 연결선 90"/>
          <p:cNvCxnSpPr>
            <a:endCxn id="80" idx="3"/>
          </p:cNvCxnSpPr>
          <p:nvPr/>
        </p:nvCxnSpPr>
        <p:spPr>
          <a:xfrm>
            <a:off x="1324707" y="1331765"/>
            <a:ext cx="5815848" cy="2999103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직사각형 87"/>
          <p:cNvSpPr/>
          <p:nvPr/>
        </p:nvSpPr>
        <p:spPr>
          <a:xfrm>
            <a:off x="7324923" y="5219200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>
              <a:defRPr/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등록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9" name="Oval 410"/>
          <p:cNvSpPr>
            <a:spLocks noChangeArrowheads="1"/>
          </p:cNvSpPr>
          <p:nvPr/>
        </p:nvSpPr>
        <p:spPr bwMode="auto">
          <a:xfrm>
            <a:off x="7134323" y="5226000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37" name="Oval 410"/>
          <p:cNvSpPr>
            <a:spLocks noChangeArrowheads="1"/>
          </p:cNvSpPr>
          <p:nvPr/>
        </p:nvSpPr>
        <p:spPr bwMode="auto">
          <a:xfrm>
            <a:off x="8547101" y="4884800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B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_2.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폴더수정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1469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1469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146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146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17866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17866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178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178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Oval 410"/>
          <p:cNvSpPr>
            <a:spLocks noChangeArrowheads="1"/>
          </p:cNvSpPr>
          <p:nvPr/>
        </p:nvSpPr>
        <p:spPr bwMode="auto">
          <a:xfrm>
            <a:off x="3130499" y="1354932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843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마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dirty="0" err="1" smtClean="0">
                          <a:solidFill>
                            <a:srgbClr val="0070C0"/>
                          </a:solidFill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Kim's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Club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농산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리빙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수산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축산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Modern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House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버터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선물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주방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침장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순서도: 대체 처리 37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4401499"/>
              </p:ext>
            </p:extLst>
          </p:nvPr>
        </p:nvGraphicFramePr>
        <p:xfrm>
          <a:off x="7299523" y="4621826"/>
          <a:ext cx="1476278" cy="88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38139"/>
                <a:gridCol w="738139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폴더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7432825" y="4921926"/>
            <a:ext cx="1209675" cy="216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defTabSz="1157288"/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현대하우스</a:t>
            </a:r>
            <a:endParaRPr lang="ko-KR" altLang="en-US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9" name="Oval 410"/>
          <p:cNvSpPr>
            <a:spLocks noChangeArrowheads="1"/>
          </p:cNvSpPr>
          <p:nvPr/>
        </p:nvSpPr>
        <p:spPr bwMode="auto">
          <a:xfrm>
            <a:off x="7236023" y="4513826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76" name="직선 화살표 연결선 75"/>
          <p:cNvCxnSpPr>
            <a:endCxn id="87" idx="2"/>
          </p:cNvCxnSpPr>
          <p:nvPr/>
        </p:nvCxnSpPr>
        <p:spPr>
          <a:xfrm flipV="1">
            <a:off x="4024554" y="1366323"/>
            <a:ext cx="737238" cy="204610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직사각형 8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│브랜드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남성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가</a:t>
            </a:r>
            <a:r>
              <a:rPr lang="en-US" altLang="ko-KR" sz="1000" u="sng" dirty="0" smtClean="0">
                <a:solidFill>
                  <a:srgbClr val="0070C0"/>
                </a:solidFill>
                <a:latin typeface="+mn-ea"/>
              </a:rPr>
              <a:t>~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마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097752" y="115063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88152" y="115063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Oval 410"/>
          <p:cNvSpPr>
            <a:spLocks noChangeArrowheads="1"/>
          </p:cNvSpPr>
          <p:nvPr/>
        </p:nvSpPr>
        <p:spPr bwMode="auto">
          <a:xfrm>
            <a:off x="4380152" y="1042635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1168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1168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1168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1168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4343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4343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4343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4343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739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739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73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73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63899" y="30566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53176" y="30566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10037" y="305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46862" y="305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76599" y="3374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3374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2737" y="3374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59562" y="3374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37206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37206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372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372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0508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0508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0508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0508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3683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3683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3683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3683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6731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6731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673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673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93388" y="49906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82665" y="49906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39526" y="499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76351" y="499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7" name="직선 화살표 연결선 136"/>
          <p:cNvCxnSpPr>
            <a:stCxn id="87" idx="2"/>
            <a:endCxn id="69" idx="1"/>
          </p:cNvCxnSpPr>
          <p:nvPr/>
        </p:nvCxnSpPr>
        <p:spPr>
          <a:xfrm rot="16200000" flipH="1">
            <a:off x="4425127" y="1702987"/>
            <a:ext cx="3179193" cy="2505863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직사각형 77"/>
          <p:cNvSpPr/>
          <p:nvPr/>
        </p:nvSpPr>
        <p:spPr>
          <a:xfrm>
            <a:off x="7439223" y="556162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latinLnBrk="1">
              <a:defRPr/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0" name="Oval 410"/>
          <p:cNvSpPr>
            <a:spLocks noChangeArrowheads="1"/>
          </p:cNvSpPr>
          <p:nvPr/>
        </p:nvSpPr>
        <p:spPr bwMode="auto">
          <a:xfrm>
            <a:off x="7172423" y="5574325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35230" y="790269"/>
          <a:ext cx="2606577" cy="3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폴더선택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선택된 상태로 바뀜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 선택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수정버튼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안나옴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수정레이어팝업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자까지만 입력됨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팝업닫기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수정버튼 비활성화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클릭안되는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3depth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에 가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마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그루핑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있는경우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가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마 이외로 입력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중복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바닥페이지 선택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선택된상태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없어짐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없어짐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" name="Oval 410"/>
          <p:cNvSpPr>
            <a:spLocks noChangeArrowheads="1"/>
          </p:cNvSpPr>
          <p:nvPr/>
        </p:nvSpPr>
        <p:spPr bwMode="auto">
          <a:xfrm>
            <a:off x="2323342" y="5402828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B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_2.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폴더삭제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1469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1469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146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146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17866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17866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178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178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Oval 410"/>
          <p:cNvSpPr>
            <a:spLocks noChangeArrowheads="1"/>
          </p:cNvSpPr>
          <p:nvPr/>
        </p:nvSpPr>
        <p:spPr bwMode="auto">
          <a:xfrm>
            <a:off x="3130499" y="1354932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843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마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Kim's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Club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농산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리빙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수산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축산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Modern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House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버터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선물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주방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침장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순서도: 대체 처리 37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cxnSp>
        <p:nvCxnSpPr>
          <p:cNvPr id="76" name="직선 화살표 연결선 75"/>
          <p:cNvCxnSpPr>
            <a:endCxn id="86" idx="2"/>
          </p:cNvCxnSpPr>
          <p:nvPr/>
        </p:nvCxnSpPr>
        <p:spPr>
          <a:xfrm flipV="1">
            <a:off x="4024554" y="1366323"/>
            <a:ext cx="1346838" cy="204610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직사각형 8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│브랜드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남성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가</a:t>
            </a:r>
            <a:r>
              <a:rPr lang="en-US" altLang="ko-KR" sz="1000" u="sng" dirty="0" smtClean="0">
                <a:solidFill>
                  <a:srgbClr val="0070C0"/>
                </a:solidFill>
                <a:latin typeface="+mn-ea"/>
              </a:rPr>
              <a:t>~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마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097752" y="115063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488152" y="115063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Oval 410"/>
          <p:cNvSpPr>
            <a:spLocks noChangeArrowheads="1"/>
          </p:cNvSpPr>
          <p:nvPr/>
        </p:nvSpPr>
        <p:spPr bwMode="auto">
          <a:xfrm>
            <a:off x="4938952" y="1042635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1168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1168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1168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1168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4343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4343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4343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4343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739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739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73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73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63899" y="30566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53176" y="30566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10037" y="305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46862" y="305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76599" y="3374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3374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2737" y="3374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59562" y="3374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37206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37206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372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372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0508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0508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0508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0508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3683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3683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3683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3683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6731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6731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673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673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93388" y="49906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82665" y="49906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39526" y="499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76351" y="499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5" name="직선 화살표 연결선 74"/>
          <p:cNvCxnSpPr>
            <a:endCxn id="86" idx="2"/>
          </p:cNvCxnSpPr>
          <p:nvPr/>
        </p:nvCxnSpPr>
        <p:spPr>
          <a:xfrm rot="5400000" flipH="1" flipV="1">
            <a:off x="5228106" y="1427647"/>
            <a:ext cx="204610" cy="81962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60548" y="822123"/>
          <a:ext cx="2606577" cy="408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폴더선택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선택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삭제확인 브라우저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목록에서 없어짐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 왼쪽으로 밀림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브라우저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없어짐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키보드로 폴더 삭제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 삭제됨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shift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control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폴더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 삭제됨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삭제불가 브라우저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이미지파일이 있는 폴더는 삭제할 수 없습니다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바닥페이지 선택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폴더선택된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 해제됨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삭제버튼 없어짐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trike="noStrike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strike="noStrike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strike="noStrike" dirty="0" smtClean="0">
                <a:solidFill>
                  <a:schemeClr val="tx1"/>
                </a:solidFill>
              </a:rPr>
              <a:t>_2.</a:t>
            </a:r>
            <a:r>
              <a:rPr lang="ko-KR" altLang="en-US" sz="2000" b="1" strike="noStrike" dirty="0" smtClean="0">
                <a:solidFill>
                  <a:schemeClr val="tx1"/>
                </a:solidFill>
              </a:rPr>
              <a:t>폴더검색</a:t>
            </a:r>
            <a:endParaRPr lang="ko-KR" altLang="en-US" sz="2000" b="1" strike="noStrike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2769"/>
          <a:ext cx="2606577" cy="37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검색버튼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 폴더 검색결과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해당되면 나옴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없음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수정레이어에서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수정완료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삭제완료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선택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삭제완료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수정버튼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검색페이지에서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등록버튼 비활성화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클릭안됨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01840" y="1154454"/>
            <a:ext cx="931312" cy="2158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rgbClr val="0070C0"/>
                </a:solidFill>
              </a:rPr>
              <a:t>키플링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07766" y="1124090"/>
            <a:ext cx="20247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ko-KR" altLang="en-US" sz="1000" dirty="0" smtClean="0">
                <a:latin typeface="+mn-ea"/>
              </a:rPr>
              <a:t>검색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97099" y="1492926"/>
          <a:ext cx="1036864" cy="44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169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키플링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543237" y="1492926"/>
          <a:ext cx="1043877" cy="44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키플링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80062" y="1492926"/>
          <a:ext cx="1043877" cy="44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키플링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742152" y="115063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5" name="순서도: 대체 처리 54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132552" y="115063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등록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449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ko-KR" altLang="en-US" sz="9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모던하우스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외부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잡화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전사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MKT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킴스클럽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순서도: 대체 처리 60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2" name="Oval 410"/>
          <p:cNvSpPr>
            <a:spLocks noChangeArrowheads="1"/>
          </p:cNvSpPr>
          <p:nvPr/>
        </p:nvSpPr>
        <p:spPr bwMode="auto">
          <a:xfrm>
            <a:off x="565100" y="10391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3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67" name="Oval 410"/>
          <p:cNvSpPr>
            <a:spLocks noChangeArrowheads="1"/>
          </p:cNvSpPr>
          <p:nvPr/>
        </p:nvSpPr>
        <p:spPr bwMode="auto">
          <a:xfrm>
            <a:off x="1930300" y="9565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0" name="Oval 410"/>
          <p:cNvSpPr>
            <a:spLocks noChangeArrowheads="1"/>
          </p:cNvSpPr>
          <p:nvPr/>
        </p:nvSpPr>
        <p:spPr bwMode="auto">
          <a:xfrm>
            <a:off x="4590931" y="1042635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5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0461" y="2046939"/>
            <a:ext cx="14125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>
              <a:defRPr/>
            </a:pP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검색결과가 없습니다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.</a:t>
            </a:r>
            <a:endParaRPr lang="en-US" altLang="ko-KR" sz="1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7" name="Oval 410"/>
          <p:cNvSpPr>
            <a:spLocks noChangeArrowheads="1"/>
          </p:cNvSpPr>
          <p:nvPr/>
        </p:nvSpPr>
        <p:spPr bwMode="auto">
          <a:xfrm>
            <a:off x="1910866" y="2089882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B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32" name="Oval 410"/>
          <p:cNvSpPr>
            <a:spLocks noChangeArrowheads="1"/>
          </p:cNvSpPr>
          <p:nvPr/>
        </p:nvSpPr>
        <p:spPr bwMode="auto">
          <a:xfrm>
            <a:off x="4018956" y="1040660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33" name="Oval 410"/>
          <p:cNvSpPr>
            <a:spLocks noChangeArrowheads="1"/>
          </p:cNvSpPr>
          <p:nvPr/>
        </p:nvSpPr>
        <p:spPr bwMode="auto">
          <a:xfrm>
            <a:off x="1863865" y="1724382"/>
            <a:ext cx="341809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3-2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37" name="Oval 410"/>
          <p:cNvSpPr>
            <a:spLocks noChangeArrowheads="1"/>
          </p:cNvSpPr>
          <p:nvPr/>
        </p:nvSpPr>
        <p:spPr bwMode="auto">
          <a:xfrm>
            <a:off x="6176526" y="1007369"/>
            <a:ext cx="323359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1-2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38" name="Oval 410"/>
          <p:cNvSpPr>
            <a:spLocks noChangeArrowheads="1"/>
          </p:cNvSpPr>
          <p:nvPr/>
        </p:nvSpPr>
        <p:spPr bwMode="auto">
          <a:xfrm>
            <a:off x="5224551" y="1005394"/>
            <a:ext cx="323359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1-1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41" name="Oval 410"/>
          <p:cNvSpPr>
            <a:spLocks noChangeArrowheads="1"/>
          </p:cNvSpPr>
          <p:nvPr/>
        </p:nvSpPr>
        <p:spPr bwMode="auto">
          <a:xfrm>
            <a:off x="1850015" y="1473032"/>
            <a:ext cx="341809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3-1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273" y="236481"/>
            <a:ext cx="2306006" cy="315314"/>
          </a:xfrm>
        </p:spPr>
        <p:txBody>
          <a:bodyPr/>
          <a:lstStyle/>
          <a:p>
            <a:pPr algn="l"/>
            <a:r>
              <a:rPr lang="ko-KR" altLang="en-US" sz="1200" dirty="0" err="1" smtClean="0"/>
              <a:t>재개정이력</a:t>
            </a:r>
            <a:r>
              <a:rPr lang="en-US" altLang="ko-KR" sz="1200" dirty="0" smtClean="0"/>
              <a:t>(1/2)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0276913"/>
              </p:ext>
            </p:extLst>
          </p:nvPr>
        </p:nvGraphicFramePr>
        <p:xfrm>
          <a:off x="315309" y="598721"/>
          <a:ext cx="9358778" cy="575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57"/>
                <a:gridCol w="1233203"/>
                <a:gridCol w="6027672"/>
                <a:gridCol w="1284246"/>
              </a:tblGrid>
              <a:tr h="23616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 dirty="0" smtClean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문서버전</a:t>
                      </a:r>
                      <a:endParaRPr lang="en-US" sz="900" b="0" dirty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작성일</a:t>
                      </a:r>
                      <a:endParaRPr lang="en-US" sz="9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개정화면 및 내역</a:t>
                      </a:r>
                      <a:endParaRPr lang="en-US" sz="900" b="0" dirty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작성자</a:t>
                      </a:r>
                      <a:endParaRPr lang="en-US" sz="900" b="0" dirty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0.1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2014-12-08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신규작성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신선아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Malgun Gothic"/>
                          <a:cs typeface="Malgun Gothic"/>
                        </a:rPr>
                        <a:t>0.11</a:t>
                      </a:r>
                      <a:endParaRPr lang="en-US"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2014-12-10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4p.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목록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권한 추가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10p.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관리자관리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목록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이름 추가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이화영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Malgun Gothic"/>
                          <a:cs typeface="Malgun Gothic"/>
                        </a:rPr>
                        <a:t>0.12</a:t>
                      </a:r>
                      <a:endParaRPr lang="en-US"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2014-12-10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4p.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목록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카테고리구분 추가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5p.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관리자앱에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노출여부 추가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7P.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카테고리관리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목록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권한 추가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뱅크카테고리 수급완료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이화영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Malgun Gothic"/>
                          <a:cs typeface="Malgun Gothic"/>
                        </a:rPr>
                        <a:t>0.2</a:t>
                      </a:r>
                      <a:endParaRPr lang="en-US"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2014-12-12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4p.~9p.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이미지관리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재작성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뱅크카테고리관리 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10p.~12p.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관리자 관리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관리자 소속 삭제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신선아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Malgun Gothic"/>
                          <a:cs typeface="Malgun Gothic"/>
                        </a:rPr>
                        <a:t>0.21</a:t>
                      </a:r>
                      <a:endParaRPr lang="en-US"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2014-12-15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7p.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_1.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폴더검색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이화영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Malgun Gothic"/>
                          <a:cs typeface="Malgun Gothic"/>
                        </a:rPr>
                        <a:t>0.3</a:t>
                      </a:r>
                      <a:endParaRPr lang="en-US"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2014-12-15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7p.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900" b="0" strike="noStrike" dirty="0" smtClean="0">
                          <a:solidFill>
                            <a:srgbClr val="FF0000"/>
                          </a:solidFill>
                        </a:rPr>
                        <a:t>이미지관리</a:t>
                      </a:r>
                      <a:r>
                        <a:rPr lang="en-US" altLang="ko-KR" sz="900" b="0" strike="noStrike" dirty="0" smtClean="0">
                          <a:solidFill>
                            <a:srgbClr val="FF0000"/>
                          </a:solidFill>
                        </a:rPr>
                        <a:t>_1.</a:t>
                      </a:r>
                      <a:r>
                        <a:rPr lang="ko-KR" altLang="en-US" sz="900" b="0" strike="noStrike" dirty="0" smtClean="0">
                          <a:solidFill>
                            <a:srgbClr val="FF0000"/>
                          </a:solidFill>
                        </a:rPr>
                        <a:t>폴더검색</a:t>
                      </a:r>
                      <a:r>
                        <a:rPr lang="ko-KR" altLang="en-US" sz="900" b="0" strike="noStrik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="0" strike="noStrike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900" b="0" strike="noStrike" baseline="0" dirty="0" smtClean="0">
                          <a:solidFill>
                            <a:srgbClr val="FF0000"/>
                          </a:solidFill>
                        </a:rPr>
                        <a:t>필요여부</a:t>
                      </a:r>
                      <a:endParaRPr lang="en-US" altLang="ko-KR" sz="900" b="0" strike="no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8p.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_2.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파일목록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: LNB&gt;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2depth&gt;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브랜드 추가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2depth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수급완료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10p. </a:t>
                      </a: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</a:rPr>
                        <a:t>_2.</a:t>
                      </a: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</a:rPr>
                        <a:t>drop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900" b="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</a:rPr>
                        <a:t>12p. </a:t>
                      </a:r>
                      <a:r>
                        <a:rPr lang="ko-KR" altLang="en-US" sz="900" b="0" strike="noStrike" dirty="0" smtClean="0">
                          <a:solidFill>
                            <a:srgbClr val="FF0000"/>
                          </a:solidFill>
                        </a:rPr>
                        <a:t>이미지관리</a:t>
                      </a:r>
                      <a:r>
                        <a:rPr lang="en-US" altLang="ko-KR" sz="900" b="0" strike="noStrike" dirty="0" smtClean="0">
                          <a:solidFill>
                            <a:srgbClr val="FF0000"/>
                          </a:solidFill>
                        </a:rPr>
                        <a:t>_2.</a:t>
                      </a:r>
                      <a:r>
                        <a:rPr lang="ko-KR" altLang="en-US" sz="900" b="0" strike="noStrike" dirty="0" smtClean="0">
                          <a:solidFill>
                            <a:srgbClr val="FF0000"/>
                          </a:solidFill>
                        </a:rPr>
                        <a:t>파일검색</a:t>
                      </a:r>
                      <a:r>
                        <a:rPr lang="en-US" altLang="ko-KR" sz="900" b="0" strike="noStrike" baseline="0" dirty="0" smtClean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ko-KR" altLang="en-US" sz="900" b="0" strike="noStrike" baseline="0" dirty="0" smtClean="0">
                          <a:solidFill>
                            <a:srgbClr val="FF0000"/>
                          </a:solidFill>
                        </a:rPr>
                        <a:t>제외</a:t>
                      </a:r>
                      <a:endParaRPr lang="ko-KR" altLang="en-US" sz="900" b="0" strike="noStrik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이화영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Malgun Gothic"/>
                          <a:cs typeface="Malgun Gothic"/>
                        </a:rPr>
                        <a:t>0.31</a:t>
                      </a:r>
                      <a:endParaRPr lang="en-US"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2014-12-16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</a:rPr>
                        <a:t>4p.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_1.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카테고리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(LBN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최종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depth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</a:rPr>
                        <a:t>6p.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_2.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브랜드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폴더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7p.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_3.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로고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폴더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9p.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_4.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상품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폴더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10p.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_5.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DM 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표지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브랜드데이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대전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반짝특가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모던하우스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킴스클럽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푸드코드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탭선택은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어디서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이화영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Malgun Gothic"/>
                          <a:cs typeface="Malgun Gothic"/>
                        </a:rPr>
                        <a:t>0.32</a:t>
                      </a:r>
                      <a:endParaRPr lang="en-US"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2014-12-17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4p.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_1.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카테고리파일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키보드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control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5p.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_2.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브랜드폴더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비활성화버튼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7p.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_3.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로고폴더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비활성화버튼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8p.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_3.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로고파일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업로드상태레이어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11p.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</a:rPr>
                        <a:t>_A.</a:t>
                      </a:r>
                      <a:r>
                        <a:rPr lang="ko-KR" altLang="en-US" sz="900" b="0" strike="noStrike" dirty="0" smtClean="0">
                          <a:solidFill>
                            <a:schemeClr val="tx1"/>
                          </a:solidFill>
                        </a:rPr>
                        <a:t>폴더검색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strike="noStrike" baseline="0" dirty="0" err="1" smtClean="0">
                          <a:solidFill>
                            <a:schemeClr val="tx1"/>
                          </a:solidFill>
                        </a:rPr>
                        <a:t>검색결과없음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endParaRPr lang="ko-KR" altLang="en-US" sz="900" b="1" strike="noStrike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이화영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Malgun Gothic"/>
                          <a:cs typeface="Malgun Gothic"/>
                        </a:rPr>
                        <a:t>0.33</a:t>
                      </a:r>
                      <a:endParaRPr lang="en-US"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2014-12-17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</a:rPr>
                        <a:t>4p.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_0.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요약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900" b="0" strike="noStrik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</a:rPr>
                        <a:t>6p.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폴더수정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불가케이스 추가</a:t>
                      </a:r>
                      <a:endParaRPr lang="en-US" altLang="ko-KR" sz="900" b="0" strike="noStrik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</a:rPr>
                        <a:t>8p.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폴더등록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불가케이스 추가</a:t>
                      </a:r>
                      <a:endParaRPr lang="en-US" altLang="ko-KR" sz="900" b="0" strike="noStrik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dirty="0" smtClean="0">
                          <a:solidFill>
                            <a:schemeClr val="tx1"/>
                          </a:solidFill>
                        </a:rPr>
                        <a:t>11p.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_4.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상품파일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strike="noStrike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900" b="0" strike="noStrike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이화영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Malgun Gothic"/>
                          <a:cs typeface="Malgun Gothic"/>
                        </a:rPr>
                        <a:t>0.34</a:t>
                      </a:r>
                      <a:endParaRPr lang="en-US"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2014-12-18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trike="noStrike" baseline="0" dirty="0" smtClean="0">
                          <a:solidFill>
                            <a:schemeClr val="tx1"/>
                          </a:solidFill>
                        </a:rPr>
                        <a:t>13p.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_A.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폴더등록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분리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17p.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_B.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파일등록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분리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등록레이어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스크롤 추가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21p.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_C.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카테고리등록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삭제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이화영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Malgun Gothic"/>
                          <a:cs typeface="Malgun Gothic"/>
                        </a:rPr>
                        <a:t>0.35</a:t>
                      </a:r>
                      <a:endParaRPr lang="en-US"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2014-12-19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5p.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_1.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카테고리파일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제외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개발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PL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293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955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  [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브랜드 가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 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 다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마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Kim's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Club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농산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리빙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수산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축산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Modern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House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버터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선물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주방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침장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_2.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브랜드파일목록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2769"/>
          <a:ext cx="2606577" cy="31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파일등록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파일등록과 동일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LNB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케이스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캐주얼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Kims’Club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&gt;Modern House&gt;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로케이션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상태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파일목록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파일이미지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세로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px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kb,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mb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│브랜드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남성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브랜드가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8" name="순서도: 대체 처리 37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57" name="Oval 410"/>
          <p:cNvSpPr>
            <a:spLocks noChangeArrowheads="1"/>
          </p:cNvSpPr>
          <p:nvPr/>
        </p:nvSpPr>
        <p:spPr bwMode="auto">
          <a:xfrm>
            <a:off x="409451" y="2603776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6448" y="1518723"/>
          <a:ext cx="102965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64741" y="2998729"/>
          <a:ext cx="115433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3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6166" y="2998729"/>
          <a:ext cx="109482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4038" y="2997476"/>
          <a:ext cx="103206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6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11963" y="2997476"/>
          <a:ext cx="1159721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59841" y="4309876"/>
          <a:ext cx="113461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1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1266" y="4309876"/>
          <a:ext cx="1099722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71838" y="4308623"/>
          <a:ext cx="1044833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33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07063" y="4308623"/>
          <a:ext cx="11646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6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 bwMode="auto">
          <a:xfrm>
            <a:off x="6980171" y="1493323"/>
            <a:ext cx="45719" cy="418367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32463" y="1531523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Oval 410"/>
          <p:cNvSpPr>
            <a:spLocks noChangeArrowheads="1"/>
          </p:cNvSpPr>
          <p:nvPr/>
        </p:nvSpPr>
        <p:spPr bwMode="auto">
          <a:xfrm>
            <a:off x="2725896" y="9881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8" name="Oval 410"/>
          <p:cNvSpPr>
            <a:spLocks noChangeArrowheads="1"/>
          </p:cNvSpPr>
          <p:nvPr/>
        </p:nvSpPr>
        <p:spPr bwMode="auto">
          <a:xfrm>
            <a:off x="2020821" y="14834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30" name="Oval 410"/>
          <p:cNvSpPr>
            <a:spLocks noChangeArrowheads="1"/>
          </p:cNvSpPr>
          <p:nvPr/>
        </p:nvSpPr>
        <p:spPr bwMode="auto">
          <a:xfrm>
            <a:off x="636602" y="106162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562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마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sz="900" b="0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Kim's </a:t>
                      </a:r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Club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sz="900" b="0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Modern </a:t>
                      </a:r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House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_3.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로고폴더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*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2769"/>
          <a:ext cx="2606577" cy="15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폴더목록 페이지의 등록버튼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폴더등록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 브랜드의 폴더등록과 동일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LNB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캐주얼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로케이션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상태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1469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1469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146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146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17866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17866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178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178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8" name="순서도: 대체 처리 37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57" name="Oval 410"/>
          <p:cNvSpPr>
            <a:spLocks noChangeArrowheads="1"/>
          </p:cNvSpPr>
          <p:nvPr/>
        </p:nvSpPr>
        <p:spPr bwMode="auto">
          <a:xfrm>
            <a:off x="333251" y="2603776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│로고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남성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가</a:t>
            </a:r>
            <a:r>
              <a:rPr lang="en-US" altLang="ko-KR" sz="1000" u="sng" dirty="0" smtClean="0">
                <a:solidFill>
                  <a:srgbClr val="0070C0"/>
                </a:solidFill>
                <a:latin typeface="+mn-ea"/>
              </a:rPr>
              <a:t>~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마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89" name="Oval 410"/>
          <p:cNvSpPr>
            <a:spLocks noChangeArrowheads="1"/>
          </p:cNvSpPr>
          <p:nvPr/>
        </p:nvSpPr>
        <p:spPr bwMode="auto">
          <a:xfrm>
            <a:off x="2664396" y="9881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1168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1168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1168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1168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4343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4343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4343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4343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739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739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73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73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63899" y="30566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53176" y="30566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10037" y="305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46862" y="305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76599" y="3374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3374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2737" y="3374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59562" y="3374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37206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37206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372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372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0508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0508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0508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0508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3683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3683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3683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3683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6731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6731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673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673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93388" y="49906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82665" y="49906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39526" y="499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76351" y="499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06088" y="53081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95365" y="53081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52226" y="5308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89051" y="53081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Oval 410"/>
          <p:cNvSpPr>
            <a:spLocks noChangeArrowheads="1"/>
          </p:cNvSpPr>
          <p:nvPr/>
        </p:nvSpPr>
        <p:spPr bwMode="auto">
          <a:xfrm>
            <a:off x="636602" y="106162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674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라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브랜드 가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 나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 다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마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차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Kim's </a:t>
                      </a:r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Club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sz="900" b="0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Modern </a:t>
                      </a:r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House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_3.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로고파일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*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2769"/>
          <a:ext cx="2606577" cy="226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파일등록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파일등록과 동일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LNB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케이스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캐주얼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Kims’Club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&gt;Modern House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로케이션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상태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8" name="순서도: 대체 처리 37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57" name="Oval 410"/>
          <p:cNvSpPr>
            <a:spLocks noChangeArrowheads="1"/>
          </p:cNvSpPr>
          <p:nvPr/>
        </p:nvSpPr>
        <p:spPr bwMode="auto">
          <a:xfrm>
            <a:off x="434851" y="2883176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│로고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남성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브랜드 가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89" name="Oval 410"/>
          <p:cNvSpPr>
            <a:spLocks noChangeArrowheads="1"/>
          </p:cNvSpPr>
          <p:nvPr/>
        </p:nvSpPr>
        <p:spPr bwMode="auto">
          <a:xfrm>
            <a:off x="2605021" y="9881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9" name="표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6448" y="1518723"/>
          <a:ext cx="102965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1" name="표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64741" y="3011429"/>
          <a:ext cx="115433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3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6166" y="3011429"/>
          <a:ext cx="109482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4038" y="3010176"/>
          <a:ext cx="103206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6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11963" y="3010176"/>
          <a:ext cx="1159721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표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1266" y="4373376"/>
          <a:ext cx="1099722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32463" y="1531523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Oval 410"/>
          <p:cNvSpPr>
            <a:spLocks noChangeArrowheads="1"/>
          </p:cNvSpPr>
          <p:nvPr/>
        </p:nvSpPr>
        <p:spPr bwMode="auto">
          <a:xfrm>
            <a:off x="636602" y="106162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42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602546"/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sz="900" b="0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Kim's </a:t>
                      </a:r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Club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sz="900" b="0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Modern </a:t>
                      </a:r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House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_4.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상품폴더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*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2769"/>
          <a:ext cx="2606577" cy="27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폴더목록 페이지의 등록버튼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폴더등록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 브랜드의 폴더등록과 동일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LNB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케이스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캐주얼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&gt;Kim’s Club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모던하우스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로케이션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상태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&gt;Kim’s Club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인경우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&gt;Modern House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인경우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침장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1469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1469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146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146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17866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17866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178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178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8" name="순서도: 대체 처리 37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57" name="Oval 410"/>
          <p:cNvSpPr>
            <a:spLocks noChangeArrowheads="1"/>
          </p:cNvSpPr>
          <p:nvPr/>
        </p:nvSpPr>
        <p:spPr bwMode="auto">
          <a:xfrm>
            <a:off x="130051" y="2616476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남성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│상품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남성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89" name="Oval 410"/>
          <p:cNvSpPr>
            <a:spLocks noChangeArrowheads="1"/>
          </p:cNvSpPr>
          <p:nvPr/>
        </p:nvSpPr>
        <p:spPr bwMode="auto">
          <a:xfrm>
            <a:off x="2605021" y="9881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1168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1168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1168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1168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4343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4343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4343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4343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51199" y="2739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40476" y="2739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597337" y="273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34162" y="2739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63899" y="30566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53176" y="30566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10037" y="305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46862" y="30566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76599" y="3374176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3374176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2737" y="3374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59562" y="3374176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37206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37206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372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37206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80688" y="4050800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9965" y="4050800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26826" y="40508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63651" y="4050800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01999" y="4895701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농산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91276" y="4895701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48137" y="4895701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수산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84962" y="4895701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리빙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203976" y="5213201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축산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5" name="직사각형 144"/>
          <p:cNvSpPr/>
          <p:nvPr/>
        </p:nvSpPr>
        <p:spPr>
          <a:xfrm>
            <a:off x="2165876" y="4585980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상품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en-US" altLang="ko-KR" sz="1000" u="sng" dirty="0" smtClean="0">
                <a:solidFill>
                  <a:srgbClr val="0070C0"/>
                </a:solidFill>
                <a:latin typeface="+mn-ea"/>
              </a:rPr>
              <a:t>Kim’s Club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rgbClr val="0070C0"/>
                </a:solidFill>
                <a:latin typeface="+mn-ea"/>
              </a:rPr>
              <a:t>인경우</a:t>
            </a:r>
            <a:endParaRPr lang="en-US" altLang="ko-KR" sz="1000" dirty="0">
              <a:latin typeface="+mn-ea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31488" y="5848922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버터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220765" y="5848922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77626" y="5848922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주방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514451" y="5848922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선물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233465" y="6166422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침장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7" name="직사각형 156"/>
          <p:cNvSpPr/>
          <p:nvPr/>
        </p:nvSpPr>
        <p:spPr>
          <a:xfrm>
            <a:off x="2195365" y="5539201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상품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en-US" altLang="ko-KR" sz="1000" u="sng" dirty="0" smtClean="0">
                <a:solidFill>
                  <a:srgbClr val="0070C0"/>
                </a:solidFill>
                <a:latin typeface="+mn-ea"/>
              </a:rPr>
              <a:t>Modern House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000" dirty="0" err="1" smtClean="0">
                <a:solidFill>
                  <a:srgbClr val="0070C0"/>
                </a:solidFill>
                <a:latin typeface="+mn-ea"/>
              </a:rPr>
              <a:t>인경우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58" name="Oval 410"/>
          <p:cNvSpPr>
            <a:spLocks noChangeArrowheads="1"/>
          </p:cNvSpPr>
          <p:nvPr/>
        </p:nvSpPr>
        <p:spPr bwMode="auto">
          <a:xfrm>
            <a:off x="1742951" y="4844901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59" name="Oval 410"/>
          <p:cNvSpPr>
            <a:spLocks noChangeArrowheads="1"/>
          </p:cNvSpPr>
          <p:nvPr/>
        </p:nvSpPr>
        <p:spPr bwMode="auto">
          <a:xfrm>
            <a:off x="1742951" y="5137001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B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8" name="Oval 410"/>
          <p:cNvSpPr>
            <a:spLocks noChangeArrowheads="1"/>
          </p:cNvSpPr>
          <p:nvPr/>
        </p:nvSpPr>
        <p:spPr bwMode="auto">
          <a:xfrm>
            <a:off x="698400" y="1046623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C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42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602546"/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sz="900" b="0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Kim's </a:t>
                      </a:r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Club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en-US" sz="900" b="0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Modern </a:t>
                      </a:r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House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_4.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상품파일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*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2769"/>
          <a:ext cx="2606577" cy="196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파일등록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파일등록과 동일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LNB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케이스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캐주얼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&gt;Kim’s Club&gt;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모던하우스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로케이션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상태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8" name="순서도: 대체 처리 37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57" name="Oval 410"/>
          <p:cNvSpPr>
            <a:spLocks noChangeArrowheads="1"/>
          </p:cNvSpPr>
          <p:nvPr/>
        </p:nvSpPr>
        <p:spPr bwMode="auto">
          <a:xfrm>
            <a:off x="130051" y="2616476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남성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│상품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남성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브랜드가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89" name="Oval 410"/>
          <p:cNvSpPr>
            <a:spLocks noChangeArrowheads="1"/>
          </p:cNvSpPr>
          <p:nvPr/>
        </p:nvSpPr>
        <p:spPr bwMode="auto">
          <a:xfrm>
            <a:off x="2605021" y="9881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6448" y="1518723"/>
          <a:ext cx="102965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64741" y="3011429"/>
          <a:ext cx="115433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3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6166" y="3011429"/>
          <a:ext cx="109482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4038" y="3010176"/>
          <a:ext cx="103206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6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11963" y="3010176"/>
          <a:ext cx="1159721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1266" y="4373376"/>
          <a:ext cx="1099722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32463" y="1531523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9" name="Oval 410"/>
          <p:cNvSpPr>
            <a:spLocks noChangeArrowheads="1"/>
          </p:cNvSpPr>
          <p:nvPr/>
        </p:nvSpPr>
        <p:spPr bwMode="auto">
          <a:xfrm>
            <a:off x="634900" y="1046623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42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602546"/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 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▽ NC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백화점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   [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파일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ko-KR" altLang="en-US" sz="900" dirty="0" err="1" smtClean="0">
                          <a:solidFill>
                            <a:srgbClr val="FF0000"/>
                          </a:solidFill>
                        </a:rPr>
                        <a:t>강서정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파일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고잔점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파일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광주역점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파일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당산점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파일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커넥워크점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뉴코아아울렛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2001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아울렛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동아백화점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_5.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모바일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DM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파일목록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2769"/>
          <a:ext cx="2606577" cy="18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파일등록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파일등록과 동일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LNB :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DM&gt;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리테일명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로케이션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DM&gt;NC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백화점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강서점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파일목록 선택된 상태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59" name="순서도: 대체 처리 58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8" name="순서도: 대체 처리 37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57" name="Oval 410"/>
          <p:cNvSpPr>
            <a:spLocks noChangeArrowheads="1"/>
          </p:cNvSpPr>
          <p:nvPr/>
        </p:nvSpPr>
        <p:spPr bwMode="auto">
          <a:xfrm>
            <a:off x="244351" y="3162576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남성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│모바일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DM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&gt;NC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err="1" smtClean="0">
                <a:solidFill>
                  <a:srgbClr val="0070C0"/>
                </a:solidFill>
                <a:latin typeface="+mn-ea"/>
              </a:rPr>
              <a:t>강서점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89" name="Oval 410"/>
          <p:cNvSpPr>
            <a:spLocks noChangeArrowheads="1"/>
          </p:cNvSpPr>
          <p:nvPr/>
        </p:nvSpPr>
        <p:spPr bwMode="auto">
          <a:xfrm>
            <a:off x="2640646" y="9881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6448" y="1518723"/>
          <a:ext cx="102965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64741" y="3011429"/>
          <a:ext cx="115433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3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6166" y="3011429"/>
          <a:ext cx="109482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4038" y="3010176"/>
          <a:ext cx="103206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6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11963" y="3010176"/>
          <a:ext cx="1159721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59841" y="4322576"/>
          <a:ext cx="113461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1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1266" y="4322576"/>
          <a:ext cx="1099722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71838" y="4321323"/>
          <a:ext cx="1044833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33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07063" y="4321323"/>
          <a:ext cx="11646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6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" name="순서도: 대체 처리 81"/>
          <p:cNvSpPr/>
          <p:nvPr/>
        </p:nvSpPr>
        <p:spPr bwMode="auto">
          <a:xfrm>
            <a:off x="6980171" y="1493323"/>
            <a:ext cx="45719" cy="418367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32463" y="1531523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Oval 410"/>
          <p:cNvSpPr>
            <a:spLocks noChangeArrowheads="1"/>
          </p:cNvSpPr>
          <p:nvPr/>
        </p:nvSpPr>
        <p:spPr bwMode="auto">
          <a:xfrm>
            <a:off x="634900" y="1046623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_A.2depth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등록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*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401840" y="1154454"/>
            <a:ext cx="931312" cy="2158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입력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07766" y="1124090"/>
            <a:ext cx="20247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│카테고리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남성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146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순서도: 대체 처리 40"/>
          <p:cNvSpPr/>
          <p:nvPr/>
        </p:nvSpPr>
        <p:spPr bwMode="auto">
          <a:xfrm>
            <a:off x="1880556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30069"/>
          <a:ext cx="2606577" cy="34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파일등록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파일등록과 동일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http://www.jstree.com/demo/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참고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 오른쪽클릭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나옴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버튼 선택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수정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자까지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엔터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등록됨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등록불가 브라우저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카테고리명이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이미 등록되었습니다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주소창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가나다순으로 정렬됨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동일하게 생성됨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6448" y="1518723"/>
          <a:ext cx="102965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32463" y="1531523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Oval 410"/>
          <p:cNvSpPr>
            <a:spLocks noChangeArrowheads="1"/>
          </p:cNvSpPr>
          <p:nvPr/>
        </p:nvSpPr>
        <p:spPr bwMode="auto">
          <a:xfrm>
            <a:off x="670046" y="1094103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pic>
        <p:nvPicPr>
          <p:cNvPr id="56" name="그림 55" descr="jstree_cre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01" y="1414890"/>
            <a:ext cx="1648055" cy="4220164"/>
          </a:xfrm>
          <a:prstGeom prst="rect">
            <a:avLst/>
          </a:prstGeom>
        </p:spPr>
      </p:pic>
      <p:sp>
        <p:nvSpPr>
          <p:cNvPr id="57" name="Oval 410"/>
          <p:cNvSpPr>
            <a:spLocks noChangeArrowheads="1"/>
          </p:cNvSpPr>
          <p:nvPr/>
        </p:nvSpPr>
        <p:spPr bwMode="auto">
          <a:xfrm>
            <a:off x="12700" y="141347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58" name="Oval 410"/>
          <p:cNvSpPr>
            <a:spLocks noChangeArrowheads="1"/>
          </p:cNvSpPr>
          <p:nvPr/>
        </p:nvSpPr>
        <p:spPr bwMode="auto">
          <a:xfrm>
            <a:off x="1302062" y="1746254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pic>
        <p:nvPicPr>
          <p:cNvPr id="59" name="그림 58" descr="jstree_creat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291" y="3868919"/>
            <a:ext cx="1571844" cy="2429214"/>
          </a:xfrm>
          <a:prstGeom prst="rect">
            <a:avLst/>
          </a:prstGeom>
        </p:spPr>
      </p:pic>
      <p:sp>
        <p:nvSpPr>
          <p:cNvPr id="61" name="Oval 410"/>
          <p:cNvSpPr>
            <a:spLocks noChangeArrowheads="1"/>
          </p:cNvSpPr>
          <p:nvPr/>
        </p:nvSpPr>
        <p:spPr bwMode="auto">
          <a:xfrm>
            <a:off x="2135321" y="6020787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pic>
        <p:nvPicPr>
          <p:cNvPr id="62" name="그림 61" descr="jstree_creat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510" y="3967399"/>
            <a:ext cx="1781424" cy="2314898"/>
          </a:xfrm>
          <a:prstGeom prst="rect">
            <a:avLst/>
          </a:prstGeom>
        </p:spPr>
      </p:pic>
      <p:sp>
        <p:nvSpPr>
          <p:cNvPr id="63" name="Oval 410"/>
          <p:cNvSpPr>
            <a:spLocks noChangeArrowheads="1"/>
          </p:cNvSpPr>
          <p:nvPr/>
        </p:nvSpPr>
        <p:spPr bwMode="auto">
          <a:xfrm>
            <a:off x="3727677" y="6018797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pic>
        <p:nvPicPr>
          <p:cNvPr id="64" name="그림 63" descr="jstree_create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434" y="2545627"/>
            <a:ext cx="1857634" cy="3724795"/>
          </a:xfrm>
          <a:prstGeom prst="rect">
            <a:avLst/>
          </a:prstGeom>
        </p:spPr>
      </p:pic>
      <p:sp>
        <p:nvSpPr>
          <p:cNvPr id="65" name="Oval 410"/>
          <p:cNvSpPr>
            <a:spLocks noChangeArrowheads="1"/>
          </p:cNvSpPr>
          <p:nvPr/>
        </p:nvSpPr>
        <p:spPr bwMode="auto">
          <a:xfrm>
            <a:off x="5484434" y="3727649"/>
            <a:ext cx="310764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5-1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1" name="Oval 410"/>
          <p:cNvSpPr>
            <a:spLocks noChangeArrowheads="1"/>
          </p:cNvSpPr>
          <p:nvPr/>
        </p:nvSpPr>
        <p:spPr bwMode="auto">
          <a:xfrm>
            <a:off x="5472559" y="6020787"/>
            <a:ext cx="310764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5-2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jstree_renam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820" y="3745450"/>
            <a:ext cx="1533739" cy="2333951"/>
          </a:xfrm>
          <a:prstGeom prst="rect">
            <a:avLst/>
          </a:prstGeom>
        </p:spPr>
      </p:pic>
      <p:pic>
        <p:nvPicPr>
          <p:cNvPr id="36" name="그림 35" descr="jstree_rena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2" y="1405732"/>
            <a:ext cx="1857634" cy="4391638"/>
          </a:xfrm>
          <a:prstGeom prst="rect">
            <a:avLst/>
          </a:prstGeom>
        </p:spPr>
      </p:pic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_A.2depth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*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401840" y="1154454"/>
            <a:ext cx="931312" cy="2158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입력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07766" y="1124090"/>
            <a:ext cx="20247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│카테고리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남성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146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148" name="순서도: 대체 처리 147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순서도: 대체 처리 40"/>
          <p:cNvSpPr/>
          <p:nvPr/>
        </p:nvSpPr>
        <p:spPr bwMode="auto">
          <a:xfrm>
            <a:off x="1880556" y="1486379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30069"/>
          <a:ext cx="2606577" cy="248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 오른쪽클릭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나옴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버튼 선택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수정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자까지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엔터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수정됨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수정불가 브라우저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카테고리명이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이미 등록되었습니다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주소창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가나다순으로 정렬됨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동일하게 수정됨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6448" y="1518723"/>
          <a:ext cx="102965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순서도: 대체 처리 59"/>
          <p:cNvSpPr/>
          <p:nvPr/>
        </p:nvSpPr>
        <p:spPr bwMode="auto">
          <a:xfrm>
            <a:off x="6980171" y="1493323"/>
            <a:ext cx="45719" cy="418367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32463" y="1531523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" name="Oval 410"/>
          <p:cNvSpPr>
            <a:spLocks noChangeArrowheads="1"/>
          </p:cNvSpPr>
          <p:nvPr/>
        </p:nvSpPr>
        <p:spPr bwMode="auto">
          <a:xfrm>
            <a:off x="368207" y="3503220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1" name="Oval 410"/>
          <p:cNvSpPr>
            <a:spLocks noChangeArrowheads="1"/>
          </p:cNvSpPr>
          <p:nvPr/>
        </p:nvSpPr>
        <p:spPr bwMode="auto">
          <a:xfrm>
            <a:off x="1650900" y="4131976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pic>
        <p:nvPicPr>
          <p:cNvPr id="62" name="그림 61" descr="jstree_rename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67141" y="3742970"/>
            <a:ext cx="1914792" cy="2372056"/>
          </a:xfrm>
          <a:prstGeom prst="rect">
            <a:avLst/>
          </a:prstGeom>
        </p:spPr>
      </p:pic>
      <p:sp>
        <p:nvSpPr>
          <p:cNvPr id="63" name="Oval 410"/>
          <p:cNvSpPr>
            <a:spLocks noChangeArrowheads="1"/>
          </p:cNvSpPr>
          <p:nvPr/>
        </p:nvSpPr>
        <p:spPr bwMode="auto">
          <a:xfrm>
            <a:off x="2406469" y="5839651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5" name="Oval 410"/>
          <p:cNvSpPr>
            <a:spLocks noChangeArrowheads="1"/>
          </p:cNvSpPr>
          <p:nvPr/>
        </p:nvSpPr>
        <p:spPr bwMode="auto">
          <a:xfrm>
            <a:off x="4338697" y="5815901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pic>
        <p:nvPicPr>
          <p:cNvPr id="72" name="그림 71" descr="jstree_rename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329" y="3725973"/>
            <a:ext cx="1552792" cy="3000794"/>
          </a:xfrm>
          <a:prstGeom prst="rect">
            <a:avLst/>
          </a:prstGeom>
        </p:spPr>
      </p:pic>
      <p:sp>
        <p:nvSpPr>
          <p:cNvPr id="74" name="Oval 410"/>
          <p:cNvSpPr>
            <a:spLocks noChangeArrowheads="1"/>
          </p:cNvSpPr>
          <p:nvPr/>
        </p:nvSpPr>
        <p:spPr bwMode="auto">
          <a:xfrm>
            <a:off x="5864434" y="4178899"/>
            <a:ext cx="310764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5-1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5" name="Oval 410"/>
          <p:cNvSpPr>
            <a:spLocks noChangeArrowheads="1"/>
          </p:cNvSpPr>
          <p:nvPr/>
        </p:nvSpPr>
        <p:spPr bwMode="auto">
          <a:xfrm>
            <a:off x="5852559" y="6472037"/>
            <a:ext cx="310764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5-2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jstree_dele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0" y="1403998"/>
            <a:ext cx="1838582" cy="3019847"/>
          </a:xfrm>
          <a:prstGeom prst="rect">
            <a:avLst/>
          </a:prstGeom>
        </p:spPr>
      </p:pic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_A.2depth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401840" y="1154454"/>
            <a:ext cx="931312" cy="2158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입력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07766" y="1124090"/>
            <a:ext cx="20247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│카테고리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남성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146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148" name="순서도: 대체 처리 147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순서도: 대체 처리 40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42" name="Oval 410"/>
          <p:cNvSpPr>
            <a:spLocks noChangeArrowheads="1"/>
          </p:cNvSpPr>
          <p:nvPr/>
        </p:nvSpPr>
        <p:spPr bwMode="auto">
          <a:xfrm>
            <a:off x="673352" y="2813494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30069"/>
          <a:ext cx="2606577" cy="272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 오른쪽클릭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 선택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삭제됨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삭제불가 브라우저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2depth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이미지파일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있는경우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이미지파일이 있는 카테고리는 삭제할 수 없습니다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같은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명이면서 다른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이미지구분내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파일이 있으면 삭제 불가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주소창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동일하게 삭제됨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6448" y="1518723"/>
          <a:ext cx="102965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순서도: 대체 처리 59"/>
          <p:cNvSpPr/>
          <p:nvPr/>
        </p:nvSpPr>
        <p:spPr bwMode="auto">
          <a:xfrm>
            <a:off x="6980171" y="1493323"/>
            <a:ext cx="45719" cy="418367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32463" y="1531523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1" name="그림 30" descr="jstree_dele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391" y="3326369"/>
            <a:ext cx="1571844" cy="3000794"/>
          </a:xfrm>
          <a:prstGeom prst="rect">
            <a:avLst/>
          </a:prstGeom>
        </p:spPr>
      </p:pic>
      <p:sp>
        <p:nvSpPr>
          <p:cNvPr id="32" name="Oval 410"/>
          <p:cNvSpPr>
            <a:spLocks noChangeArrowheads="1"/>
          </p:cNvSpPr>
          <p:nvPr/>
        </p:nvSpPr>
        <p:spPr bwMode="auto">
          <a:xfrm>
            <a:off x="2287716" y="3800104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pic>
        <p:nvPicPr>
          <p:cNvPr id="33" name="그림 32" descr="jstree_delet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863" y="3322124"/>
            <a:ext cx="1609950" cy="2810267"/>
          </a:xfrm>
          <a:prstGeom prst="rect">
            <a:avLst/>
          </a:prstGeom>
        </p:spPr>
      </p:pic>
      <p:sp>
        <p:nvSpPr>
          <p:cNvPr id="34" name="Oval 410"/>
          <p:cNvSpPr>
            <a:spLocks noChangeArrowheads="1"/>
          </p:cNvSpPr>
          <p:nvPr/>
        </p:nvSpPr>
        <p:spPr bwMode="auto">
          <a:xfrm>
            <a:off x="3964052" y="5868891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관리자관리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목록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Group 4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7060448"/>
              </p:ext>
            </p:extLst>
          </p:nvPr>
        </p:nvGraphicFramePr>
        <p:xfrm>
          <a:off x="262559" y="1874137"/>
          <a:ext cx="6679155" cy="3058560"/>
        </p:xfrm>
        <a:graphic>
          <a:graphicData uri="http://schemas.openxmlformats.org/drawingml/2006/table">
            <a:tbl>
              <a:tblPr/>
              <a:tblGrid>
                <a:gridCol w="2226385"/>
                <a:gridCol w="2226385"/>
                <a:gridCol w="222638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0" u="none" kern="1200" spc="-1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온라인</a:t>
                      </a:r>
                      <a:endParaRPr lang="ko-KR" altLang="en-US" sz="1000" b="0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0" u="none" kern="1200" spc="-1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online1@eland.co.kr</a:t>
                      </a:r>
                      <a:endParaRPr lang="ko-KR" altLang="en-US" sz="1000" b="0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1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 u="none" kern="1200" spc="-1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광고팀</a:t>
                      </a:r>
                      <a:endParaRPr lang="ko-KR" altLang="en-US" sz="1000" b="1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1" u="none" kern="1200" spc="-1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online2@eland.co.kr</a:t>
                      </a:r>
                      <a:endParaRPr lang="ko-KR" altLang="en-US" sz="1000" b="1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ko-KR" altLang="en-US" sz="1000" b="0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ko-KR" altLang="en-US" sz="1000" b="0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ko-KR" altLang="en-US" sz="1000" b="0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ko-KR" altLang="en-US" sz="1000" b="0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ko-KR" altLang="en-US" sz="1000" b="0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ko-KR" altLang="en-US" sz="1000" b="0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ko-KR" altLang="en-US" sz="1000" b="0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ko-KR" altLang="en-US" sz="1000" b="0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ko-KR" altLang="en-US" sz="1000" b="0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ko-KR" altLang="en-US" sz="1000" b="0" u="none" kern="1200" spc="-10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u="sng" kern="1200" spc="-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u="sng" kern="1200" spc="-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u="sng" kern="1200" spc="-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u="sng" kern="1200" spc="-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u="sng" kern="1200" spc="-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u="sng" kern="1200" spc="-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0" u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목록이 없습니다</a:t>
                      </a:r>
                      <a:r>
                        <a:rPr lang="en-US" altLang="ko-KR" sz="1000" b="0" u="none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u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0" u="sng" kern="1200" spc="-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1581250"/>
              </p:ext>
            </p:extLst>
          </p:nvPr>
        </p:nvGraphicFramePr>
        <p:xfrm>
          <a:off x="111249" y="742769"/>
          <a:ext cx="6952732" cy="59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366"/>
                <a:gridCol w="3476366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마스터│</a:t>
                      </a:r>
                      <a:r>
                        <a:rPr lang="ko-KR" altLang="en-US" sz="1000" b="0" u="sng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관리자관리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관리자목록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6" name="Rectangle 214"/>
          <p:cNvSpPr>
            <a:spLocks noChangeArrowheads="1"/>
          </p:cNvSpPr>
          <p:nvPr/>
        </p:nvSpPr>
        <p:spPr bwMode="auto">
          <a:xfrm>
            <a:off x="1021744" y="5091862"/>
            <a:ext cx="5327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 sz="1000" dirty="0">
                <a:solidFill>
                  <a:srgbClr val="292929"/>
                </a:solidFill>
                <a:latin typeface="+mn-ea"/>
                <a:ea typeface="+mn-ea"/>
                <a:sym typeface="Webdings" pitchFamily="18" charset="2"/>
              </a:rPr>
              <a:t>◀◀  ◀ </a:t>
            </a:r>
            <a:r>
              <a:rPr lang="en-US" altLang="ko-KR" sz="1000" dirty="0">
                <a:latin typeface="+mn-ea"/>
                <a:ea typeface="+mn-ea"/>
                <a:sym typeface="Webdings" pitchFamily="18" charset="2"/>
              </a:rPr>
              <a:t> </a:t>
            </a:r>
            <a:r>
              <a:rPr lang="en-US" altLang="ko-KR" sz="1000" dirty="0">
                <a:solidFill>
                  <a:srgbClr val="292929"/>
                </a:solidFill>
                <a:latin typeface="+mn-ea"/>
                <a:ea typeface="+mn-ea"/>
                <a:sym typeface="Webdings" pitchFamily="18" charset="2"/>
              </a:rPr>
              <a:t>| 1 | </a:t>
            </a:r>
            <a:r>
              <a:rPr lang="en-US" altLang="ko-KR" sz="1000" b="1" dirty="0">
                <a:solidFill>
                  <a:srgbClr val="FF6600"/>
                </a:solidFill>
                <a:latin typeface="+mn-ea"/>
                <a:ea typeface="+mn-ea"/>
                <a:sym typeface="Webdings" pitchFamily="18" charset="2"/>
              </a:rPr>
              <a:t>2</a:t>
            </a:r>
            <a:r>
              <a:rPr lang="en-US" altLang="ko-KR" sz="1000" dirty="0">
                <a:solidFill>
                  <a:srgbClr val="292929"/>
                </a:solidFill>
                <a:latin typeface="+mn-ea"/>
                <a:ea typeface="+mn-ea"/>
                <a:sym typeface="Webdings" pitchFamily="18" charset="2"/>
              </a:rPr>
              <a:t> | 3 | 4 | 5 | 6 | 7 | 8 | 9 | 10 |  ▶  ▶▶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439914" y="5485350"/>
            <a:ext cx="1118231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Oval 410"/>
          <p:cNvSpPr>
            <a:spLocks noChangeArrowheads="1"/>
          </p:cNvSpPr>
          <p:nvPr/>
        </p:nvSpPr>
        <p:spPr bwMode="auto">
          <a:xfrm>
            <a:off x="130249" y="1899537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05" name="Oval 410"/>
          <p:cNvSpPr>
            <a:spLocks noChangeArrowheads="1"/>
          </p:cNvSpPr>
          <p:nvPr/>
        </p:nvSpPr>
        <p:spPr bwMode="auto">
          <a:xfrm>
            <a:off x="3113525" y="5485350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1040135"/>
              </p:ext>
            </p:extLst>
          </p:nvPr>
        </p:nvGraphicFramePr>
        <p:xfrm>
          <a:off x="7172423" y="742769"/>
          <a:ext cx="2606577" cy="381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헤더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arenR"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로그인정보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마스터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관리자등록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선택된상태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로그아웃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로그인페이지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서비스명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이미지관리로 이동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목록수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검색버튼 브라우저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검색어를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수정페이지로 이동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2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등록페이지로 이동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2" descr="C:\Users\yiabb\Pictures\poin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1313" y="2461289"/>
            <a:ext cx="270000" cy="3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421720" y="148005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15540" y="1479717"/>
            <a:ext cx="2908585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09064" y="1478322"/>
            <a:ext cx="4539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</a:t>
            </a:r>
            <a:r>
              <a:rPr lang="ko-KR" altLang="en-US" sz="1000" dirty="0">
                <a:latin typeface="+mn-ea"/>
              </a:rPr>
              <a:t>건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1" name="Oval 410"/>
          <p:cNvSpPr>
            <a:spLocks noChangeArrowheads="1"/>
          </p:cNvSpPr>
          <p:nvPr/>
        </p:nvSpPr>
        <p:spPr bwMode="auto">
          <a:xfrm>
            <a:off x="1093064" y="1488743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9" name="Oval 410"/>
          <p:cNvSpPr>
            <a:spLocks noChangeArrowheads="1"/>
          </p:cNvSpPr>
          <p:nvPr/>
        </p:nvSpPr>
        <p:spPr bwMode="auto">
          <a:xfrm>
            <a:off x="4927500" y="634571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0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22" name="Oval 410"/>
          <p:cNvSpPr>
            <a:spLocks noChangeArrowheads="1"/>
          </p:cNvSpPr>
          <p:nvPr/>
        </p:nvSpPr>
        <p:spPr bwMode="auto">
          <a:xfrm>
            <a:off x="-15851" y="580110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23" name="Oval 410"/>
          <p:cNvSpPr>
            <a:spLocks noChangeArrowheads="1"/>
          </p:cNvSpPr>
          <p:nvPr/>
        </p:nvSpPr>
        <p:spPr bwMode="auto">
          <a:xfrm>
            <a:off x="-85751" y="1068373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0273" y="236481"/>
            <a:ext cx="2306006" cy="315314"/>
          </a:xfrm>
        </p:spPr>
        <p:txBody>
          <a:bodyPr/>
          <a:lstStyle/>
          <a:p>
            <a:pPr algn="l"/>
            <a:r>
              <a:rPr lang="ko-KR" altLang="en-US" sz="1200" dirty="0" err="1" smtClean="0"/>
              <a:t>재개정이력</a:t>
            </a:r>
            <a:r>
              <a:rPr lang="en-US" altLang="ko-KR" sz="1200" dirty="0" smtClean="0"/>
              <a:t>(2/2)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7644107"/>
              </p:ext>
            </p:extLst>
          </p:nvPr>
        </p:nvGraphicFramePr>
        <p:xfrm>
          <a:off x="315309" y="598721"/>
          <a:ext cx="9358778" cy="286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57"/>
                <a:gridCol w="1233203"/>
                <a:gridCol w="6027672"/>
                <a:gridCol w="1284246"/>
              </a:tblGrid>
              <a:tr h="23616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1000" b="0" dirty="0" smtClean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문서버전</a:t>
                      </a:r>
                      <a:endParaRPr lang="en-US" sz="1000" b="0" dirty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1000" b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작성일</a:t>
                      </a:r>
                      <a:endParaRPr lang="en-US" sz="10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1000" b="0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개정화면 및 내역</a:t>
                      </a:r>
                      <a:endParaRPr lang="en-US" sz="1000" b="0" dirty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1000" b="0" dirty="0" smtClean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비고</a:t>
                      </a:r>
                      <a:endParaRPr lang="en-US" sz="1000" b="0" dirty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0.36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2014-12-19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4p.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메뉴구조 추가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신선아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algun Gothic"/>
                          <a:cs typeface="Malgun Gothic"/>
                        </a:rPr>
                        <a:t>0.37</a:t>
                      </a:r>
                      <a:endParaRPr lang="en-US"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2014-12-23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크롬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 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컴펌완료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8p.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_2.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브랜드폴더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LNB&gt;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기타 추가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19p.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_B.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파일등록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: 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레이어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22p.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_B.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파일상세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이화영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algun Gothic"/>
                          <a:cs typeface="Malgun Gothic"/>
                        </a:rPr>
                        <a:t>0.38</a:t>
                      </a:r>
                      <a:endParaRPr lang="en-US"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2014-12-24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7p.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_0.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레이아웃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8p.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_0.LNB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10p.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_1.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파일등록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페이지 이동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16p.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_2.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폴더등록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페이지 이동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26p.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_A.2depth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페이지명 변경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http://www.jstree.com/demo/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화면으로 변경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이화영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개발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PL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algun Gothic"/>
                          <a:cs typeface="Malgun Gothic"/>
                        </a:rPr>
                        <a:t>0.39</a:t>
                      </a:r>
                      <a:endParaRPr lang="en-US"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2014-12-26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11p.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strike="noStrike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1000" b="0" strike="noStrike" dirty="0" smtClean="0">
                          <a:solidFill>
                            <a:schemeClr val="tx1"/>
                          </a:solidFill>
                        </a:rPr>
                        <a:t>_1.</a:t>
                      </a:r>
                      <a:r>
                        <a:rPr lang="ko-KR" altLang="en-US" sz="1000" b="0" strike="noStrike" dirty="0" smtClean="0">
                          <a:solidFill>
                            <a:schemeClr val="tx1"/>
                          </a:solidFill>
                        </a:rPr>
                        <a:t>파일등록</a:t>
                      </a:r>
                      <a:r>
                        <a:rPr lang="en-US" altLang="ko-KR" sz="1000" b="0" strike="noStrike" dirty="0" smtClean="0">
                          <a:solidFill>
                            <a:schemeClr val="tx1"/>
                          </a:solidFill>
                        </a:rPr>
                        <a:t>_drop</a:t>
                      </a:r>
                      <a:r>
                        <a:rPr lang="ko-KR" altLang="en-US" sz="1000" b="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strike="noStrik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strike="noStrike" baseline="0" dirty="0" smtClean="0">
                          <a:solidFill>
                            <a:schemeClr val="tx1"/>
                          </a:solidFill>
                        </a:rPr>
                        <a:t>실패 추가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26p.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_A.2depth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불가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이화영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16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algun Gothic"/>
                          <a:cs typeface="Malgun Gothic"/>
                        </a:rPr>
                        <a:t>0.40</a:t>
                      </a:r>
                      <a:endParaRPr lang="en-US"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2014-12-29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15p.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_2.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브랜드폴더목록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: LNB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브랜드그룹군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변경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컨펌변경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21p.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이미지관리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_3.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로고폴더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LNB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브랜드그룹군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변경 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이화영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358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9262" y="180000"/>
            <a:ext cx="6954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2.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관리자관리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등록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91554140"/>
              </p:ext>
            </p:extLst>
          </p:nvPr>
        </p:nvGraphicFramePr>
        <p:xfrm>
          <a:off x="7172423" y="742769"/>
          <a:ext cx="2606577" cy="569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페이지명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중복체크 버튼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브라우저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alert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등록가능한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이메일주소입니다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삭제한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이메일주소도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불가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이미 등록된 </a:t>
                      </a:r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이메일주소입니다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중복체크불가 브라우저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아이디를 입력해주세요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@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도메인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이메일주소를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입력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재입력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영숫자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6~8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한글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특수문자 입력 안되도록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마스터만 가능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목록페이지로 복귀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맨 위로 등록됨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등록불가 브라우저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endParaRPr lang="en-US" altLang="ko-KR" sz="10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이름을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중복체크 </a:t>
                      </a:r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아이디 중복체크를 해주세요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비밀번호를 입력해주세요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비밀번호확인 </a:t>
                      </a:r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비밀번호를 </a:t>
                      </a:r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다시한번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비밀번호확인 불일치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비밀번호를 정확히 입력해주세요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목록페이지로 복귀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5322930"/>
              </p:ext>
            </p:extLst>
          </p:nvPr>
        </p:nvGraphicFramePr>
        <p:xfrm>
          <a:off x="273902" y="1424700"/>
          <a:ext cx="6596798" cy="1482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482429"/>
                <a:gridCol w="1815970"/>
                <a:gridCol w="923499"/>
                <a:gridCol w="2374900"/>
              </a:tblGrid>
              <a:tr h="0">
                <a:tc grid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정보</a:t>
                      </a:r>
                      <a:endParaRPr lang="en-US" altLang="ko-KR" sz="1000" b="0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strike="noStrike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altLang="ko-KR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en-US" altLang="ko-KR" sz="1000" b="0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확인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603651" y="3118412"/>
            <a:ext cx="962479" cy="2256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Oval 410"/>
          <p:cNvSpPr>
            <a:spLocks noChangeArrowheads="1"/>
          </p:cNvSpPr>
          <p:nvPr/>
        </p:nvSpPr>
        <p:spPr bwMode="auto">
          <a:xfrm>
            <a:off x="2332231" y="3118412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5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91950" y="3118412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Oval 410"/>
          <p:cNvSpPr>
            <a:spLocks noChangeArrowheads="1"/>
          </p:cNvSpPr>
          <p:nvPr/>
        </p:nvSpPr>
        <p:spPr bwMode="auto">
          <a:xfrm>
            <a:off x="40524" y="178437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32" name="Oval 410"/>
          <p:cNvSpPr>
            <a:spLocks noChangeArrowheads="1"/>
          </p:cNvSpPr>
          <p:nvPr/>
        </p:nvSpPr>
        <p:spPr bwMode="auto">
          <a:xfrm>
            <a:off x="4368700" y="3127678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6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18960" y="2051589"/>
            <a:ext cx="2420269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18960" y="2356389"/>
            <a:ext cx="2420269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영숫자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6~8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자리 입력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" name="Oval 410"/>
          <p:cNvSpPr>
            <a:spLocks noChangeArrowheads="1"/>
          </p:cNvSpPr>
          <p:nvPr/>
        </p:nvSpPr>
        <p:spPr bwMode="auto">
          <a:xfrm>
            <a:off x="-72951" y="107712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18960" y="2653122"/>
            <a:ext cx="2420269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영숫자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6~8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자리 입력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05100" y="1760629"/>
            <a:ext cx="2420269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입력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410"/>
          <p:cNvSpPr>
            <a:spLocks noChangeArrowheads="1"/>
          </p:cNvSpPr>
          <p:nvPr/>
        </p:nvSpPr>
        <p:spPr bwMode="auto">
          <a:xfrm>
            <a:off x="42499" y="2093144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20" name="Oval 410"/>
          <p:cNvSpPr>
            <a:spLocks noChangeArrowheads="1"/>
          </p:cNvSpPr>
          <p:nvPr/>
        </p:nvSpPr>
        <p:spPr bwMode="auto">
          <a:xfrm>
            <a:off x="42494" y="239794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1581250"/>
              </p:ext>
            </p:extLst>
          </p:nvPr>
        </p:nvGraphicFramePr>
        <p:xfrm>
          <a:off x="111249" y="742769"/>
          <a:ext cx="6952732" cy="59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366"/>
                <a:gridCol w="3476366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마스터│</a:t>
                      </a:r>
                      <a:r>
                        <a:rPr lang="ko-KR" altLang="en-US" sz="1000" b="0" u="sng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관리자관리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관리자등록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315535" y="2062216"/>
            <a:ext cx="788093" cy="2256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중복체크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Oval 410"/>
          <p:cNvSpPr>
            <a:spLocks noChangeArrowheads="1"/>
          </p:cNvSpPr>
          <p:nvPr/>
        </p:nvSpPr>
        <p:spPr bwMode="auto">
          <a:xfrm>
            <a:off x="5186753" y="2069394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3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9262" y="180000"/>
            <a:ext cx="6954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2.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관리자관리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상세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삭제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3046346"/>
              </p:ext>
            </p:extLst>
          </p:nvPr>
        </p:nvGraphicFramePr>
        <p:xfrm>
          <a:off x="7172423" y="742769"/>
          <a:ext cx="2606577" cy="492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10800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  <a:sym typeface="Wingdings" panose="05000000000000000000" pitchFamily="2" charset="2"/>
                        </a:rPr>
                        <a:t>페이지명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  <a:sym typeface="Wingdings" panose="05000000000000000000" pitchFamily="2" charset="2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수정가능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수정불가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입력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영숫자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6~8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재입력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마스터만 가능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목록페이지로 복귀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목록에서 수정됨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수정불가 브라우저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이름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이름을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비밀번호를 입력해주세요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비밀번호확인 </a:t>
                      </a:r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비밀번호를 </a:t>
                      </a:r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다시한번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비밀번호확인 불일치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비밀번호를 정확히 입력해주세요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마스터만 가능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나옴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목록페이지로 복귀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alert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삭제한 아이디로 로그인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불가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삭제전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등록한 이미지는 유지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목록페이지로 복귀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1349199"/>
              </p:ext>
            </p:extLst>
          </p:nvPr>
        </p:nvGraphicFramePr>
        <p:xfrm>
          <a:off x="273902" y="1513600"/>
          <a:ext cx="6596798" cy="1482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482429"/>
                <a:gridCol w="1815970"/>
                <a:gridCol w="923499"/>
                <a:gridCol w="2374900"/>
              </a:tblGrid>
              <a:tr h="0">
                <a:tc grid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정보</a:t>
                      </a:r>
                      <a:endParaRPr lang="en-US" altLang="ko-KR" sz="1000" b="0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strike="noStrike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altLang="ko-KR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endParaRPr lang="en-US" altLang="ko-KR" sz="1000" b="0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확인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105891" y="3208177"/>
            <a:ext cx="960650" cy="18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Oval 410"/>
          <p:cNvSpPr>
            <a:spLocks noChangeArrowheads="1"/>
          </p:cNvSpPr>
          <p:nvPr/>
        </p:nvSpPr>
        <p:spPr bwMode="auto">
          <a:xfrm>
            <a:off x="1819596" y="3194322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5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87715" y="3208177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Oval 410"/>
          <p:cNvSpPr>
            <a:spLocks noChangeArrowheads="1"/>
          </p:cNvSpPr>
          <p:nvPr/>
        </p:nvSpPr>
        <p:spPr bwMode="auto">
          <a:xfrm>
            <a:off x="4936755" y="3217443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7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18960" y="2141354"/>
            <a:ext cx="2420269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rgbClr val="0070C0"/>
                </a:solidFill>
              </a:rPr>
              <a:t>master@eland.co.kr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18960" y="2446154"/>
            <a:ext cx="2420269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**********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4" name="Oval 410"/>
          <p:cNvSpPr>
            <a:spLocks noChangeArrowheads="1"/>
          </p:cNvSpPr>
          <p:nvPr/>
        </p:nvSpPr>
        <p:spPr bwMode="auto">
          <a:xfrm>
            <a:off x="-72951" y="1095604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18960" y="2742887"/>
            <a:ext cx="2420269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rgbClr val="0070C0"/>
                </a:solidFill>
              </a:rPr>
              <a:t>***********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18955" y="1850394"/>
            <a:ext cx="2420269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온라인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44982" y="3208172"/>
            <a:ext cx="1044618" cy="1801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Oval 410"/>
          <p:cNvSpPr>
            <a:spLocks noChangeArrowheads="1"/>
          </p:cNvSpPr>
          <p:nvPr/>
        </p:nvSpPr>
        <p:spPr bwMode="auto">
          <a:xfrm>
            <a:off x="3038831" y="3041912"/>
            <a:ext cx="216000" cy="21639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6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20" name="Oval 410"/>
          <p:cNvSpPr>
            <a:spLocks noChangeArrowheads="1"/>
          </p:cNvSpPr>
          <p:nvPr/>
        </p:nvSpPr>
        <p:spPr bwMode="auto">
          <a:xfrm>
            <a:off x="56359" y="18930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21" name="Oval 410"/>
          <p:cNvSpPr>
            <a:spLocks noChangeArrowheads="1"/>
          </p:cNvSpPr>
          <p:nvPr/>
        </p:nvSpPr>
        <p:spPr bwMode="auto">
          <a:xfrm>
            <a:off x="58334" y="2178084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22" name="Oval 410"/>
          <p:cNvSpPr>
            <a:spLocks noChangeArrowheads="1"/>
          </p:cNvSpPr>
          <p:nvPr/>
        </p:nvSpPr>
        <p:spPr bwMode="auto">
          <a:xfrm>
            <a:off x="58329" y="245913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1581250"/>
              </p:ext>
            </p:extLst>
          </p:nvPr>
        </p:nvGraphicFramePr>
        <p:xfrm>
          <a:off x="111249" y="742769"/>
          <a:ext cx="6952732" cy="59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366"/>
                <a:gridCol w="3476366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마스터│</a:t>
                      </a:r>
                      <a:r>
                        <a:rPr lang="ko-KR" altLang="en-US" sz="1000" b="0" u="sng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관리자관리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관리자수정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077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04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60911" y="225844"/>
            <a:ext cx="2019696" cy="400110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Malgun Gothic" pitchFamily="50" charset="-127"/>
              </a:rPr>
              <a:t>0.</a:t>
            </a:r>
            <a:r>
              <a:rPr lang="ko-KR" altLang="en-US" sz="2000" b="1" dirty="0" smtClean="0">
                <a:solidFill>
                  <a:schemeClr val="tx1"/>
                </a:solidFill>
                <a:latin typeface="Malgun Gothic" pitchFamily="50" charset="-127"/>
              </a:rPr>
              <a:t>메뉴구조</a:t>
            </a:r>
            <a:endParaRPr lang="en-US" altLang="ko-KR" sz="2000" b="1" dirty="0" smtClean="0">
              <a:solidFill>
                <a:schemeClr val="tx1"/>
              </a:solidFill>
              <a:latin typeface="Malgun Gothic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0708893"/>
              </p:ext>
            </p:extLst>
          </p:nvPr>
        </p:nvGraphicFramePr>
        <p:xfrm>
          <a:off x="626868" y="916399"/>
          <a:ext cx="4073921" cy="4377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6959"/>
                <a:gridCol w="203696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이미지관리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관리자관리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 목록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카테고리 파일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브랜드폴더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브랜드파일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로고폴더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로고파일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상품폴더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상품파일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상세</a:t>
                      </a: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 관리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폴더등록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폴더수정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폴더삭제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폴더검색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파일관리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파일등록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파일등록</a:t>
                      </a: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_drop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파일수정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="0" baseline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파일삭제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4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카테고리 관리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카테고리등록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카테고리수정</a:t>
                      </a:r>
                      <a:endParaRPr lang="en-US" altLang="ko-KR" sz="1000" b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카테고리삭제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38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43"/>
          <p:cNvSpPr>
            <a:spLocks noChangeArrowheads="1"/>
          </p:cNvSpPr>
          <p:nvPr/>
        </p:nvSpPr>
        <p:spPr bwMode="auto">
          <a:xfrm>
            <a:off x="2539053" y="3267398"/>
            <a:ext cx="2357454" cy="216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r>
              <a:rPr lang="ko-KR" altLang="en-US" sz="1000" spc="-1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아이디</a:t>
            </a:r>
            <a:r>
              <a:rPr lang="en-US" altLang="ko-KR" sz="1000" spc="-1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000" spc="-100" dirty="0" err="1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이메일주소</a:t>
            </a:r>
            <a:r>
              <a:rPr lang="en-US" altLang="ko-KR" sz="1000" spc="-1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000" spc="-1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를 입력해 주세요</a:t>
            </a:r>
            <a:endParaRPr lang="ko-KR" altLang="en-US" sz="1000" spc="-1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10821" y="3267398"/>
            <a:ext cx="579413" cy="544860"/>
          </a:xfrm>
          <a:prstGeom prst="roundRect">
            <a:avLst>
              <a:gd name="adj" fmla="val 555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000" spc="-1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ko-KR" altLang="en-US" sz="1000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43"/>
          <p:cNvSpPr>
            <a:spLocks noChangeArrowheads="1"/>
          </p:cNvSpPr>
          <p:nvPr/>
        </p:nvSpPr>
        <p:spPr bwMode="auto">
          <a:xfrm>
            <a:off x="2539053" y="3592838"/>
            <a:ext cx="2357454" cy="216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r>
              <a:rPr lang="ko-KR" altLang="en-US" sz="1000" spc="-10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비밀번호를 입력해 주세요</a:t>
            </a:r>
            <a:endParaRPr lang="ko-KR" altLang="en-US" sz="1000" spc="-1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32391" y="6223002"/>
          <a:ext cx="6960510" cy="308833"/>
        </p:xfrm>
        <a:graphic>
          <a:graphicData uri="http://schemas.openxmlformats.org/drawingml/2006/table">
            <a:tbl>
              <a:tblPr/>
              <a:tblGrid>
                <a:gridCol w="6960510"/>
              </a:tblGrid>
              <a:tr h="308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COPYRIGHT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ⓒ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2015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이랜드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리테일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26422" marB="1761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64453"/>
              </p:ext>
            </p:extLst>
          </p:nvPr>
        </p:nvGraphicFramePr>
        <p:xfrm>
          <a:off x="7200900" y="726928"/>
          <a:ext cx="2565635" cy="587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52"/>
                <a:gridCol w="2234883"/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00" b="1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사이트명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아이디 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케이스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arenR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마스터계정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이메일주소를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시스템에 등록 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</a:rPr>
                        <a:t>bankmaster</a:t>
                      </a:r>
                      <a:r>
                        <a:rPr lang="en-US" sz="1000" b="0" i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@elandretail.com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arenR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마스터관리자가 관리자관리메뉴에서 등록한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이메일주소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비밀번호 입력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: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케이스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가지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arenR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마스터계정의 비밀번호를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시스템에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등록 </a:t>
                      </a:r>
                      <a:r>
                        <a:rPr lang="ko-KR" altLang="en-US" sz="1000" dirty="0" err="1" smtClean="0">
                          <a:solidFill>
                            <a:srgbClr val="0070C0"/>
                          </a:solidFill>
                          <a:latin typeface="+mn-ea"/>
                        </a:rPr>
                        <a:t>영숫자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  <a:latin typeface="+mn-ea"/>
                        </a:rPr>
                        <a:t>6~8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  <a:latin typeface="+mn-ea"/>
                        </a:rPr>
                        <a:t>자리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arenR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cs typeface="Malgun Gothic"/>
                        </a:rPr>
                        <a:t>마스터관리자가 관리자관리메뉴에서 등록한 비밀번호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-&gt;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이미지관리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카테고리파일 페이지 나옴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로그인 불가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브라우저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arenR"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아이디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미입력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아이디를 입력해주세요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arenR"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비밀번호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미입력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비밀번호를 입력해주세요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arenR"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아이디가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DB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에 없는 경우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아이디를 정확히 입력해주세요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 marL="228600" indent="-228600">
                        <a:lnSpc>
                          <a:spcPct val="120000"/>
                        </a:lnSpc>
                        <a:buAutoNum type="arabicParenR"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비밀번호가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DB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에 없는 경우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비밀번호를 정확히 입력해주세요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 marL="228600" indent="-22860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확인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-&gt; alert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닫기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20000"/>
                        </a:lnSpc>
                        <a:buNone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푸터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제목 26"/>
          <p:cNvSpPr>
            <a:spLocks noGrp="1"/>
          </p:cNvSpPr>
          <p:nvPr>
            <p:ph type="title" idx="4294967295"/>
          </p:nvPr>
        </p:nvSpPr>
        <p:spPr>
          <a:xfrm>
            <a:off x="132391" y="210003"/>
            <a:ext cx="156391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+mn-ea"/>
                <a:ea typeface="+mn-ea"/>
              </a:rPr>
              <a:t>0.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endParaRPr lang="ko-KR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Link Label"/>
          <p:cNvSpPr>
            <a:spLocks/>
          </p:cNvSpPr>
          <p:nvPr/>
        </p:nvSpPr>
        <p:spPr bwMode="auto">
          <a:xfrm>
            <a:off x="2324303" y="2506270"/>
            <a:ext cx="2628100" cy="615553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이랜드</a:t>
            </a:r>
            <a:r>
              <a:rPr lang="ko-KR" altLang="en-US" sz="20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000" b="1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리테일</a:t>
            </a:r>
            <a:r>
              <a:rPr lang="ko-KR" altLang="en-US" sz="2000" b="1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2000" b="1" spc="-1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 b="1" spc="-1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이미지뱅크 웹</a:t>
            </a:r>
            <a:endParaRPr lang="en-US" sz="2000" b="1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Oval 410"/>
          <p:cNvSpPr>
            <a:spLocks noChangeArrowheads="1"/>
          </p:cNvSpPr>
          <p:nvPr/>
        </p:nvSpPr>
        <p:spPr bwMode="auto">
          <a:xfrm>
            <a:off x="2184503" y="3267398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36" name="Oval 410"/>
          <p:cNvSpPr>
            <a:spLocks noChangeArrowheads="1"/>
          </p:cNvSpPr>
          <p:nvPr/>
        </p:nvSpPr>
        <p:spPr bwMode="auto">
          <a:xfrm>
            <a:off x="2184498" y="3613768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38" name="Oval 410"/>
          <p:cNvSpPr>
            <a:spLocks noChangeArrowheads="1"/>
          </p:cNvSpPr>
          <p:nvPr/>
        </p:nvSpPr>
        <p:spPr bwMode="auto">
          <a:xfrm>
            <a:off x="5790930" y="3134523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20" name="Oval 410"/>
          <p:cNvSpPr>
            <a:spLocks noChangeArrowheads="1"/>
          </p:cNvSpPr>
          <p:nvPr/>
        </p:nvSpPr>
        <p:spPr bwMode="auto">
          <a:xfrm>
            <a:off x="2276398" y="6258627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22" name="Oval 410"/>
          <p:cNvSpPr>
            <a:spLocks noChangeArrowheads="1"/>
          </p:cNvSpPr>
          <p:nvPr/>
        </p:nvSpPr>
        <p:spPr bwMode="auto">
          <a:xfrm>
            <a:off x="2588528" y="2470645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0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206476" y="171480"/>
            <a:ext cx="3848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_0.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요약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3155706"/>
              </p:ext>
            </p:extLst>
          </p:nvPr>
        </p:nvGraphicFramePr>
        <p:xfrm>
          <a:off x="206469" y="711200"/>
          <a:ext cx="9394727" cy="39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31"/>
                <a:gridCol w="552631"/>
                <a:gridCol w="552631"/>
                <a:gridCol w="552631"/>
                <a:gridCol w="552631"/>
                <a:gridCol w="552631"/>
                <a:gridCol w="552631"/>
                <a:gridCol w="552631"/>
                <a:gridCol w="552631"/>
                <a:gridCol w="552631"/>
                <a:gridCol w="552631"/>
                <a:gridCol w="552631"/>
                <a:gridCol w="552631"/>
                <a:gridCol w="552631"/>
                <a:gridCol w="552631"/>
                <a:gridCol w="552631"/>
                <a:gridCol w="552631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Kim’s Club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잡화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잡화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3depth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등록불가</a:t>
                      </a:r>
                      <a:endParaRPr lang="en-US" altLang="ko-KR" sz="800" b="0" strike="noStrik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trike="noStrik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4depth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trike="noStrik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연동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생성됨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생성됨</a:t>
                      </a:r>
                      <a:endParaRPr lang="en-US" altLang="ko-KR" sz="800" b="0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생성됨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8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생성됨</a:t>
                      </a:r>
                      <a:endParaRPr lang="en-US" altLang="ko-KR" sz="800" b="0" strike="noStrik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생성됨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8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생성됨</a:t>
                      </a:r>
                      <a:endParaRPr lang="en-US" altLang="ko-KR" sz="800" b="0" strike="noStrik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생성됨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drop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카테고리명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연동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수정됨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수정됨</a:t>
                      </a:r>
                      <a:endParaRPr lang="en-US" altLang="ko-KR" sz="800" b="0" strike="noStrik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수정됨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수정됨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수정됨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수정됨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연동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삭제됨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삭제됨</a:t>
                      </a:r>
                      <a:endParaRPr lang="en-US" altLang="ko-KR" sz="800" b="0" strike="noStrik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삭제됨</a:t>
                      </a:r>
                      <a:endParaRPr lang="en-US" altLang="ko-KR" sz="800" b="0" strike="noStrik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삭제됨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삭제됨</a:t>
                      </a:r>
                      <a:endParaRPr lang="en-US" altLang="ko-KR" sz="800" b="0" strike="noStrik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삭제됨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삭제됨</a:t>
                      </a:r>
                      <a:endParaRPr lang="en-US" altLang="ko-KR" sz="800" b="0" strike="noStrik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 </a:t>
                      </a:r>
                      <a:endParaRPr lang="en-US" altLang="ko-KR" sz="800" b="0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72000" marB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6476" y="4787900"/>
            <a:ext cx="93947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>
              <a:defRPr/>
            </a:pPr>
            <a:r>
              <a:rPr lang="ko-KR" altLang="en-US" sz="1000" dirty="0" smtClean="0">
                <a:latin typeface="+mn-ea"/>
              </a:rPr>
              <a:t>등록 </a:t>
            </a:r>
            <a:r>
              <a:rPr lang="en-US" altLang="ko-KR" sz="1000" dirty="0" smtClean="0">
                <a:latin typeface="+mn-ea"/>
              </a:rPr>
              <a:t>: 2depth</a:t>
            </a:r>
            <a:r>
              <a:rPr lang="ko-KR" altLang="en-US" sz="1000" dirty="0" smtClean="0">
                <a:latin typeface="+mn-ea"/>
              </a:rPr>
              <a:t>폴더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브랜드폴더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이미지파일</a:t>
            </a:r>
            <a:r>
              <a:rPr lang="en-US" altLang="ko-KR" sz="1000" dirty="0" smtClean="0">
                <a:latin typeface="+mn-ea"/>
              </a:rPr>
              <a:t>, (LNB 3depth</a:t>
            </a:r>
            <a:r>
              <a:rPr lang="ko-KR" altLang="en-US" sz="1000" dirty="0" smtClean="0">
                <a:latin typeface="+mn-ea"/>
              </a:rPr>
              <a:t>는 등록불가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defTabSz="914400" latinLnBrk="1">
              <a:defRPr/>
            </a:pPr>
            <a:r>
              <a:rPr lang="en-US" altLang="ko-KR" sz="1000" dirty="0" smtClean="0">
                <a:latin typeface="+mn-ea"/>
              </a:rPr>
              <a:t>drop</a:t>
            </a:r>
            <a:r>
              <a:rPr lang="ko-KR" altLang="en-US" sz="1000" dirty="0" smtClean="0">
                <a:latin typeface="+mn-ea"/>
              </a:rPr>
              <a:t>등록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이미지파일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크롬</a:t>
            </a:r>
            <a:r>
              <a:rPr lang="en-US" altLang="ko-KR" sz="1000" dirty="0" smtClean="0">
                <a:latin typeface="+mn-ea"/>
              </a:rPr>
              <a:t>only</a:t>
            </a:r>
          </a:p>
          <a:p>
            <a:pPr defTabSz="914400" latinLnBrk="1">
              <a:defRPr/>
            </a:pPr>
            <a:r>
              <a:rPr lang="ko-KR" altLang="en-US" sz="1000" dirty="0" smtClean="0">
                <a:latin typeface="+mn-ea"/>
              </a:rPr>
              <a:t>등록연동 </a:t>
            </a:r>
            <a:r>
              <a:rPr lang="en-US" altLang="ko-KR" sz="1000" dirty="0" smtClean="0">
                <a:latin typeface="+mn-ea"/>
              </a:rPr>
              <a:t>: 2depth</a:t>
            </a:r>
            <a:r>
              <a:rPr lang="ko-KR" altLang="en-US" sz="1000" dirty="0" smtClean="0">
                <a:latin typeface="+mn-ea"/>
              </a:rPr>
              <a:t>폴더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이미지구분</a:t>
            </a:r>
            <a:r>
              <a:rPr lang="en-US" altLang="ko-KR" sz="1000" dirty="0" smtClean="0">
                <a:latin typeface="+mn-ea"/>
              </a:rPr>
              <a:t>1</a:t>
            </a:r>
            <a:r>
              <a:rPr lang="ko-KR" altLang="en-US" sz="1000" dirty="0" smtClean="0">
                <a:latin typeface="+mn-ea"/>
              </a:rPr>
              <a:t>에서 </a:t>
            </a:r>
            <a:r>
              <a:rPr lang="en-US" altLang="ko-KR" sz="1000" dirty="0" smtClean="0">
                <a:latin typeface="+mn-ea"/>
              </a:rPr>
              <a:t>2depth</a:t>
            </a:r>
            <a:r>
              <a:rPr lang="ko-KR" altLang="en-US" sz="1000" dirty="0" smtClean="0">
                <a:latin typeface="+mn-ea"/>
              </a:rPr>
              <a:t>폴더 등록하면 이미지구분</a:t>
            </a:r>
            <a:r>
              <a:rPr lang="en-US" altLang="ko-KR" sz="1000" dirty="0" smtClean="0">
                <a:latin typeface="+mn-ea"/>
              </a:rPr>
              <a:t>2~4</a:t>
            </a:r>
            <a:r>
              <a:rPr lang="ko-KR" altLang="en-US" sz="1000" dirty="0" smtClean="0">
                <a:latin typeface="+mn-ea"/>
              </a:rPr>
              <a:t>의 </a:t>
            </a:r>
            <a:r>
              <a:rPr lang="en-US" altLang="ko-KR" sz="1000" dirty="0" smtClean="0">
                <a:latin typeface="+mn-ea"/>
              </a:rPr>
              <a:t>2depth </a:t>
            </a:r>
            <a:r>
              <a:rPr lang="ko-KR" altLang="en-US" sz="1000" dirty="0" smtClean="0">
                <a:latin typeface="+mn-ea"/>
              </a:rPr>
              <a:t>에도 등록됨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defTabSz="914400" latinLnBrk="1">
              <a:defRPr/>
            </a:pPr>
            <a:r>
              <a:rPr lang="en-US" altLang="ko-KR" sz="1000" dirty="0" smtClean="0">
                <a:latin typeface="+mn-ea"/>
              </a:rPr>
              <a:t>              </a:t>
            </a:r>
            <a:r>
              <a:rPr lang="ko-KR" altLang="en-US" sz="1000" dirty="0" smtClean="0">
                <a:latin typeface="+mn-ea"/>
              </a:rPr>
              <a:t>브랜드폴더 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이미지구분</a:t>
            </a:r>
            <a:r>
              <a:rPr lang="en-US" altLang="ko-KR" sz="1000" dirty="0" smtClean="0">
                <a:latin typeface="+mn-ea"/>
              </a:rPr>
              <a:t>1&gt;2depth1 </a:t>
            </a:r>
            <a:r>
              <a:rPr lang="ko-KR" altLang="en-US" sz="1000" dirty="0" smtClean="0">
                <a:latin typeface="+mn-ea"/>
              </a:rPr>
              <a:t>하위에 브랜드 등록하면 이미지구분</a:t>
            </a:r>
            <a:r>
              <a:rPr lang="en-US" altLang="ko-KR" sz="1000" dirty="0" smtClean="0">
                <a:latin typeface="+mn-ea"/>
              </a:rPr>
              <a:t>2&gt;2depth1 </a:t>
            </a:r>
            <a:r>
              <a:rPr lang="ko-KR" altLang="en-US" sz="1000" dirty="0" smtClean="0">
                <a:latin typeface="+mn-ea"/>
              </a:rPr>
              <a:t>하위에도 등록됨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defTabSz="914400" latinLnBrk="1">
              <a:defRPr/>
            </a:pPr>
            <a:endParaRPr lang="en-US" altLang="ko-KR" sz="1000" dirty="0" smtClean="0">
              <a:latin typeface="+mn-ea"/>
            </a:endParaRPr>
          </a:p>
          <a:p>
            <a:pPr defTabSz="914400" latinLnBrk="1">
              <a:defRPr/>
            </a:pPr>
            <a:r>
              <a:rPr lang="ko-KR" altLang="en-US" sz="1000" dirty="0" smtClean="0">
                <a:latin typeface="+mn-ea"/>
              </a:rPr>
              <a:t>수정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삭제 </a:t>
            </a:r>
            <a:r>
              <a:rPr lang="en-US" altLang="ko-KR" sz="1000" dirty="0" smtClean="0">
                <a:latin typeface="+mn-ea"/>
              </a:rPr>
              <a:t>: 2depth</a:t>
            </a:r>
            <a:r>
              <a:rPr lang="ko-KR" altLang="en-US" sz="1000" dirty="0" err="1" smtClean="0">
                <a:latin typeface="+mn-ea"/>
              </a:rPr>
              <a:t>폴더명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브랜드폴더명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이미지파일명</a:t>
            </a:r>
            <a:endParaRPr lang="en-US" altLang="ko-KR" sz="1000" dirty="0" smtClean="0">
              <a:latin typeface="+mn-ea"/>
            </a:endParaRPr>
          </a:p>
          <a:p>
            <a:pPr defTabSz="914400" latinLnBrk="1">
              <a:defRPr/>
            </a:pPr>
            <a:r>
              <a:rPr lang="ko-KR" altLang="en-US" sz="1000" dirty="0" smtClean="0">
                <a:latin typeface="+mn-ea"/>
              </a:rPr>
              <a:t>수정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삭제연동 </a:t>
            </a:r>
            <a:r>
              <a:rPr lang="en-US" altLang="ko-KR" sz="1000" dirty="0" smtClean="0">
                <a:latin typeface="+mn-ea"/>
              </a:rPr>
              <a:t>: 2depth</a:t>
            </a:r>
            <a:r>
              <a:rPr lang="ko-KR" altLang="en-US" sz="1000" dirty="0" err="1" smtClean="0">
                <a:latin typeface="+mn-ea"/>
              </a:rPr>
              <a:t>폴더명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브랜드폴더명</a:t>
            </a:r>
            <a:endParaRPr lang="en-US" altLang="ko-KR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201875" y="249238"/>
            <a:ext cx="3173413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_0.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레이아웃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*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89314" y="726209"/>
            <a:ext cx="6984000" cy="2777012"/>
          </a:xfrm>
          <a:prstGeom prst="rect">
            <a:avLst/>
          </a:prstGeom>
          <a:noFill/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Malgun Gothic"/>
              <a:cs typeface="Malgun Gothic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01189" y="3596246"/>
            <a:ext cx="6984000" cy="2777012"/>
          </a:xfrm>
          <a:prstGeom prst="rect">
            <a:avLst/>
          </a:prstGeom>
          <a:noFill/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Malgun Gothic"/>
              <a:cs typeface="Malgun Gothic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19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마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브랜드 가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 나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2299" y="1154454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07765" y="1135513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│로고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남성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브랜드 가</a:t>
            </a:r>
            <a:endParaRPr lang="en-US" altLang="ko-KR" sz="1000" u="sng" dirty="0"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6448" y="1518723"/>
          <a:ext cx="102965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32463" y="1531523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8017"/>
          <a:ext cx="2606577" cy="50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상단고정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로그인계정명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로그인페이지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상단고정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파일목록 페이지에서는 파일등록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팝업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폴더목록 페이지에서는 폴더등록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나옴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이미지건수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로케이션 최종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이미지개수 예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‘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브랜드가</a:t>
                      </a:r>
                      <a:r>
                        <a:rPr lang="en-US" altLang="ko-KR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의 파일개수</a:t>
                      </a:r>
                      <a:endParaRPr lang="en-US" altLang="ko-KR" sz="1000" b="0" baseline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로케이션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&gt;2deth&gt;(3depth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있는 경우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파일선택시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 나오는 영역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LNB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 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카테고리명ㄱㄴㄷ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3depth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있는경우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 그룹 또는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4depth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있는경우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파일목록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폴더목록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이미지구분이 브랜드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상품인 경우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Oval 410"/>
          <p:cNvSpPr>
            <a:spLocks noChangeArrowheads="1"/>
          </p:cNvSpPr>
          <p:nvPr/>
        </p:nvSpPr>
        <p:spPr bwMode="auto">
          <a:xfrm>
            <a:off x="214863" y="2888194"/>
            <a:ext cx="4356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3-4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23124" y="3631871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63074" y="4358278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52351" y="4358278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09212" y="4358278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46037" y="4358278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63074" y="4675778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52351" y="4675778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09212" y="4675778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46037" y="4675778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Line 4"/>
          <p:cNvSpPr>
            <a:spLocks noChangeShapeType="1"/>
          </p:cNvSpPr>
          <p:nvPr/>
        </p:nvSpPr>
        <p:spPr bwMode="auto">
          <a:xfrm rot="5400000" flipH="1">
            <a:off x="3515565" y="689600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351" y="4004471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52386" y="404372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14174" y="4043556"/>
            <a:ext cx="647701" cy="177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19640" y="4024615"/>
            <a:ext cx="31816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│브랜드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남성 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 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가</a:t>
            </a:r>
            <a:r>
              <a:rPr lang="en-US" altLang="ko-KR" sz="1000" u="sng" dirty="0" smtClean="0">
                <a:solidFill>
                  <a:srgbClr val="0070C0"/>
                </a:solidFill>
                <a:latin typeface="+mn-ea"/>
              </a:rPr>
              <a:t>~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마</a:t>
            </a:r>
            <a:endParaRPr lang="en-US" altLang="ko-KR" sz="1000" u="sng" dirty="0"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63074" y="5005978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52351" y="5005978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09212" y="5005978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46037" y="5005978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263074" y="5323478"/>
          <a:ext cx="1036864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64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다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52351" y="5323478"/>
          <a:ext cx="997112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2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나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609212" y="5323478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마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446037" y="5323478"/>
          <a:ext cx="1043877" cy="2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77"/>
              </a:tblGrid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브랜드 라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2131515" y="1442523"/>
            <a:ext cx="4788335" cy="19681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파일목록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080705" y="4322653"/>
            <a:ext cx="4929944" cy="196812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폴더목록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6" name="Oval 410"/>
          <p:cNvSpPr>
            <a:spLocks noChangeArrowheads="1"/>
          </p:cNvSpPr>
          <p:nvPr/>
        </p:nvSpPr>
        <p:spPr bwMode="auto">
          <a:xfrm>
            <a:off x="1986626" y="4318583"/>
            <a:ext cx="4356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-2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57" name="Oval 410"/>
          <p:cNvSpPr>
            <a:spLocks noChangeArrowheads="1"/>
          </p:cNvSpPr>
          <p:nvPr/>
        </p:nvSpPr>
        <p:spPr bwMode="auto">
          <a:xfrm>
            <a:off x="2022250" y="1462629"/>
            <a:ext cx="4356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-1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1465" y="730894"/>
            <a:ext cx="6983724" cy="3082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53377" y="112358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43777" y="1123585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Oval 410"/>
          <p:cNvSpPr>
            <a:spLocks noChangeArrowheads="1"/>
          </p:cNvSpPr>
          <p:nvPr/>
        </p:nvSpPr>
        <p:spPr bwMode="auto">
          <a:xfrm>
            <a:off x="-30561" y="76651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9" name="Oval 410"/>
          <p:cNvSpPr>
            <a:spLocks noChangeArrowheads="1"/>
          </p:cNvSpPr>
          <p:nvPr/>
        </p:nvSpPr>
        <p:spPr bwMode="auto">
          <a:xfrm>
            <a:off x="-20661" y="1108919"/>
            <a:ext cx="43376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2-1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1" name="Oval 410"/>
          <p:cNvSpPr>
            <a:spLocks noChangeArrowheads="1"/>
          </p:cNvSpPr>
          <p:nvPr/>
        </p:nvSpPr>
        <p:spPr bwMode="auto">
          <a:xfrm>
            <a:off x="-94450" y="1486379"/>
            <a:ext cx="4356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3-1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2" name="Oval 410"/>
          <p:cNvSpPr>
            <a:spLocks noChangeArrowheads="1"/>
          </p:cNvSpPr>
          <p:nvPr/>
        </p:nvSpPr>
        <p:spPr bwMode="auto">
          <a:xfrm>
            <a:off x="-25175" y="2339404"/>
            <a:ext cx="4356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3-2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3" name="Oval 410"/>
          <p:cNvSpPr>
            <a:spLocks noChangeArrowheads="1"/>
          </p:cNvSpPr>
          <p:nvPr/>
        </p:nvSpPr>
        <p:spPr bwMode="auto">
          <a:xfrm>
            <a:off x="129763" y="2601219"/>
            <a:ext cx="4356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3-3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4" name="Oval 410"/>
          <p:cNvSpPr>
            <a:spLocks noChangeArrowheads="1"/>
          </p:cNvSpPr>
          <p:nvPr/>
        </p:nvSpPr>
        <p:spPr bwMode="auto">
          <a:xfrm>
            <a:off x="22888" y="4016346"/>
            <a:ext cx="43376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2-2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5" name="Oval 410"/>
          <p:cNvSpPr>
            <a:spLocks noChangeArrowheads="1"/>
          </p:cNvSpPr>
          <p:nvPr/>
        </p:nvSpPr>
        <p:spPr bwMode="auto">
          <a:xfrm>
            <a:off x="1686621" y="1118234"/>
            <a:ext cx="43376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2-3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70851" y="4368333"/>
          <a:ext cx="1810826" cy="19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602546"/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Oval 410"/>
          <p:cNvSpPr>
            <a:spLocks noChangeArrowheads="1"/>
          </p:cNvSpPr>
          <p:nvPr/>
        </p:nvSpPr>
        <p:spPr bwMode="auto">
          <a:xfrm>
            <a:off x="5339" y="4957253"/>
            <a:ext cx="4356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3-2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5740" y="1085169"/>
            <a:ext cx="6983724" cy="30827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201875" y="249238"/>
            <a:ext cx="3173413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_0.LNB*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89314" y="726208"/>
            <a:ext cx="6984000" cy="5674591"/>
          </a:xfrm>
          <a:prstGeom prst="rect">
            <a:avLst/>
          </a:prstGeom>
          <a:noFill/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Malgun Gothic"/>
              <a:cs typeface="Malgun Gothic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36142"/>
          <a:ext cx="2606577" cy="310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 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이미지구분명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이미지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케이스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 아이콘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▽▷ 버튼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있는경우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ㄱㄴㄷ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마우스오른쪽클릭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3depth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있는경우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캐주얼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 그룹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4depth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있는경우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777523"/>
          <a:ext cx="1810826" cy="42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519055"/>
                <a:gridCol w="1083491"/>
              </a:tblGrid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스포츠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아동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70C0"/>
                          </a:solidFill>
                          <a:latin typeface="맑은 고딕"/>
                        </a:rPr>
                        <a:t>영캐주얼</a:t>
                      </a:r>
                      <a:endParaRPr lang="ko-KR" alt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잡화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캐주얼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70C0"/>
                          </a:solidFill>
                          <a:latin typeface="맑은 고딕"/>
                        </a:rPr>
                        <a:t>푸드코트</a:t>
                      </a:r>
                      <a:endParaRPr lang="ko-KR" alt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Kim's Club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Modern House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2031045" y="787390"/>
          <a:ext cx="1810826" cy="534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마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70C0"/>
                          </a:solidFill>
                          <a:latin typeface="맑은 고딕"/>
                        </a:rPr>
                        <a:t>Kim's </a:t>
                      </a:r>
                      <a:r>
                        <a:rPr lang="en-US" sz="900" b="1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Club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가구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농산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 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리빙</a:t>
                      </a:r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3913121" y="789398"/>
          <a:ext cx="1810826" cy="534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1394266"/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0070C0"/>
                          </a:solidFill>
                        </a:rPr>
                        <a:t>남성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▽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마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   [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브랜드 가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 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   [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폴더</a:t>
                      </a:r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</a:rPr>
                        <a:t>]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브랜드 다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카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하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스포츠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아동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여성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rgbClr val="0070C0"/>
                          </a:solidFill>
                        </a:rPr>
                        <a:t>영캐주얼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잡화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70C0"/>
                          </a:solidFill>
                        </a:rPr>
                        <a:t>캐주얼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푸드코트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Oval 410"/>
          <p:cNvSpPr>
            <a:spLocks noChangeArrowheads="1"/>
          </p:cNvSpPr>
          <p:nvPr/>
        </p:nvSpPr>
        <p:spPr bwMode="auto">
          <a:xfrm>
            <a:off x="-32536" y="788294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1" name="Oval 410"/>
          <p:cNvSpPr>
            <a:spLocks noChangeArrowheads="1"/>
          </p:cNvSpPr>
          <p:nvPr/>
        </p:nvSpPr>
        <p:spPr bwMode="auto">
          <a:xfrm>
            <a:off x="1113" y="1106944"/>
            <a:ext cx="378895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2-1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2" name="Oval 410"/>
          <p:cNvSpPr>
            <a:spLocks noChangeArrowheads="1"/>
          </p:cNvSpPr>
          <p:nvPr/>
        </p:nvSpPr>
        <p:spPr bwMode="auto">
          <a:xfrm>
            <a:off x="1924169" y="1389420"/>
            <a:ext cx="378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2-2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4" name="Oval 410"/>
          <p:cNvSpPr>
            <a:spLocks noChangeArrowheads="1"/>
          </p:cNvSpPr>
          <p:nvPr/>
        </p:nvSpPr>
        <p:spPr bwMode="auto">
          <a:xfrm>
            <a:off x="-23750" y="3895108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5" name="Oval 410"/>
          <p:cNvSpPr>
            <a:spLocks noChangeArrowheads="1"/>
          </p:cNvSpPr>
          <p:nvPr/>
        </p:nvSpPr>
        <p:spPr bwMode="auto">
          <a:xfrm>
            <a:off x="1912295" y="1106944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8" name="Oval 410"/>
          <p:cNvSpPr>
            <a:spLocks noChangeArrowheads="1"/>
          </p:cNvSpPr>
          <p:nvPr/>
        </p:nvSpPr>
        <p:spPr bwMode="auto">
          <a:xfrm>
            <a:off x="3748846" y="1106944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69" name="Oval 410"/>
          <p:cNvSpPr>
            <a:spLocks noChangeArrowheads="1"/>
          </p:cNvSpPr>
          <p:nvPr/>
        </p:nvSpPr>
        <p:spPr bwMode="auto">
          <a:xfrm>
            <a:off x="4160521" y="1955470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2" name="Oval 410"/>
          <p:cNvSpPr>
            <a:spLocks noChangeArrowheads="1"/>
          </p:cNvSpPr>
          <p:nvPr/>
        </p:nvSpPr>
        <p:spPr bwMode="auto">
          <a:xfrm>
            <a:off x="2059620" y="5321223"/>
            <a:ext cx="378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3-2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3" name="Oval 410"/>
          <p:cNvSpPr>
            <a:spLocks noChangeArrowheads="1"/>
          </p:cNvSpPr>
          <p:nvPr/>
        </p:nvSpPr>
        <p:spPr bwMode="auto">
          <a:xfrm>
            <a:off x="1867645" y="4749248"/>
            <a:ext cx="378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2-1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4" name="Oval 410"/>
          <p:cNvSpPr>
            <a:spLocks noChangeArrowheads="1"/>
          </p:cNvSpPr>
          <p:nvPr/>
        </p:nvSpPr>
        <p:spPr bwMode="auto">
          <a:xfrm>
            <a:off x="1877545" y="5032273"/>
            <a:ext cx="378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2-2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5" name="Oval 410"/>
          <p:cNvSpPr>
            <a:spLocks noChangeArrowheads="1"/>
          </p:cNvSpPr>
          <p:nvPr/>
        </p:nvSpPr>
        <p:spPr bwMode="auto">
          <a:xfrm>
            <a:off x="2064694" y="1660570"/>
            <a:ext cx="378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3-1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6" name="Oval 410"/>
          <p:cNvSpPr>
            <a:spLocks noChangeArrowheads="1"/>
          </p:cNvSpPr>
          <p:nvPr/>
        </p:nvSpPr>
        <p:spPr bwMode="auto">
          <a:xfrm>
            <a:off x="3918346" y="1668220"/>
            <a:ext cx="378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3-1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77" name="Oval 410"/>
          <p:cNvSpPr>
            <a:spLocks noChangeArrowheads="1"/>
          </p:cNvSpPr>
          <p:nvPr/>
        </p:nvSpPr>
        <p:spPr bwMode="auto">
          <a:xfrm>
            <a:off x="3817146" y="1374445"/>
            <a:ext cx="378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2-2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46"/>
          <p:cNvSpPr>
            <a:spLocks noGrp="1"/>
          </p:cNvSpPr>
          <p:nvPr>
            <p:ph type="title" idx="4294967295"/>
          </p:nvPr>
        </p:nvSpPr>
        <p:spPr>
          <a:xfrm>
            <a:off x="108000" y="180000"/>
            <a:ext cx="695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이미지관리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_1.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카테고리파일목록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11249" y="742769"/>
          <a:ext cx="6952731" cy="29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548"/>
                <a:gridCol w="1738183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이랜드리테일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이미지뱅크웹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r>
                        <a:rPr lang="ko-KR" altLang="en-US" sz="10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│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Oval 410"/>
          <p:cNvSpPr>
            <a:spLocks noChangeArrowheads="1"/>
          </p:cNvSpPr>
          <p:nvPr/>
        </p:nvSpPr>
        <p:spPr bwMode="auto">
          <a:xfrm>
            <a:off x="-51847" y="805621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0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81" name="Oval 410"/>
          <p:cNvSpPr>
            <a:spLocks noChangeArrowheads="1"/>
          </p:cNvSpPr>
          <p:nvPr/>
        </p:nvSpPr>
        <p:spPr bwMode="auto">
          <a:xfrm>
            <a:off x="4939592" y="269038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A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067754" y="432458"/>
            <a:ext cx="19800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>
              <a:defRPr/>
            </a:pP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마스터│관리자관리│</a:t>
            </a:r>
            <a:r>
              <a:rPr lang="ko-KR" altLang="en-US" sz="1000" dirty="0" smtClean="0">
                <a:latin typeface="+mn-ea"/>
              </a:rPr>
              <a:t>로그아웃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40511" y="1154623"/>
            <a:ext cx="547279" cy="215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401840" y="1154454"/>
            <a:ext cx="931312" cy="2158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브랜드 입력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07766" y="1124090"/>
            <a:ext cx="20247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20,000</a:t>
            </a:r>
            <a:r>
              <a:rPr lang="ko-KR" altLang="en-US" sz="1000" dirty="0" smtClean="0">
                <a:latin typeface="+mn-ea"/>
              </a:rPr>
              <a:t>건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</a:rPr>
              <a:t>│카테고리</a:t>
            </a:r>
            <a:r>
              <a:rPr lang="en-US" altLang="ko-KR" sz="1000" dirty="0" smtClean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1000" u="sng" dirty="0" smtClean="0">
                <a:solidFill>
                  <a:srgbClr val="0070C0"/>
                </a:solidFill>
                <a:latin typeface="+mn-ea"/>
              </a:rPr>
              <a:t>남성</a:t>
            </a:r>
            <a:endParaRPr lang="en-US" altLang="ko-KR" sz="1000" u="sng" dirty="0">
              <a:latin typeface="+mn-ea"/>
            </a:endParaRPr>
          </a:p>
        </p:txBody>
      </p:sp>
      <p:sp>
        <p:nvSpPr>
          <p:cNvPr id="146" name="Line 4"/>
          <p:cNvSpPr>
            <a:spLocks noChangeShapeType="1"/>
          </p:cNvSpPr>
          <p:nvPr/>
        </p:nvSpPr>
        <p:spPr bwMode="auto">
          <a:xfrm rot="5400000" flipH="1">
            <a:off x="3503690" y="-2199502"/>
            <a:ext cx="10466" cy="7200000"/>
          </a:xfrm>
          <a:prstGeom prst="line">
            <a:avLst/>
          </a:prstGeom>
          <a:noFill/>
          <a:ln w="6350" cmpd="sng">
            <a:solidFill>
              <a:srgbClr val="A6A6A6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148" name="순서도: 대체 처리 147"/>
          <p:cNvSpPr/>
          <p:nvPr/>
        </p:nvSpPr>
        <p:spPr bwMode="auto">
          <a:xfrm>
            <a:off x="6980171" y="1442522"/>
            <a:ext cx="45719" cy="508527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 flipH="1">
            <a:off x="2014521" y="1029730"/>
            <a:ext cx="10466" cy="5335692"/>
          </a:xfrm>
          <a:prstGeom prst="line">
            <a:avLst/>
          </a:prstGeom>
          <a:noFill/>
          <a:ln w="6350" cmpd="sng">
            <a:solidFill>
              <a:srgbClr val="A6A6A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b="1">
              <a:solidFill>
                <a:srgbClr val="000000"/>
              </a:solidFill>
              <a:latin typeface="Malgun Gothic"/>
              <a:ea typeface="돋움" pitchFamily="50" charset="-127"/>
              <a:cs typeface="Malgun Gothic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6476" y="1115369"/>
            <a:ext cx="1753315" cy="216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3787241"/>
              </p:ext>
            </p:extLst>
          </p:nvPr>
        </p:nvGraphicFramePr>
        <p:xfrm>
          <a:off x="148965" y="1442523"/>
          <a:ext cx="1810826" cy="42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519055"/>
                <a:gridCol w="1083491"/>
              </a:tblGrid>
              <a:tr h="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▽ 카테고리 이미지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1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70C0"/>
                          </a:solidFill>
                          <a:latin typeface="맑은 고딕"/>
                        </a:rPr>
                        <a:t>카테고리명</a:t>
                      </a:r>
                      <a:endParaRPr lang="ko-KR" alt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아동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70C0"/>
                          </a:solidFill>
                          <a:latin typeface="맑은 고딕"/>
                        </a:rPr>
                        <a:t>영캐주얼</a:t>
                      </a:r>
                      <a:endParaRPr lang="ko-KR" alt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b="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잡화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캐주얼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70C0"/>
                          </a:solidFill>
                          <a:latin typeface="맑은 고딕"/>
                        </a:rPr>
                        <a:t>푸드코트</a:t>
                      </a:r>
                      <a:endParaRPr lang="ko-KR" altLang="en-US" sz="900" b="0" i="0" u="none" strike="noStrike" dirty="0">
                        <a:solidFill>
                          <a:srgbClr val="0070C0"/>
                        </a:solidFill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Kim's Club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900" b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70C0"/>
                          </a:solidFill>
                          <a:latin typeface="맑은 고딕"/>
                        </a:rPr>
                        <a:t>Modern House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브랜드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로고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상품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▷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순서도: 대체 처리 40"/>
          <p:cNvSpPr/>
          <p:nvPr/>
        </p:nvSpPr>
        <p:spPr bwMode="auto">
          <a:xfrm>
            <a:off x="1821181" y="1498254"/>
            <a:ext cx="45719" cy="341902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sp>
        <p:nvSpPr>
          <p:cNvPr id="42" name="Oval 410"/>
          <p:cNvSpPr>
            <a:spLocks noChangeArrowheads="1"/>
          </p:cNvSpPr>
          <p:nvPr/>
        </p:nvSpPr>
        <p:spPr bwMode="auto">
          <a:xfrm>
            <a:off x="119575" y="1757854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1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4457289"/>
              </p:ext>
            </p:extLst>
          </p:nvPr>
        </p:nvGraphicFramePr>
        <p:xfrm>
          <a:off x="7172423" y="748017"/>
          <a:ext cx="2606577" cy="57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1"/>
                <a:gridCol w="2304256"/>
              </a:tblGrid>
              <a:tr h="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이미지관리 로그인후 랜딩페이지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상단고정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서비스명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로그인계정명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로그인페이지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 로그인시 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관리자관리버튼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버튼선택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관리자관리페이지로 이동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상단고정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 :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파일등록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이미지건수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개수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로케이션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&gt;2depth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상태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파일선택시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툴바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폴더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LNB 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남성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이미지목록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로딩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스크롤을 브라우저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아래끝까지하면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로딩중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안내텍스트 나오고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20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자동로딩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이미지정보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미리보기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200~300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px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리사이즈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하단은 세로길이대로 다름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 또는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최초엔 파일명으로 등록예정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가로세로크기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파일더블클릭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상세레이어팝업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나옴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79851" y="1519976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65876" y="1519976"/>
          <a:ext cx="1105112" cy="11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2"/>
              </a:tblGrid>
              <a:tr h="727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5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Oval 410"/>
          <p:cNvSpPr>
            <a:spLocks noChangeArrowheads="1"/>
          </p:cNvSpPr>
          <p:nvPr/>
        </p:nvSpPr>
        <p:spPr bwMode="auto">
          <a:xfrm>
            <a:off x="2027251" y="1417123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3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6448" y="1518723"/>
          <a:ext cx="102965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65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좋은집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2.png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640X320,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123KB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64741" y="3036829"/>
          <a:ext cx="115433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3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6166" y="3036829"/>
          <a:ext cx="109482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i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64038" y="3035576"/>
          <a:ext cx="1032062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6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11963" y="3035576"/>
          <a:ext cx="1159721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3359841" y="4347976"/>
          <a:ext cx="1134611" cy="105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1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2171266" y="4347976"/>
          <a:ext cx="1099722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22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최근등록순</a:t>
                      </a: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5871838" y="4346723"/>
          <a:ext cx="1044833" cy="151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33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07063" y="4346723"/>
          <a:ext cx="11646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6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순서도: 대체 처리 59"/>
          <p:cNvSpPr/>
          <p:nvPr/>
        </p:nvSpPr>
        <p:spPr bwMode="auto">
          <a:xfrm>
            <a:off x="6980171" y="1493323"/>
            <a:ext cx="45719" cy="418367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endParaRPr lang="ko-KR" altLang="en-US" sz="800">
              <a:latin typeface="+mn-ea"/>
            </a:endParaRPr>
          </a:p>
        </p:txBody>
      </p:sp>
      <p:pic>
        <p:nvPicPr>
          <p:cNvPr id="62" name="Picture 3" descr="C:\Users\yiabb\Pictures\loading\loading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8847" y="5862323"/>
            <a:ext cx="32004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2890365"/>
              </p:ext>
            </p:extLst>
          </p:nvPr>
        </p:nvGraphicFramePr>
        <p:xfrm>
          <a:off x="4632463" y="1531523"/>
          <a:ext cx="1139221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1"/>
              </a:tblGrid>
              <a:tr h="200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1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이미지명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lang="en-US" altLang="ko-KR" sz="1000" b="0" i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용량</a:t>
                      </a:r>
                      <a:endParaRPr lang="ko-KR" altLang="en-US" sz="10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797498" y="5886073"/>
            <a:ext cx="12715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불러오고 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6" name="Oval 410"/>
          <p:cNvSpPr>
            <a:spLocks noChangeArrowheads="1"/>
          </p:cNvSpPr>
          <p:nvPr/>
        </p:nvSpPr>
        <p:spPr bwMode="auto">
          <a:xfrm>
            <a:off x="108000" y="1115369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B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43" name="Oval 410"/>
          <p:cNvSpPr>
            <a:spLocks noChangeArrowheads="1"/>
          </p:cNvSpPr>
          <p:nvPr/>
        </p:nvSpPr>
        <p:spPr bwMode="auto">
          <a:xfrm>
            <a:off x="3280315" y="1429624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4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44" name="Oval 410"/>
          <p:cNvSpPr>
            <a:spLocks noChangeArrowheads="1"/>
          </p:cNvSpPr>
          <p:nvPr/>
        </p:nvSpPr>
        <p:spPr bwMode="auto">
          <a:xfrm>
            <a:off x="3251841" y="5921547"/>
            <a:ext cx="216000" cy="216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1000" b="1" dirty="0" smtClean="0">
                <a:solidFill>
                  <a:schemeClr val="bg1"/>
                </a:solidFill>
                <a:latin typeface="Malgun Gothic" pitchFamily="50" charset="-127"/>
                <a:ea typeface="Malgun Gothic" pitchFamily="50" charset="-127"/>
              </a:rPr>
              <a:t>2</a:t>
            </a:r>
            <a:endParaRPr kumimoji="0" lang="en-US" altLang="ko-KR" sz="1000" b="1" dirty="0">
              <a:solidFill>
                <a:schemeClr val="bg1"/>
              </a:solidFill>
              <a:latin typeface="Malgun Gothic" pitchFamily="50" charset="-127"/>
              <a:ea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3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algn="ctr">
          <a:solidFill>
            <a:schemeClr val="bg1">
              <a:lumMod val="65000"/>
            </a:schemeClr>
          </a:solidFill>
          <a:round/>
          <a:headEnd/>
          <a:tailEnd/>
        </a:ln>
      </a:spPr>
      <a:bodyPr wrap="none" lIns="102870" tIns="51435" rIns="102870" bIns="51435" rtlCol="0" anchor="ctr"/>
      <a:lstStyle>
        <a:defPPr algn="ctr" defTabSz="1157288">
          <a:defRPr sz="800">
            <a:latin typeface="+mn-ea"/>
          </a:defRPr>
        </a:defPPr>
      </a:lstStyle>
    </a:spDef>
    <a:ln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8539</TotalTime>
  <Words>7064</Words>
  <Application>Microsoft Office PowerPoint</Application>
  <PresentationFormat>A4 용지(210x297mm)</PresentationFormat>
  <Paragraphs>2685</Paragraphs>
  <Slides>32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4" baseType="lpstr">
      <vt:lpstr>Office Theme</vt:lpstr>
      <vt:lpstr>1_Office Theme</vt:lpstr>
      <vt:lpstr>슬라이드 1</vt:lpstr>
      <vt:lpstr>재개정이력(1/2)</vt:lpstr>
      <vt:lpstr>재개정이력(2/2)</vt:lpstr>
      <vt:lpstr>0.메뉴구조</vt:lpstr>
      <vt:lpstr>0.로그인</vt:lpstr>
      <vt:lpstr>1.이미지관리_0.요약</vt:lpstr>
      <vt:lpstr>1.이미지관리_0.레이아웃*</vt:lpstr>
      <vt:lpstr>1.이미지관리_0.LNB*</vt:lpstr>
      <vt:lpstr>1.이미지관리_1.카테고리파일목록</vt:lpstr>
      <vt:lpstr>1.이미지관리_1.파일등록*</vt:lpstr>
      <vt:lpstr>1.이미지관리_1.파일등록_drop</vt:lpstr>
      <vt:lpstr>1.이미지관리_1.파일수정</vt:lpstr>
      <vt:lpstr>1.이미지관리_1.파일상세</vt:lpstr>
      <vt:lpstr>1.이미지관리_1.파일삭제</vt:lpstr>
      <vt:lpstr>1.이미지관리_2.브랜드폴더목록</vt:lpstr>
      <vt:lpstr>1.이미지관리_2.폴더등록*</vt:lpstr>
      <vt:lpstr>1.이미지관리_2.폴더수정</vt:lpstr>
      <vt:lpstr>1.이미지관리_2.폴더삭제</vt:lpstr>
      <vt:lpstr>1.이미지관리_2.폴더검색</vt:lpstr>
      <vt:lpstr>1.이미지관리_2.브랜드파일목록</vt:lpstr>
      <vt:lpstr>1.이미지관리_3.로고폴더*</vt:lpstr>
      <vt:lpstr>1.이미지관리_3.로고파일*</vt:lpstr>
      <vt:lpstr>1.이미지관리_4.상품폴더*</vt:lpstr>
      <vt:lpstr>1.이미지관리_4.상품파일*</vt:lpstr>
      <vt:lpstr>1.이미지관리_5.모바일DM파일목록</vt:lpstr>
      <vt:lpstr>1.이미지관리_A.2depth등록*</vt:lpstr>
      <vt:lpstr>1.이미지관리_A.2depth수정*</vt:lpstr>
      <vt:lpstr>1.이미지관리_A.2depth삭제</vt:lpstr>
      <vt:lpstr>2.관리자관리_목록</vt:lpstr>
      <vt:lpstr>2.관리자관리_등록</vt:lpstr>
      <vt:lpstr>2.관리자관리_상세/수정/삭제</vt:lpstr>
      <vt:lpstr>슬라이드 32</vt:lpstr>
    </vt:vector>
  </TitlesOfParts>
  <Company>D.FY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FLK</dc:creator>
  <cp:lastModifiedBy>user</cp:lastModifiedBy>
  <cp:revision>2300</cp:revision>
  <cp:lastPrinted>2012-04-16T11:21:26Z</cp:lastPrinted>
  <dcterms:created xsi:type="dcterms:W3CDTF">2012-04-16T01:50:01Z</dcterms:created>
  <dcterms:modified xsi:type="dcterms:W3CDTF">2014-12-29T00:04:04Z</dcterms:modified>
</cp:coreProperties>
</file>