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7"/>
  </p:notesMasterIdLst>
  <p:sldIdLst>
    <p:sldId id="256" r:id="rId2"/>
    <p:sldId id="257" r:id="rId3"/>
    <p:sldId id="262" r:id="rId4"/>
    <p:sldId id="287" r:id="rId5"/>
    <p:sldId id="290" r:id="rId6"/>
  </p:sldIdLst>
  <p:sldSz cx="9144000" cy="5143500" type="screen16x9"/>
  <p:notesSz cx="6858000" cy="9144000"/>
  <p:embeddedFontLst>
    <p:embeddedFont>
      <p:font typeface="Montserrat" pitchFamily="2" charset="77"/>
      <p:regular r:id="rId8"/>
      <p:bold r:id="rId9"/>
      <p:italic r:id="rId10"/>
      <p:boldItalic r:id="rId11"/>
    </p:embeddedFont>
    <p:embeddedFont>
      <p:font typeface="Montserrat ExtraBold" panose="020F0502020204030204" pitchFamily="34" charset="0"/>
      <p:bold r:id="rId12"/>
      <p:italic r:id="rId13"/>
      <p:boldItalic r:id="rId14"/>
    </p:embeddedFont>
    <p:embeddedFont>
      <p:font typeface="Montserrat ExtraLight" panose="020F03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3437A5-BE65-48BB-9147-CBE30B4734AA}">
  <a:tblStyle styleId="{C93437A5-BE65-48BB-9147-CBE30B4734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4"/>
  </p:normalViewPr>
  <p:slideViewPr>
    <p:cSldViewPr snapToGrid="0">
      <p:cViewPr varScale="1">
        <p:scale>
          <a:sx n="120" d="100"/>
          <a:sy n="120" d="100"/>
        </p:scale>
        <p:origin x="20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7f9262ee2f_0_26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7f9262ee2f_0_26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575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list">
  <p:cSld name="TITLE_AND_TWO_COLUMNS_1">
    <p:bg>
      <p:bgPr>
        <a:blipFill>
          <a:blip r:embed="rId2">
            <a:alphaModFix/>
          </a:blip>
          <a:stretch>
            <a:fillRect/>
          </a:stretch>
        </a:blipFill>
        <a:effectLst/>
      </p:bgPr>
    </p:bg>
    <p:spTree>
      <p:nvGrpSpPr>
        <p:cNvPr id="1" name="Shape 151"/>
        <p:cNvGrpSpPr/>
        <p:nvPr/>
      </p:nvGrpSpPr>
      <p:grpSpPr>
        <a:xfrm>
          <a:off x="0" y="0"/>
          <a:ext cx="0" cy="0"/>
          <a:chOff x="0" y="0"/>
          <a:chExt cx="0" cy="0"/>
        </a:xfrm>
      </p:grpSpPr>
      <p:sp>
        <p:nvSpPr>
          <p:cNvPr id="152" name="Google Shape;152;p3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53" name="Google Shape;153;p35"/>
          <p:cNvSpPr txBox="1">
            <a:spLocks noGrp="1"/>
          </p:cNvSpPr>
          <p:nvPr>
            <p:ph type="body" idx="1"/>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8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832229" y="1532139"/>
            <a:ext cx="5479542" cy="5860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EMOTION RECOGNITION</a:t>
            </a:r>
            <a:endParaRPr sz="2800" dirty="0"/>
          </a:p>
        </p:txBody>
      </p:sp>
      <p:sp>
        <p:nvSpPr>
          <p:cNvPr id="163" name="Google Shape;163;p38"/>
          <p:cNvSpPr txBox="1">
            <a:spLocks noGrp="1"/>
          </p:cNvSpPr>
          <p:nvPr>
            <p:ph type="subTitle" idx="1"/>
          </p:nvPr>
        </p:nvSpPr>
        <p:spPr>
          <a:xfrm>
            <a:off x="2044200" y="3025362"/>
            <a:ext cx="4888228" cy="15147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TEAM MEMBERS</a:t>
            </a:r>
          </a:p>
          <a:p>
            <a:pPr marL="0" lvl="0" indent="0" algn="ctr" rtl="0">
              <a:spcBef>
                <a:spcPts val="0"/>
              </a:spcBef>
              <a:spcAft>
                <a:spcPts val="0"/>
              </a:spcAft>
              <a:buNone/>
            </a:pPr>
            <a:endParaRPr lang="en-US" sz="1200" dirty="0"/>
          </a:p>
          <a:p>
            <a:pPr marL="457200" lvl="1" indent="0" algn="just"/>
            <a:r>
              <a:rPr lang="en-US" sz="1200" dirty="0"/>
              <a:t>                  YUVARAJ P (111720102314)</a:t>
            </a:r>
          </a:p>
          <a:p>
            <a:pPr marL="457200" lvl="1" indent="0" algn="just"/>
            <a:r>
              <a:rPr lang="en-US" sz="1200" dirty="0"/>
              <a:t>                  VENKATESH T (111720102314)</a:t>
            </a:r>
          </a:p>
          <a:p>
            <a:pPr marL="457200" lvl="1" indent="0" algn="just"/>
            <a:r>
              <a:rPr lang="en-US" sz="1200" dirty="0"/>
              <a:t>                  YADESHHARIHAR S (111720102314)</a:t>
            </a:r>
            <a:endParaRPr sz="1200" dirty="0"/>
          </a:p>
        </p:txBody>
      </p:sp>
      <p:sp>
        <p:nvSpPr>
          <p:cNvPr id="164" name="Google Shape;164;p38"/>
          <p:cNvSpPr txBox="1">
            <a:spLocks noGrp="1"/>
          </p:cNvSpPr>
          <p:nvPr>
            <p:ph type="ctrTitle"/>
          </p:nvPr>
        </p:nvSpPr>
        <p:spPr>
          <a:xfrm rot="10800000" flipV="1">
            <a:off x="2608508" y="2095088"/>
            <a:ext cx="3926983"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sz="2200" b="0" dirty="0">
                <a:latin typeface="Montserrat ExtraLight"/>
                <a:ea typeface="Montserrat ExtraLight"/>
                <a:cs typeface="Montserrat ExtraLight"/>
                <a:sym typeface="Montserrat ExtraLight"/>
              </a:rPr>
              <a:t>USING TWEET ANALYSIS</a:t>
            </a:r>
            <a:endParaRPr sz="2200" b="0" dirty="0">
              <a:latin typeface="Montserrat ExtraLight"/>
              <a:ea typeface="Montserrat ExtraLight"/>
              <a:cs typeface="Montserrat ExtraLight"/>
              <a:sym typeface="Montserrat Extra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171" name="Google Shape;171;p39"/>
          <p:cNvSpPr txBox="1">
            <a:spLocks noGrp="1"/>
          </p:cNvSpPr>
          <p:nvPr>
            <p:ph type="body" idx="1"/>
          </p:nvPr>
        </p:nvSpPr>
        <p:spPr>
          <a:xfrm>
            <a:off x="513199" y="1400354"/>
            <a:ext cx="7172100" cy="3039900"/>
          </a:xfrm>
          <a:prstGeom prst="rect">
            <a:avLst/>
          </a:prstGeom>
        </p:spPr>
        <p:txBody>
          <a:bodyPr spcFirstLastPara="1" wrap="square" lIns="91425" tIns="91425" rIns="91425" bIns="91425" anchor="t" anchorCtr="0">
            <a:noAutofit/>
          </a:bodyPr>
          <a:lstStyle/>
          <a:p>
            <a:pPr marL="155575" indent="0">
              <a:buNone/>
            </a:pPr>
            <a:r>
              <a:rPr lang="en-IN" sz="1800" dirty="0">
                <a:effectLst/>
                <a:latin typeface="CIDFont+F1"/>
              </a:rPr>
              <a:t>Understanding and accurately identifying emotions from text tweets presents challenges due to the inherent complexity of human expression in written form. Ambiguities in language, including sarcasm, irony, and slang, present difficulties in correctly deciphering the underlying sentiment. In addition, cultural and contextual nuances further complicate the process, which can lead to misinterpretations. Moreover, the subjective nature of emotions and the lack of explicit indicators often hinder the development of robust and universally applicable models of emotion recognition. </a:t>
            </a:r>
            <a:endParaRPr lang="en-IN" dirty="0"/>
          </a:p>
          <a:p>
            <a:pPr marL="0" indent="0">
              <a:spcAft>
                <a:spcPts val="1600"/>
              </a:spcAft>
              <a:buNone/>
            </a:pPr>
            <a:endParaRPr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1122379" y="231258"/>
            <a:ext cx="4629300" cy="5103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 </a:t>
            </a:r>
            <a:endParaRPr dirty="0">
              <a:solidFill>
                <a:schemeClr val="accent1"/>
              </a:solidFill>
            </a:endParaRPr>
          </a:p>
        </p:txBody>
      </p:sp>
      <p:sp>
        <p:nvSpPr>
          <p:cNvPr id="215" name="Google Shape;215;p44"/>
          <p:cNvSpPr txBox="1">
            <a:spLocks noGrp="1"/>
          </p:cNvSpPr>
          <p:nvPr>
            <p:ph type="body" idx="1"/>
          </p:nvPr>
        </p:nvSpPr>
        <p:spPr>
          <a:xfrm>
            <a:off x="558318" y="827328"/>
            <a:ext cx="6831309" cy="4170622"/>
          </a:xfrm>
          <a:prstGeom prst="rect">
            <a:avLst/>
          </a:prstGeom>
        </p:spPr>
        <p:txBody>
          <a:bodyPr spcFirstLastPara="1" wrap="square" lIns="91425" tIns="91425" rIns="91425" bIns="91425" anchor="t" anchorCtr="0">
            <a:noAutofit/>
          </a:bodyPr>
          <a:lstStyle/>
          <a:p>
            <a:pPr marL="139700" indent="0">
              <a:buNone/>
            </a:pPr>
            <a:r>
              <a:rPr lang="en-IN" sz="1600" dirty="0">
                <a:effectLst/>
                <a:latin typeface="CIDFont+F1"/>
              </a:rPr>
              <a:t>With the exponential growth of social media, especially text data. Sentiment analysis is a technique used to </a:t>
            </a:r>
            <a:r>
              <a:rPr lang="en-IN" sz="1600" dirty="0" err="1">
                <a:effectLst/>
                <a:latin typeface="CIDFont+F1"/>
              </a:rPr>
              <a:t>analyze</a:t>
            </a:r>
            <a:r>
              <a:rPr lang="en-IN" sz="1600" dirty="0">
                <a:effectLst/>
                <a:latin typeface="CIDFont+F1"/>
              </a:rPr>
              <a:t> different people's attitudes, emotions, and opinions about anything and can be performed on tweets to </a:t>
            </a:r>
            <a:r>
              <a:rPr lang="en-IN" sz="1600" dirty="0" err="1">
                <a:effectLst/>
                <a:latin typeface="CIDFont+F1"/>
              </a:rPr>
              <a:t>analyze</a:t>
            </a:r>
            <a:r>
              <a:rPr lang="en-IN" sz="1600" dirty="0">
                <a:effectLst/>
                <a:latin typeface="CIDFont+F1"/>
              </a:rPr>
              <a:t> public opinion about news, policies, social movements, and personalities. Twitter is used to gather opinions about products, trends and politics. Using advanced machine learning techniques, the proposed model aims to accurately identify and categorize various emotions expressed in tweets, such as happiness, sadness, anger, fear, and others. Utilizing advanced machine learning algorithms and sentiment analysis tools, the model demonstrates robustness in detecting and categorizing complex emotional nuances expressed in short text messages. </a:t>
            </a:r>
            <a:endParaRPr lang="en-IN" sz="1600" dirty="0"/>
          </a:p>
        </p:txBody>
      </p:sp>
      <p:cxnSp>
        <p:nvCxnSpPr>
          <p:cNvPr id="216" name="Google Shape;216;p44"/>
          <p:cNvCxnSpPr/>
          <p:nvPr/>
        </p:nvCxnSpPr>
        <p:spPr>
          <a:xfrm>
            <a:off x="1089995" y="219978"/>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69"/>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2180" name="Google Shape;2180;p69"/>
          <p:cNvSpPr txBox="1">
            <a:spLocks noGrp="1"/>
          </p:cNvSpPr>
          <p:nvPr>
            <p:ph type="body" idx="1"/>
          </p:nvPr>
        </p:nvSpPr>
        <p:spPr>
          <a:xfrm>
            <a:off x="0" y="1308400"/>
            <a:ext cx="9143999" cy="3835099"/>
          </a:xfrm>
          <a:prstGeom prst="rect">
            <a:avLst/>
          </a:prstGeom>
        </p:spPr>
        <p:txBody>
          <a:bodyPr spcFirstLastPara="1" wrap="square" lIns="91425" tIns="91425" rIns="91425" bIns="91425" anchor="t" anchorCtr="0">
            <a:noAutofit/>
          </a:bodyPr>
          <a:lstStyle/>
          <a:p>
            <a:r>
              <a:rPr lang="en-IN" dirty="0">
                <a:effectLst/>
                <a:latin typeface="CIDFont+F1"/>
              </a:rPr>
              <a:t>[1] C. </a:t>
            </a:r>
            <a:r>
              <a:rPr lang="en-IN" dirty="0" err="1">
                <a:effectLst/>
                <a:latin typeface="CIDFont+F1"/>
              </a:rPr>
              <a:t>Kariya</a:t>
            </a:r>
            <a:r>
              <a:rPr lang="en-IN" dirty="0">
                <a:effectLst/>
                <a:latin typeface="CIDFont+F1"/>
              </a:rPr>
              <a:t> and P. </a:t>
            </a:r>
            <a:r>
              <a:rPr lang="en-IN" dirty="0" err="1">
                <a:effectLst/>
                <a:latin typeface="CIDFont+F1"/>
              </a:rPr>
              <a:t>Khodke</a:t>
            </a:r>
            <a:r>
              <a:rPr lang="en-IN" dirty="0">
                <a:effectLst/>
                <a:latin typeface="CIDFont+F1"/>
              </a:rPr>
              <a:t>, “Twitter sentiment analysis,” in Proc. Int. Conf. </a:t>
            </a:r>
            <a:r>
              <a:rPr lang="en-IN" dirty="0" err="1">
                <a:effectLst/>
                <a:latin typeface="CIDFont+F1"/>
              </a:rPr>
              <a:t>Emerg</a:t>
            </a:r>
            <a:r>
              <a:rPr lang="en-IN" dirty="0">
                <a:effectLst/>
                <a:latin typeface="CIDFont+F1"/>
              </a:rPr>
              <a:t>. Technol. (INCET), Jun. 2020, pp. 212–216. </a:t>
            </a:r>
            <a:endParaRPr lang="en-IN" dirty="0"/>
          </a:p>
          <a:p>
            <a:r>
              <a:rPr lang="en-IN" dirty="0">
                <a:effectLst/>
                <a:latin typeface="CIDFont+F1"/>
              </a:rPr>
              <a:t>[2] A. </a:t>
            </a:r>
            <a:r>
              <a:rPr lang="en-IN" dirty="0" err="1">
                <a:effectLst/>
                <a:latin typeface="CIDFont+F1"/>
              </a:rPr>
              <a:t>Alsaeedi</a:t>
            </a:r>
            <a:r>
              <a:rPr lang="en-IN" dirty="0">
                <a:effectLst/>
                <a:latin typeface="CIDFont+F1"/>
              </a:rPr>
              <a:t> and M. Zubair, “A study on sentiment analysis techniques of Twitter data,” Int. J. Adv. </a:t>
            </a:r>
            <a:r>
              <a:rPr lang="en-IN" dirty="0" err="1">
                <a:effectLst/>
                <a:latin typeface="CIDFont+F1"/>
              </a:rPr>
              <a:t>Comput</a:t>
            </a:r>
            <a:r>
              <a:rPr lang="en-IN" dirty="0">
                <a:effectLst/>
                <a:latin typeface="CIDFont+F1"/>
              </a:rPr>
              <a:t>. Sci. Appl., vol. 10, no. 2, pp. 361–374, 2019 </a:t>
            </a:r>
            <a:endParaRPr lang="en-IN" dirty="0"/>
          </a:p>
          <a:p>
            <a:r>
              <a:rPr lang="en-IN" dirty="0">
                <a:effectLst/>
                <a:latin typeface="CIDFont+F1"/>
              </a:rPr>
              <a:t>[3] D. Gamal, M. Alfonse, E.-S. M. El-</a:t>
            </a:r>
            <a:r>
              <a:rPr lang="en-IN" dirty="0" err="1">
                <a:effectLst/>
                <a:latin typeface="CIDFont+F1"/>
              </a:rPr>
              <a:t>Horbaty</a:t>
            </a:r>
            <a:r>
              <a:rPr lang="en-IN" dirty="0">
                <a:effectLst/>
                <a:latin typeface="CIDFont+F1"/>
              </a:rPr>
              <a:t>, and A.-B. M. Salem, “Twitter benchmark dataset for </a:t>
            </a:r>
            <a:r>
              <a:rPr lang="en-IN" dirty="0" err="1">
                <a:effectLst/>
                <a:latin typeface="CIDFont+F1"/>
              </a:rPr>
              <a:t>arabic</a:t>
            </a:r>
            <a:r>
              <a:rPr lang="en-IN" dirty="0">
                <a:effectLst/>
                <a:latin typeface="CIDFont+F1"/>
              </a:rPr>
              <a:t> sentiment analysis,” Int. J. Modern Edu. </a:t>
            </a:r>
            <a:r>
              <a:rPr lang="en-IN" dirty="0" err="1">
                <a:effectLst/>
                <a:latin typeface="CIDFont+F1"/>
              </a:rPr>
              <a:t>Comput</a:t>
            </a:r>
            <a:r>
              <a:rPr lang="en-IN" dirty="0">
                <a:effectLst/>
                <a:latin typeface="CIDFont+F1"/>
              </a:rPr>
              <a:t>. Sci., vol. 11, no. 1, pp. 33–38, Jan. 2019. </a:t>
            </a:r>
            <a:endParaRPr lang="en-IN" dirty="0"/>
          </a:p>
          <a:p>
            <a:r>
              <a:rPr lang="en-IN" dirty="0">
                <a:effectLst/>
                <a:latin typeface="CIDFont+F1"/>
              </a:rPr>
              <a:t>[4] Srishti </a:t>
            </a:r>
            <a:r>
              <a:rPr lang="en-IN" dirty="0" err="1">
                <a:effectLst/>
                <a:latin typeface="CIDFont+F1"/>
              </a:rPr>
              <a:t>Vashishtha</a:t>
            </a:r>
            <a:r>
              <a:rPr lang="en-IN" dirty="0">
                <a:effectLst/>
                <a:latin typeface="CIDFont+F1"/>
              </a:rPr>
              <a:t>, </a:t>
            </a:r>
            <a:r>
              <a:rPr lang="en-IN" dirty="0" err="1">
                <a:effectLst/>
                <a:latin typeface="CIDFont+F1"/>
              </a:rPr>
              <a:t>Seba</a:t>
            </a:r>
            <a:r>
              <a:rPr lang="en-IN" dirty="0">
                <a:effectLst/>
                <a:latin typeface="CIDFont+F1"/>
              </a:rPr>
              <a:t> Susan, “Fuzzy rule based unsupervised sentiment analysis from social media posts”, Expert Syst. Appl. 138 (2019) 1–15. </a:t>
            </a:r>
            <a:endParaRPr lang="en-IN" dirty="0"/>
          </a:p>
          <a:p>
            <a:r>
              <a:rPr lang="en-IN" dirty="0">
                <a:effectLst/>
                <a:latin typeface="CIDFont+F1"/>
              </a:rPr>
              <a:t>[5] Peng Wu, </a:t>
            </a:r>
            <a:r>
              <a:rPr lang="en-IN" dirty="0" err="1">
                <a:effectLst/>
                <a:latin typeface="CIDFont+F1"/>
              </a:rPr>
              <a:t>Xiaotong</a:t>
            </a:r>
            <a:r>
              <a:rPr lang="en-IN" dirty="0">
                <a:effectLst/>
                <a:latin typeface="CIDFont+F1"/>
              </a:rPr>
              <a:t> Li, Si Shen, Daqing He, “Social media opinion summarization using emotion cognition and convolutional neural networks”, Int. J. Inf. </a:t>
            </a:r>
            <a:r>
              <a:rPr lang="en-IN" dirty="0" err="1">
                <a:effectLst/>
                <a:latin typeface="CIDFont+F1"/>
              </a:rPr>
              <a:t>Manag</a:t>
            </a:r>
            <a:r>
              <a:rPr lang="en-IN" dirty="0">
                <a:effectLst/>
                <a:latin typeface="CIDFont+F1"/>
              </a:rPr>
              <a:t>. 51 (2020) 1–15. </a:t>
            </a:r>
            <a:endParaRPr lang="en-IN" dirty="0"/>
          </a:p>
          <a:p>
            <a:r>
              <a:rPr lang="en-IN" dirty="0">
                <a:effectLst/>
                <a:latin typeface="CIDFont+F1"/>
              </a:rPr>
              <a:t>[6] Muhammad Asif, </a:t>
            </a:r>
            <a:r>
              <a:rPr lang="en-IN" dirty="0" err="1">
                <a:effectLst/>
                <a:latin typeface="CIDFont+F1"/>
              </a:rPr>
              <a:t>Atiab</a:t>
            </a:r>
            <a:r>
              <a:rPr lang="en-IN" dirty="0">
                <a:effectLst/>
                <a:latin typeface="CIDFont+F1"/>
              </a:rPr>
              <a:t> </a:t>
            </a:r>
            <a:r>
              <a:rPr lang="en-IN" dirty="0" err="1">
                <a:effectLst/>
                <a:latin typeface="CIDFont+F1"/>
              </a:rPr>
              <a:t>Ishtiaq</a:t>
            </a:r>
            <a:r>
              <a:rPr lang="en-IN" dirty="0">
                <a:effectLst/>
                <a:latin typeface="CIDFont+F1"/>
              </a:rPr>
              <a:t>, Haseeb Ahmad, Hanan </a:t>
            </a:r>
            <a:r>
              <a:rPr lang="en-IN" dirty="0" err="1">
                <a:effectLst/>
                <a:latin typeface="CIDFont+F1"/>
              </a:rPr>
              <a:t>Aljuaid</a:t>
            </a:r>
            <a:r>
              <a:rPr lang="en-IN" dirty="0">
                <a:effectLst/>
                <a:latin typeface="CIDFont+F1"/>
              </a:rPr>
              <a:t>, Jalal Shah, “Sentiment analysis of extremism in social media from textual information”, </a:t>
            </a:r>
            <a:r>
              <a:rPr lang="en-IN" dirty="0" err="1">
                <a:effectLst/>
                <a:latin typeface="CIDFont+F1"/>
              </a:rPr>
              <a:t>Telemat</a:t>
            </a:r>
            <a:r>
              <a:rPr lang="en-IN" dirty="0">
                <a:effectLst/>
                <a:latin typeface="CIDFont+F1"/>
              </a:rPr>
              <a:t>. Inform. 48 (2020) 1–20. </a:t>
            </a:r>
            <a:endParaRPr lang="en-IN" dirty="0"/>
          </a:p>
          <a:p>
            <a:r>
              <a:rPr lang="en-IN" dirty="0">
                <a:effectLst/>
                <a:latin typeface="CIDFont+F1"/>
              </a:rPr>
              <a:t>[7] R. Nithya, K. </a:t>
            </a:r>
            <a:r>
              <a:rPr lang="en-IN" dirty="0" err="1">
                <a:effectLst/>
                <a:latin typeface="CIDFont+F1"/>
              </a:rPr>
              <a:t>Amudha</a:t>
            </a:r>
            <a:r>
              <a:rPr lang="en-IN" dirty="0">
                <a:effectLst/>
                <a:latin typeface="CIDFont+F1"/>
              </a:rPr>
              <a:t>, A.S. </a:t>
            </a:r>
            <a:r>
              <a:rPr lang="en-IN" dirty="0" err="1">
                <a:effectLst/>
                <a:latin typeface="CIDFont+F1"/>
              </a:rPr>
              <a:t>Musthafa</a:t>
            </a:r>
            <a:r>
              <a:rPr lang="en-IN" dirty="0">
                <a:effectLst/>
                <a:latin typeface="CIDFont+F1"/>
              </a:rPr>
              <a:t>, D.K. Sharma, E.H. Ramirez-</a:t>
            </a:r>
            <a:r>
              <a:rPr lang="en-IN" dirty="0" err="1">
                <a:effectLst/>
                <a:latin typeface="CIDFont+F1"/>
              </a:rPr>
              <a:t>Asis</a:t>
            </a:r>
            <a:r>
              <a:rPr lang="en-IN" dirty="0">
                <a:effectLst/>
                <a:latin typeface="CIDFont+F1"/>
              </a:rPr>
              <a:t>, P. </a:t>
            </a:r>
            <a:r>
              <a:rPr lang="en-IN" dirty="0" err="1">
                <a:effectLst/>
                <a:latin typeface="CIDFont+F1"/>
              </a:rPr>
              <a:t>Ve</a:t>
            </a:r>
            <a:r>
              <a:rPr lang="en-IN" dirty="0">
                <a:effectLst/>
                <a:latin typeface="CIDFont+F1"/>
              </a:rPr>
              <a:t>- </a:t>
            </a:r>
            <a:r>
              <a:rPr lang="en-IN" dirty="0" err="1">
                <a:effectLst/>
                <a:latin typeface="CIDFont+F1"/>
              </a:rPr>
              <a:t>layutham</a:t>
            </a:r>
            <a:r>
              <a:rPr lang="en-IN" dirty="0">
                <a:effectLst/>
                <a:latin typeface="CIDFont+F1"/>
              </a:rPr>
              <a:t>, V. </a:t>
            </a:r>
            <a:r>
              <a:rPr lang="en-IN" dirty="0" err="1">
                <a:effectLst/>
                <a:latin typeface="CIDFont+F1"/>
              </a:rPr>
              <a:t>Subramaniyaswamy</a:t>
            </a:r>
            <a:r>
              <a:rPr lang="en-IN" dirty="0">
                <a:effectLst/>
                <a:latin typeface="CIDFont+F1"/>
              </a:rPr>
              <a:t>, S. </a:t>
            </a:r>
            <a:r>
              <a:rPr lang="en-IN" dirty="0" err="1">
                <a:effectLst/>
                <a:latin typeface="CIDFont+F1"/>
              </a:rPr>
              <a:t>Sengan</a:t>
            </a:r>
            <a:r>
              <a:rPr lang="en-IN" dirty="0">
                <a:effectLst/>
                <a:latin typeface="CIDFont+F1"/>
              </a:rPr>
              <a:t>, “An optimized fuzzy based ant colony algorithm for 5G-MANET”, </a:t>
            </a:r>
            <a:r>
              <a:rPr lang="en-IN" dirty="0" err="1">
                <a:effectLst/>
                <a:latin typeface="CIDFont+F1"/>
              </a:rPr>
              <a:t>Comput</a:t>
            </a:r>
            <a:r>
              <a:rPr lang="en-IN" dirty="0">
                <a:effectLst/>
                <a:latin typeface="CIDFont+F1"/>
              </a:rPr>
              <a:t>. Mater. Continua 70 (1) (2021) 1069–1087. </a:t>
            </a:r>
            <a:endParaRPr lang="en-IN" dirty="0"/>
          </a:p>
          <a:p>
            <a:pPr marL="0" lvl="0" indent="0" algn="l" rtl="0">
              <a:spcBef>
                <a:spcPts val="0"/>
              </a:spcBef>
              <a:spcAft>
                <a:spcPts val="0"/>
              </a:spcAft>
              <a:buNone/>
            </a:pPr>
            <a:endParaRPr dirty="0"/>
          </a:p>
        </p:txBody>
      </p:sp>
      <p:cxnSp>
        <p:nvCxnSpPr>
          <p:cNvPr id="2181" name="Google Shape;2181;p6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E47F-E72A-F639-78C5-0814599C144C}"/>
              </a:ext>
            </a:extLst>
          </p:cNvPr>
          <p:cNvSpPr>
            <a:spLocks noGrp="1"/>
          </p:cNvSpPr>
          <p:nvPr>
            <p:ph type="ctrTitle"/>
          </p:nvPr>
        </p:nvSpPr>
        <p:spPr/>
        <p:txBody>
          <a:bodyPr/>
          <a:lstStyle/>
          <a:p>
            <a:r>
              <a:rPr lang="en-US" dirty="0">
                <a:solidFill>
                  <a:schemeClr val="accent1"/>
                </a:solidFill>
              </a:rPr>
              <a:t>THANK YOU </a:t>
            </a:r>
          </a:p>
        </p:txBody>
      </p:sp>
      <p:sp>
        <p:nvSpPr>
          <p:cNvPr id="3" name="Subtitle 2">
            <a:extLst>
              <a:ext uri="{FF2B5EF4-FFF2-40B4-BE49-F238E27FC236}">
                <a16:creationId xmlns:a16="http://schemas.microsoft.com/office/drawing/2014/main" id="{22C5168C-B5EF-474E-DE37-C6B276F6ABF1}"/>
              </a:ext>
            </a:extLst>
          </p:cNvPr>
          <p:cNvSpPr>
            <a:spLocks noGrp="1"/>
          </p:cNvSpPr>
          <p:nvPr>
            <p:ph type="subTitle" idx="1"/>
          </p:nvPr>
        </p:nvSpPr>
        <p:spPr>
          <a:xfrm>
            <a:off x="2044200" y="4114800"/>
            <a:ext cx="5055600" cy="54550"/>
          </a:xfrm>
        </p:spPr>
        <p:txBody>
          <a:bodyPr/>
          <a:lstStyle/>
          <a:p>
            <a:r>
              <a:rPr lang="en-US" dirty="0">
                <a:solidFill>
                  <a:schemeClr val="tx1">
                    <a:lumMod val="90000"/>
                    <a:lumOff val="10000"/>
                  </a:schemeClr>
                </a:solidFill>
              </a:rPr>
              <a:t>.</a:t>
            </a:r>
          </a:p>
        </p:txBody>
      </p:sp>
    </p:spTree>
    <p:extLst>
      <p:ext uri="{BB962C8B-B14F-4D97-AF65-F5344CB8AC3E}">
        <p14:creationId xmlns:p14="http://schemas.microsoft.com/office/powerpoint/2010/main" val="3713386324"/>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575</Words>
  <Application>Microsoft Macintosh PowerPoint</Application>
  <PresentationFormat>On-screen Show (16:9)</PresentationFormat>
  <Paragraphs>21</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CIDFont+F1</vt:lpstr>
      <vt:lpstr>Montserrat ExtraBold</vt:lpstr>
      <vt:lpstr>Arial</vt:lpstr>
      <vt:lpstr>Montserrat ExtraLight</vt:lpstr>
      <vt:lpstr>Montserrat</vt:lpstr>
      <vt:lpstr>Futuristic Background by Slidesgo</vt:lpstr>
      <vt:lpstr>EMOTION RECOGNITION</vt:lpstr>
      <vt:lpstr>PROBLEM STATEMENT</vt:lpstr>
      <vt:lpstr>ABSTRACT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dc:title>
  <cp:lastModifiedBy>Yadesh Harihar.s</cp:lastModifiedBy>
  <cp:revision>1</cp:revision>
  <dcterms:modified xsi:type="dcterms:W3CDTF">2023-11-06T04:16:53Z</dcterms:modified>
</cp:coreProperties>
</file>