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aramond" charset="1" panose="02020404030301010803"/>
      <p:regular r:id="rId10"/>
    </p:embeddedFont>
    <p:embeddedFont>
      <p:font typeface="Garamond Bold" charset="1" panose="02020804030307010803"/>
      <p:regular r:id="rId11"/>
    </p:embeddedFont>
    <p:embeddedFont>
      <p:font typeface="Garamond Italics" charset="1" panose="02020404030301010803"/>
      <p:regular r:id="rId12"/>
    </p:embeddedFont>
    <p:embeddedFont>
      <p:font typeface="Garamond Bold Italics" charset="1" panose="02020804030301090803"/>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https://tn.data.gov.in/resource/company-master-data-tamil-nadu-upto-28th-february-2019"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42891"/>
            <a:ext cx="10040624" cy="2191384"/>
          </a:xfrm>
          <a:prstGeom prst="rect">
            <a:avLst/>
          </a:prstGeom>
        </p:spPr>
        <p:txBody>
          <a:bodyPr anchor="t" rtlCol="false" tIns="0" lIns="0" bIns="0" rIns="0">
            <a:spAutoFit/>
          </a:bodyPr>
          <a:lstStyle/>
          <a:p>
            <a:pPr algn="ctr">
              <a:lnSpc>
                <a:spcPts val="4320"/>
              </a:lnSpc>
            </a:pPr>
            <a:r>
              <a:rPr lang="en-US" sz="3600">
                <a:solidFill>
                  <a:srgbClr val="262626"/>
                </a:solidFill>
                <a:latin typeface="Garamond"/>
              </a:rPr>
              <a:t>Department of electronics and communication </a:t>
            </a:r>
          </a:p>
          <a:p>
            <a:pPr algn="ctr">
              <a:lnSpc>
                <a:spcPts val="2879"/>
              </a:lnSpc>
            </a:pPr>
          </a:p>
          <a:p>
            <a:pPr algn="ctr">
              <a:lnSpc>
                <a:spcPts val="2879"/>
              </a:lnSpc>
            </a:pPr>
          </a:p>
          <a:p>
            <a:pPr algn="ctr">
              <a:lnSpc>
                <a:spcPts val="2879"/>
              </a:lnSpc>
            </a:pPr>
          </a:p>
          <a:p>
            <a:pPr algn="ctr">
              <a:lnSpc>
                <a:spcPts val="7200"/>
              </a:lnSpc>
            </a:pPr>
            <a:r>
              <a:rPr lang="en-US" sz="6000">
                <a:solidFill>
                  <a:srgbClr val="262626"/>
                </a:solidFill>
                <a:latin typeface="Garamond"/>
              </a:rPr>
              <a:t>ROC COMPANY ANALYSIS</a:t>
            </a:r>
          </a:p>
        </p:txBody>
      </p:sp>
      <p:sp>
        <p:nvSpPr>
          <p:cNvPr name="TextBox 14" id="14"/>
          <p:cNvSpPr txBox="true"/>
          <p:nvPr/>
        </p:nvSpPr>
        <p:spPr>
          <a:xfrm rot="0">
            <a:off x="4130037" y="5522589"/>
            <a:ext cx="10040624" cy="1895475"/>
          </a:xfrm>
          <a:prstGeom prst="rect">
            <a:avLst/>
          </a:prstGeom>
        </p:spPr>
        <p:txBody>
          <a:bodyPr anchor="t" rtlCol="false" tIns="0" lIns="0" bIns="0" rIns="0">
            <a:spAutoFit/>
          </a:bodyPr>
          <a:lstStyle/>
          <a:p>
            <a:pPr algn="ctr">
              <a:lnSpc>
                <a:spcPts val="2520"/>
              </a:lnSpc>
            </a:pPr>
            <a:r>
              <a:rPr lang="en-US" sz="2100">
                <a:solidFill>
                  <a:srgbClr val="000000"/>
                </a:solidFill>
                <a:latin typeface="Garamond"/>
              </a:rPr>
              <a:t>A Comprehensive roc company analysis solution</a:t>
            </a:r>
          </a:p>
          <a:p>
            <a:pPr algn="ctr">
              <a:lnSpc>
                <a:spcPts val="2520"/>
              </a:lnSpc>
            </a:pPr>
            <a:r>
              <a:rPr lang="en-US" sz="2100">
                <a:solidFill>
                  <a:srgbClr val="000000"/>
                </a:solidFill>
                <a:latin typeface="Garamond"/>
              </a:rPr>
              <a:t>Team members: S SRIHARI (210821106079)</a:t>
            </a:r>
          </a:p>
          <a:p>
            <a:pPr algn="ctr">
              <a:lnSpc>
                <a:spcPts val="2520"/>
              </a:lnSpc>
            </a:pPr>
            <a:r>
              <a:rPr lang="en-US" sz="2100">
                <a:solidFill>
                  <a:srgbClr val="000000"/>
                </a:solidFill>
                <a:latin typeface="Garamond"/>
              </a:rPr>
              <a:t>D VIGNESWARAN (210821106089)</a:t>
            </a:r>
          </a:p>
          <a:p>
            <a:pPr algn="ctr">
              <a:lnSpc>
                <a:spcPts val="2520"/>
              </a:lnSpc>
            </a:pPr>
            <a:r>
              <a:rPr lang="en-US" sz="2100">
                <a:solidFill>
                  <a:srgbClr val="000000"/>
                </a:solidFill>
                <a:latin typeface="Garamond"/>
              </a:rPr>
              <a:t>S YUVARAJ (210821106094)</a:t>
            </a:r>
          </a:p>
          <a:p>
            <a:pPr algn="ctr">
              <a:lnSpc>
                <a:spcPts val="2520"/>
              </a:lnSpc>
            </a:pPr>
            <a:r>
              <a:rPr lang="en-US" sz="2100">
                <a:solidFill>
                  <a:srgbClr val="000000"/>
                </a:solidFill>
                <a:latin typeface="Garamond"/>
              </a:rPr>
              <a:t>S SANJAY KUMAR (210821106066)</a:t>
            </a:r>
          </a:p>
          <a:p>
            <a:pPr algn="ctr">
              <a:lnSpc>
                <a:spcPts val="252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TextBox 7" id="7"/>
          <p:cNvSpPr txBox="true"/>
          <p:nvPr/>
        </p:nvSpPr>
        <p:spPr>
          <a:xfrm rot="0">
            <a:off x="2090056" y="1476648"/>
            <a:ext cx="14218920" cy="7369017"/>
          </a:xfrm>
          <a:prstGeom prst="rect">
            <a:avLst/>
          </a:prstGeom>
        </p:spPr>
        <p:txBody>
          <a:bodyPr anchor="t" rtlCol="false" tIns="0" lIns="0" bIns="0" rIns="0">
            <a:spAutoFit/>
          </a:bodyPr>
          <a:lstStyle/>
          <a:p>
            <a:pPr algn="l" marL="553784" indent="-276892" lvl="1">
              <a:lnSpc>
                <a:spcPts val="3672"/>
              </a:lnSpc>
              <a:buFont typeface="Arial"/>
              <a:buChar char="•"/>
            </a:pPr>
            <a:r>
              <a:rPr lang="en-US" sz="3060">
                <a:solidFill>
                  <a:srgbClr val="262626"/>
                </a:solidFill>
                <a:latin typeface="Garamond Bold"/>
              </a:rPr>
              <a:t>Time-Series Features:</a:t>
            </a:r>
            <a:r>
              <a:rPr lang="en-US" sz="3060">
                <a:solidFill>
                  <a:srgbClr val="262626"/>
                </a:solidFill>
                <a:latin typeface="Garamond"/>
              </a:rPr>
              <a:t> If analyzing data over time, consider generating time-based features like:</a:t>
            </a:r>
          </a:p>
          <a:p>
            <a:pPr algn="l" marL="1147286" indent="-382429" lvl="2">
              <a:lnSpc>
                <a:spcPts val="3060"/>
              </a:lnSpc>
              <a:buFont typeface="Arial"/>
              <a:buChar char="⚬"/>
            </a:pPr>
            <a:r>
              <a:rPr lang="en-US" sz="2550">
                <a:solidFill>
                  <a:srgbClr val="262626"/>
                </a:solidFill>
                <a:latin typeface="Garamond"/>
              </a:rPr>
              <a:t>Year-over-Year Growth: Calculate the percentage change in ROC compared to the previous year.</a:t>
            </a:r>
          </a:p>
          <a:p>
            <a:pPr algn="l" marL="1147286" indent="-382429" lvl="2">
              <a:lnSpc>
                <a:spcPts val="3060"/>
              </a:lnSpc>
              <a:buFont typeface="Arial"/>
              <a:buChar char="⚬"/>
            </a:pPr>
            <a:r>
              <a:rPr lang="en-US" sz="2550">
                <a:solidFill>
                  <a:srgbClr val="262626"/>
                </a:solidFill>
                <a:latin typeface="Garamond"/>
              </a:rPr>
              <a:t>Rolling Averages: Compute moving averages of ROC over specific time periods to capture trends.</a:t>
            </a:r>
          </a:p>
          <a:p>
            <a:pPr algn="l" marL="1147286" indent="-382429" lvl="2">
              <a:lnSpc>
                <a:spcPts val="3060"/>
              </a:lnSpc>
            </a:pPr>
          </a:p>
          <a:p>
            <a:pPr algn="l" marL="553784" indent="-276892" lvl="1">
              <a:lnSpc>
                <a:spcPts val="3672"/>
              </a:lnSpc>
              <a:buFont typeface="Arial"/>
              <a:buChar char="•"/>
            </a:pPr>
            <a:r>
              <a:rPr lang="en-US" sz="3060">
                <a:solidFill>
                  <a:srgbClr val="262626"/>
                </a:solidFill>
                <a:latin typeface="Garamond Bold"/>
              </a:rPr>
              <a:t>Hyperparameter Tuning:</a:t>
            </a:r>
          </a:p>
          <a:p>
            <a:pPr algn="l" marL="1147286" indent="-382429" lvl="2">
              <a:lnSpc>
                <a:spcPts val="3060"/>
              </a:lnSpc>
              <a:buFont typeface="Arial"/>
              <a:buChar char="⚬"/>
            </a:pPr>
            <a:r>
              <a:rPr lang="en-US" sz="2550">
                <a:solidFill>
                  <a:srgbClr val="262626"/>
                </a:solidFill>
                <a:latin typeface="Garamond"/>
              </a:rPr>
              <a:t>Optimize the model's hyperparameters to improve its performance. This may involve grid search, random search, or more advanced techniques like Bayesian optimization.</a:t>
            </a:r>
          </a:p>
          <a:p>
            <a:pPr algn="l" marL="553784" indent="-276892" lvl="1">
              <a:lnSpc>
                <a:spcPts val="3672"/>
              </a:lnSpc>
              <a:buFont typeface="Arial"/>
              <a:buChar char="•"/>
            </a:pPr>
            <a:r>
              <a:rPr lang="en-US" sz="3060">
                <a:solidFill>
                  <a:srgbClr val="262626"/>
                </a:solidFill>
                <a:latin typeface="Garamond Bold"/>
              </a:rPr>
              <a:t>Cross-Validation:</a:t>
            </a:r>
          </a:p>
          <a:p>
            <a:pPr algn="l" marL="1147286" indent="-382429" lvl="2">
              <a:lnSpc>
                <a:spcPts val="3060"/>
              </a:lnSpc>
              <a:buFont typeface="Arial"/>
              <a:buChar char="⚬"/>
            </a:pPr>
            <a:r>
              <a:rPr lang="en-US" sz="2550">
                <a:solidFill>
                  <a:srgbClr val="262626"/>
                </a:solidFill>
                <a:latin typeface="Garamond"/>
              </a:rPr>
              <a:t>Use techniques like k-fold cross-validation to get a more robust estimate of the model's performance and ensure it generalizes well to new data.</a:t>
            </a:r>
          </a:p>
          <a:p>
            <a:pPr algn="l" marL="553784" indent="-276892" lvl="1">
              <a:lnSpc>
                <a:spcPts val="3672"/>
              </a:lnSpc>
              <a:buFont typeface="Arial"/>
              <a:buChar char="•"/>
            </a:pPr>
            <a:r>
              <a:rPr lang="en-US" sz="3060">
                <a:solidFill>
                  <a:srgbClr val="262626"/>
                </a:solidFill>
                <a:latin typeface="Garamond Bold"/>
              </a:rPr>
              <a:t>Model Deployment:</a:t>
            </a:r>
          </a:p>
          <a:p>
            <a:pPr algn="l" marL="1147286" indent="-382429" lvl="2">
              <a:lnSpc>
                <a:spcPts val="3060"/>
              </a:lnSpc>
              <a:buFont typeface="Arial"/>
              <a:buChar char="⚬"/>
            </a:pPr>
            <a:r>
              <a:rPr lang="en-US" sz="2550">
                <a:solidFill>
                  <a:srgbClr val="262626"/>
                </a:solidFill>
                <a:latin typeface="Garamond"/>
              </a:rPr>
              <a:t>Deploy the trained model into a production environment where it can make real-time predictions. This could be in a web application, a mobile app, or integrated into an existing system.</a:t>
            </a:r>
          </a:p>
          <a:p>
            <a:pPr algn="l" marL="1147286" indent="-382429" lvl="2">
              <a:lnSpc>
                <a:spcPts val="3060"/>
              </a:lnSpc>
            </a:pPr>
          </a:p>
          <a:p>
            <a:pPr algn="l" marL="1147286" indent="-382429" lvl="2">
              <a:lnSpc>
                <a:spcPts val="306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grpSp>
        <p:nvGrpSpPr>
          <p:cNvPr name="Group 7" id="7"/>
          <p:cNvGrpSpPr/>
          <p:nvPr/>
        </p:nvGrpSpPr>
        <p:grpSpPr>
          <a:xfrm rot="0">
            <a:off x="1253758" y="4231133"/>
            <a:ext cx="3620080" cy="2064486"/>
            <a:chOff x="0" y="0"/>
            <a:chExt cx="4826774" cy="2752648"/>
          </a:xfrm>
        </p:grpSpPr>
        <p:sp>
          <p:nvSpPr>
            <p:cNvPr name="Freeform 8" id="8"/>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9" id="9"/>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grpSp>
      <p:sp>
        <p:nvSpPr>
          <p:cNvPr name="TextBox 10" id="10"/>
          <p:cNvSpPr txBox="true"/>
          <p:nvPr/>
        </p:nvSpPr>
        <p:spPr>
          <a:xfrm rot="0">
            <a:off x="6380727" y="4452078"/>
            <a:ext cx="9535407" cy="795248"/>
          </a:xfrm>
          <a:prstGeom prst="rect">
            <a:avLst/>
          </a:prstGeom>
        </p:spPr>
        <p:txBody>
          <a:bodyPr anchor="t" rtlCol="false" tIns="0" lIns="0" bIns="0" rIns="0">
            <a:spAutoFit/>
          </a:bodyPr>
          <a:lstStyle/>
          <a:p>
            <a:pPr algn="l">
              <a:lnSpc>
                <a:spcPts val="5759"/>
              </a:lnSpc>
            </a:pPr>
            <a:r>
              <a:rPr lang="en-US" sz="4800">
                <a:solidFill>
                  <a:srgbClr val="000000"/>
                </a:solidFill>
                <a:latin typeface="Garamond Bold"/>
              </a:rPr>
              <a:t>BLOCK DIAGRAM</a:t>
            </a:r>
          </a:p>
        </p:txBody>
      </p:sp>
      <p:sp>
        <p:nvSpPr>
          <p:cNvPr name="TextBox 11" id="11"/>
          <p:cNvSpPr txBox="true"/>
          <p:nvPr/>
        </p:nvSpPr>
        <p:spPr>
          <a:xfrm rot="0">
            <a:off x="1680487" y="4117542"/>
            <a:ext cx="2928310" cy="1995577"/>
          </a:xfrm>
          <a:prstGeom prst="rect">
            <a:avLst/>
          </a:prstGeom>
        </p:spPr>
        <p:txBody>
          <a:bodyPr anchor="t" rtlCol="false" tIns="0" lIns="0" bIns="0" rIns="0">
            <a:spAutoFit/>
          </a:bodyPr>
          <a:lstStyle/>
          <a:p>
            <a:pPr algn="l">
              <a:lnSpc>
                <a:spcPts val="2879"/>
              </a:lnSpc>
            </a:pPr>
            <a:r>
              <a:rPr lang="en-US" sz="2400">
                <a:solidFill>
                  <a:srgbClr val="000000"/>
                </a:solidFill>
                <a:latin typeface="Garamond Bold"/>
              </a:rPr>
              <a:t>Revenue Growth: </a:t>
            </a:r>
            <a:r>
              <a:rPr lang="en-US" sz="2400">
                <a:solidFill>
                  <a:srgbClr val="000000"/>
                </a:solidFill>
                <a:latin typeface="Garamond"/>
              </a:rPr>
              <a:t>Increasing revenue through new products, services, or market expansion.</a:t>
            </a:r>
          </a:p>
        </p:txBody>
      </p:sp>
      <p:grpSp>
        <p:nvGrpSpPr>
          <p:cNvPr name="Group 12" id="12"/>
          <p:cNvGrpSpPr/>
          <p:nvPr/>
        </p:nvGrpSpPr>
        <p:grpSpPr>
          <a:xfrm rot="0">
            <a:off x="2279669" y="6996635"/>
            <a:ext cx="3620080" cy="2064486"/>
            <a:chOff x="0" y="0"/>
            <a:chExt cx="4826774" cy="2752648"/>
          </a:xfrm>
        </p:grpSpPr>
        <p:sp>
          <p:nvSpPr>
            <p:cNvPr name="Freeform 13" id="13"/>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14" id="14"/>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15" id="15"/>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Product Development: </a:t>
              </a:r>
              <a:r>
                <a:rPr lang="en-US" sz="2700">
                  <a:solidFill>
                    <a:srgbClr val="000000"/>
                  </a:solidFill>
                  <a:latin typeface="Garamond"/>
                </a:rPr>
                <a:t>Creating new products or enhancing existing ones to meet changing customer needs</a:t>
              </a:r>
            </a:p>
          </p:txBody>
        </p:sp>
      </p:grpSp>
      <p:grpSp>
        <p:nvGrpSpPr>
          <p:cNvPr name="Group 16" id="16"/>
          <p:cNvGrpSpPr/>
          <p:nvPr/>
        </p:nvGrpSpPr>
        <p:grpSpPr>
          <a:xfrm rot="0">
            <a:off x="7158331" y="6924152"/>
            <a:ext cx="3620080" cy="2064486"/>
            <a:chOff x="0" y="0"/>
            <a:chExt cx="4826774" cy="2752648"/>
          </a:xfrm>
        </p:grpSpPr>
        <p:sp>
          <p:nvSpPr>
            <p:cNvPr name="Freeform 17" id="17"/>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18" id="18"/>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19" id="19"/>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Market Leadership: </a:t>
              </a:r>
              <a:r>
                <a:rPr lang="en-US" sz="2700">
                  <a:solidFill>
                    <a:srgbClr val="000000"/>
                  </a:solidFill>
                  <a:latin typeface="Garamond"/>
                </a:rPr>
                <a:t>Becoming a leader or maintaining leadership in a specific market or industry segment.</a:t>
              </a:r>
            </a:p>
          </p:txBody>
        </p:sp>
      </p:grpSp>
      <p:grpSp>
        <p:nvGrpSpPr>
          <p:cNvPr name="Group 20" id="20"/>
          <p:cNvGrpSpPr/>
          <p:nvPr/>
        </p:nvGrpSpPr>
        <p:grpSpPr>
          <a:xfrm rot="0">
            <a:off x="11892020" y="6807068"/>
            <a:ext cx="3620080" cy="2064486"/>
            <a:chOff x="0" y="0"/>
            <a:chExt cx="4826774" cy="2752648"/>
          </a:xfrm>
        </p:grpSpPr>
        <p:sp>
          <p:nvSpPr>
            <p:cNvPr name="Freeform 21" id="21"/>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22" id="22"/>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23" id="23"/>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Sustainability Goals: </a:t>
              </a:r>
              <a:r>
                <a:rPr lang="en-US" sz="2700">
                  <a:solidFill>
                    <a:srgbClr val="000000"/>
                  </a:solidFill>
                  <a:latin typeface="Garamond"/>
                </a:rPr>
                <a:t>Achieving sustainability targets, such as reducing carbon emissions or waste.</a:t>
              </a:r>
            </a:p>
          </p:txBody>
        </p:sp>
      </p:grpSp>
      <p:grpSp>
        <p:nvGrpSpPr>
          <p:cNvPr name="Group 24" id="24"/>
          <p:cNvGrpSpPr/>
          <p:nvPr/>
        </p:nvGrpSpPr>
        <p:grpSpPr>
          <a:xfrm rot="0">
            <a:off x="11457124" y="1287211"/>
            <a:ext cx="3620080" cy="2064486"/>
            <a:chOff x="0" y="0"/>
            <a:chExt cx="4826774" cy="2752648"/>
          </a:xfrm>
        </p:grpSpPr>
        <p:sp>
          <p:nvSpPr>
            <p:cNvPr name="Freeform 25" id="25"/>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26" id="26"/>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27" id="27"/>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Cost Reduction</a:t>
              </a:r>
              <a:r>
                <a:rPr lang="en-US" sz="2700">
                  <a:solidFill>
                    <a:srgbClr val="000000"/>
                  </a:solidFill>
                  <a:latin typeface="Garamond"/>
                </a:rPr>
                <a:t>: Innovating to reduce operational costs and improve efficiency.</a:t>
              </a:r>
            </a:p>
          </p:txBody>
        </p:sp>
      </p:grpSp>
      <p:grpSp>
        <p:nvGrpSpPr>
          <p:cNvPr name="Group 28" id="28"/>
          <p:cNvGrpSpPr/>
          <p:nvPr/>
        </p:nvGrpSpPr>
        <p:grpSpPr>
          <a:xfrm rot="0">
            <a:off x="6857245" y="1203577"/>
            <a:ext cx="3620080" cy="2064486"/>
            <a:chOff x="0" y="0"/>
            <a:chExt cx="4826774" cy="2752648"/>
          </a:xfrm>
        </p:grpSpPr>
        <p:sp>
          <p:nvSpPr>
            <p:cNvPr name="Freeform 29" id="29"/>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30" id="30"/>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31" id="31"/>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Market Expansion</a:t>
              </a:r>
              <a:r>
                <a:rPr lang="en-US" sz="2700">
                  <a:solidFill>
                    <a:srgbClr val="000000"/>
                  </a:solidFill>
                  <a:latin typeface="Garamond"/>
                </a:rPr>
                <a:t>: Entering new markets or market segments through innovative offerings.</a:t>
              </a:r>
            </a:p>
          </p:txBody>
        </p:sp>
      </p:grpSp>
      <p:grpSp>
        <p:nvGrpSpPr>
          <p:cNvPr name="Group 32" id="32"/>
          <p:cNvGrpSpPr/>
          <p:nvPr/>
        </p:nvGrpSpPr>
        <p:grpSpPr>
          <a:xfrm rot="0">
            <a:off x="1772288" y="1303939"/>
            <a:ext cx="3620080" cy="2064486"/>
            <a:chOff x="0" y="0"/>
            <a:chExt cx="4826774" cy="2752648"/>
          </a:xfrm>
        </p:grpSpPr>
        <p:sp>
          <p:nvSpPr>
            <p:cNvPr name="Freeform 33" id="33"/>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34" id="34"/>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35" id="35"/>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Customer Satisfaction: </a:t>
              </a:r>
              <a:r>
                <a:rPr lang="en-US" sz="2700">
                  <a:solidFill>
                    <a:srgbClr val="000000"/>
                  </a:solidFill>
                  <a:latin typeface="Garamond"/>
                </a:rPr>
                <a:t>Enhancing customer experience and satisfaction through innovation.</a:t>
              </a:r>
            </a:p>
          </p:txBody>
        </p:sp>
      </p:grpSp>
      <p:grpSp>
        <p:nvGrpSpPr>
          <p:cNvPr name="Group 36" id="36"/>
          <p:cNvGrpSpPr/>
          <p:nvPr/>
        </p:nvGrpSpPr>
        <p:grpSpPr>
          <a:xfrm rot="0">
            <a:off x="12984839" y="4086167"/>
            <a:ext cx="3686988" cy="2131394"/>
            <a:chOff x="0" y="0"/>
            <a:chExt cx="4915984" cy="2841858"/>
          </a:xfrm>
        </p:grpSpPr>
        <p:sp>
          <p:nvSpPr>
            <p:cNvPr name="Freeform 37" id="37"/>
            <p:cNvSpPr/>
            <p:nvPr/>
          </p:nvSpPr>
          <p:spPr>
            <a:xfrm flipH="false" flipV="false" rot="0">
              <a:off x="15875" y="15875"/>
              <a:ext cx="4884293" cy="2810129"/>
            </a:xfrm>
            <a:custGeom>
              <a:avLst/>
              <a:gdLst/>
              <a:ahLst/>
              <a:cxnLst/>
              <a:rect r="r" b="b" t="t" l="l"/>
              <a:pathLst>
                <a:path h="2810129" w="4884293">
                  <a:moveTo>
                    <a:pt x="0" y="0"/>
                  </a:moveTo>
                  <a:lnTo>
                    <a:pt x="4884293" y="0"/>
                  </a:lnTo>
                  <a:lnTo>
                    <a:pt x="4884293" y="2810129"/>
                  </a:lnTo>
                  <a:lnTo>
                    <a:pt x="0" y="2810129"/>
                  </a:lnTo>
                  <a:close/>
                </a:path>
              </a:pathLst>
            </a:custGeom>
            <a:solidFill>
              <a:srgbClr val="FFFFFF"/>
            </a:solidFill>
          </p:spPr>
        </p:sp>
        <p:sp>
          <p:nvSpPr>
            <p:cNvPr name="Freeform 38" id="38"/>
            <p:cNvSpPr/>
            <p:nvPr/>
          </p:nvSpPr>
          <p:spPr>
            <a:xfrm flipH="false" flipV="false" rot="0">
              <a:off x="0" y="0"/>
              <a:ext cx="4916043" cy="2841879"/>
            </a:xfrm>
            <a:custGeom>
              <a:avLst/>
              <a:gdLst/>
              <a:ahLst/>
              <a:cxnLst/>
              <a:rect r="r" b="b" t="t" l="l"/>
              <a:pathLst>
                <a:path h="2841879" w="4916043">
                  <a:moveTo>
                    <a:pt x="15875" y="0"/>
                  </a:moveTo>
                  <a:lnTo>
                    <a:pt x="4900168" y="0"/>
                  </a:lnTo>
                  <a:cubicBezTo>
                    <a:pt x="4908931" y="0"/>
                    <a:pt x="4916043" y="7112"/>
                    <a:pt x="4916043" y="15875"/>
                  </a:cubicBezTo>
                  <a:lnTo>
                    <a:pt x="4916043" y="2826004"/>
                  </a:lnTo>
                  <a:cubicBezTo>
                    <a:pt x="4916043" y="2834767"/>
                    <a:pt x="4908931" y="2841879"/>
                    <a:pt x="4900168" y="2841879"/>
                  </a:cubicBezTo>
                  <a:lnTo>
                    <a:pt x="15875" y="2841879"/>
                  </a:lnTo>
                  <a:cubicBezTo>
                    <a:pt x="7112" y="2841879"/>
                    <a:pt x="0" y="2834767"/>
                    <a:pt x="0" y="2826004"/>
                  </a:cubicBezTo>
                  <a:lnTo>
                    <a:pt x="0" y="15875"/>
                  </a:lnTo>
                  <a:cubicBezTo>
                    <a:pt x="0" y="7112"/>
                    <a:pt x="7112" y="0"/>
                    <a:pt x="15875" y="0"/>
                  </a:cubicBezTo>
                  <a:moveTo>
                    <a:pt x="15875" y="31750"/>
                  </a:moveTo>
                  <a:lnTo>
                    <a:pt x="15875" y="15875"/>
                  </a:lnTo>
                  <a:lnTo>
                    <a:pt x="31750" y="15875"/>
                  </a:lnTo>
                  <a:lnTo>
                    <a:pt x="31750" y="2826004"/>
                  </a:lnTo>
                  <a:lnTo>
                    <a:pt x="15875" y="2826004"/>
                  </a:lnTo>
                  <a:lnTo>
                    <a:pt x="15875" y="2810129"/>
                  </a:lnTo>
                  <a:lnTo>
                    <a:pt x="4900168" y="2810129"/>
                  </a:lnTo>
                  <a:lnTo>
                    <a:pt x="4900168" y="2826004"/>
                  </a:lnTo>
                  <a:lnTo>
                    <a:pt x="4884293" y="2826004"/>
                  </a:lnTo>
                  <a:lnTo>
                    <a:pt x="4884293" y="15875"/>
                  </a:lnTo>
                  <a:lnTo>
                    <a:pt x="4900168" y="15875"/>
                  </a:lnTo>
                  <a:lnTo>
                    <a:pt x="4900168" y="31750"/>
                  </a:lnTo>
                  <a:lnTo>
                    <a:pt x="15875" y="31750"/>
                  </a:lnTo>
                  <a:close/>
                </a:path>
              </a:pathLst>
            </a:custGeom>
            <a:solidFill>
              <a:srgbClr val="000000"/>
            </a:solidFill>
          </p:spPr>
        </p:sp>
        <p:sp>
          <p:nvSpPr>
            <p:cNvPr name="TextBox 39" id="39"/>
            <p:cNvSpPr txBox="true"/>
            <p:nvPr/>
          </p:nvSpPr>
          <p:spPr>
            <a:xfrm>
              <a:off x="0" y="-9525"/>
              <a:ext cx="4915984" cy="2851383"/>
            </a:xfrm>
            <a:prstGeom prst="rect">
              <a:avLst/>
            </a:prstGeom>
          </p:spPr>
          <p:txBody>
            <a:bodyPr anchor="ctr" rtlCol="false" tIns="50800" lIns="50800" bIns="50800" rIns="50800"/>
            <a:lstStyle/>
            <a:p>
              <a:pPr algn="ctr">
                <a:lnSpc>
                  <a:spcPts val="2879"/>
                </a:lnSpc>
              </a:pPr>
              <a:r>
                <a:rPr lang="en-US" sz="2400">
                  <a:solidFill>
                    <a:srgbClr val="000000"/>
                  </a:solidFill>
                  <a:latin typeface="Garamond Bold"/>
                </a:rPr>
                <a:t>Social Impact: </a:t>
              </a:r>
            </a:p>
            <a:p>
              <a:pPr algn="ctr">
                <a:lnSpc>
                  <a:spcPts val="2879"/>
                </a:lnSpc>
              </a:pPr>
              <a:r>
                <a:rPr lang="en-US" sz="2400">
                  <a:solidFill>
                    <a:srgbClr val="000000"/>
                  </a:solidFill>
                  <a:latin typeface="Garamond"/>
                </a:rPr>
                <a:t>Addressing societal challenges through innovation, such as improving healthcare or education.</a:t>
              </a:r>
            </a:p>
          </p:txBody>
        </p:sp>
      </p:grpSp>
      <p:sp>
        <p:nvSpPr>
          <p:cNvPr name="AutoShape 40" id="40"/>
          <p:cNvSpPr/>
          <p:nvPr/>
        </p:nvSpPr>
        <p:spPr>
          <a:xfrm rot="-7893385">
            <a:off x="5012763" y="3930805"/>
            <a:ext cx="1181449" cy="0"/>
          </a:xfrm>
          <a:prstGeom prst="line">
            <a:avLst/>
          </a:prstGeom>
          <a:ln cap="rnd" w="9525">
            <a:solidFill>
              <a:srgbClr val="000000"/>
            </a:solidFill>
            <a:prstDash val="solid"/>
            <a:headEnd type="none" len="sm" w="sm"/>
            <a:tailEnd type="arrow" len="sm" w="med"/>
          </a:ln>
        </p:spPr>
      </p:sp>
      <p:sp>
        <p:nvSpPr>
          <p:cNvPr name="AutoShape 41" id="41"/>
          <p:cNvSpPr/>
          <p:nvPr/>
        </p:nvSpPr>
        <p:spPr>
          <a:xfrm rot="5283031">
            <a:off x="8012965" y="6113656"/>
            <a:ext cx="1403426" cy="0"/>
          </a:xfrm>
          <a:prstGeom prst="line">
            <a:avLst/>
          </a:prstGeom>
          <a:ln cap="rnd" w="9525">
            <a:solidFill>
              <a:srgbClr val="000000"/>
            </a:solidFill>
            <a:prstDash val="solid"/>
            <a:headEnd type="none" len="sm" w="sm"/>
            <a:tailEnd type="arrow" len="sm" w="med"/>
          </a:ln>
        </p:spPr>
      </p:sp>
      <p:sp>
        <p:nvSpPr>
          <p:cNvPr name="AutoShape 42" id="42"/>
          <p:cNvSpPr/>
          <p:nvPr/>
        </p:nvSpPr>
        <p:spPr>
          <a:xfrm rot="7779448">
            <a:off x="4822999" y="6063476"/>
            <a:ext cx="1778424" cy="0"/>
          </a:xfrm>
          <a:prstGeom prst="line">
            <a:avLst/>
          </a:prstGeom>
          <a:ln cap="rnd" w="9525">
            <a:solidFill>
              <a:srgbClr val="000000"/>
            </a:solidFill>
            <a:prstDash val="solid"/>
            <a:headEnd type="none" len="sm" w="sm"/>
            <a:tailEnd type="arrow" len="sm" w="med"/>
          </a:ln>
        </p:spPr>
      </p:sp>
      <p:sp>
        <p:nvSpPr>
          <p:cNvPr name="AutoShape 43" id="43"/>
          <p:cNvSpPr/>
          <p:nvPr/>
        </p:nvSpPr>
        <p:spPr>
          <a:xfrm rot="-3852612">
            <a:off x="10898217" y="3989350"/>
            <a:ext cx="1186228" cy="0"/>
          </a:xfrm>
          <a:prstGeom prst="line">
            <a:avLst/>
          </a:prstGeom>
          <a:ln cap="rnd" w="9525">
            <a:solidFill>
              <a:srgbClr val="000000"/>
            </a:solidFill>
            <a:prstDash val="solid"/>
            <a:headEnd type="none" len="sm" w="sm"/>
            <a:tailEnd type="arrow" len="sm" w="med"/>
          </a:ln>
        </p:spPr>
      </p:sp>
      <p:sp>
        <p:nvSpPr>
          <p:cNvPr name="AutoShape 44" id="44"/>
          <p:cNvSpPr/>
          <p:nvPr/>
        </p:nvSpPr>
        <p:spPr>
          <a:xfrm rot="-10698664">
            <a:off x="4954879" y="4939992"/>
            <a:ext cx="1241459" cy="0"/>
          </a:xfrm>
          <a:prstGeom prst="line">
            <a:avLst/>
          </a:prstGeom>
          <a:ln cap="rnd" w="9525">
            <a:solidFill>
              <a:srgbClr val="000000"/>
            </a:solidFill>
            <a:prstDash val="solid"/>
            <a:headEnd type="none" len="sm" w="sm"/>
            <a:tailEnd type="arrow" len="sm" w="med"/>
          </a:ln>
        </p:spPr>
      </p:sp>
      <p:sp>
        <p:nvSpPr>
          <p:cNvPr name="AutoShape 45" id="45"/>
          <p:cNvSpPr/>
          <p:nvPr/>
        </p:nvSpPr>
        <p:spPr>
          <a:xfrm rot="-5923507">
            <a:off x="8046966" y="3891777"/>
            <a:ext cx="939558" cy="0"/>
          </a:xfrm>
          <a:prstGeom prst="line">
            <a:avLst/>
          </a:prstGeom>
          <a:ln cap="rnd" w="9525">
            <a:solidFill>
              <a:srgbClr val="000000"/>
            </a:solidFill>
            <a:prstDash val="solid"/>
            <a:headEnd type="none" len="sm" w="sm"/>
            <a:tailEnd type="arrow" len="sm" w="med"/>
          </a:ln>
        </p:spPr>
      </p:sp>
      <p:sp>
        <p:nvSpPr>
          <p:cNvPr name="AutoShape 46" id="46"/>
          <p:cNvSpPr/>
          <p:nvPr/>
        </p:nvSpPr>
        <p:spPr>
          <a:xfrm rot="3059829">
            <a:off x="10969058" y="5812573"/>
            <a:ext cx="1245270" cy="0"/>
          </a:xfrm>
          <a:prstGeom prst="line">
            <a:avLst/>
          </a:prstGeom>
          <a:ln cap="rnd" w="9525">
            <a:solidFill>
              <a:srgbClr val="000000"/>
            </a:solidFill>
            <a:prstDash val="solid"/>
            <a:headEnd type="none" len="sm" w="sm"/>
            <a:tailEnd type="arrow" len="sm" w="med"/>
          </a:ln>
        </p:spPr>
      </p:sp>
      <p:sp>
        <p:nvSpPr>
          <p:cNvPr name="AutoShape 47" id="47"/>
          <p:cNvSpPr/>
          <p:nvPr/>
        </p:nvSpPr>
        <p:spPr>
          <a:xfrm rot="-163814">
            <a:off x="11834883" y="4900962"/>
            <a:ext cx="1002308" cy="0"/>
          </a:xfrm>
          <a:prstGeom prst="line">
            <a:avLst/>
          </a:prstGeom>
          <a:ln cap="rnd" w="9525">
            <a:solidFill>
              <a:srgbClr val="000000"/>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52416"/>
            <a:ext cx="10040624" cy="2181859"/>
          </a:xfrm>
          <a:prstGeom prst="rect">
            <a:avLst/>
          </a:prstGeom>
        </p:spPr>
        <p:txBody>
          <a:bodyPr anchor="t" rtlCol="false" tIns="0" lIns="0" bIns="0" rIns="0">
            <a:spAutoFit/>
          </a:bodyPr>
          <a:lstStyle/>
          <a:p>
            <a:pPr algn="ctr">
              <a:lnSpc>
                <a:spcPts val="6480"/>
              </a:lnSpc>
            </a:pPr>
            <a:r>
              <a:rPr lang="en-US" sz="5400">
                <a:solidFill>
                  <a:srgbClr val="262626"/>
                </a:solidFill>
                <a:latin typeface="Garamond"/>
              </a:rPr>
              <a:t>TECHNIQUES FOR PREDICTING MASTER DETAIL</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929"/>
              </a:lnSpc>
            </a:pPr>
            <a:r>
              <a:rPr lang="en-US" sz="2441">
                <a:solidFill>
                  <a:srgbClr val="000000"/>
                </a:solidFill>
                <a:latin typeface="Garamond"/>
              </a:rPr>
              <a:t>To predict master details of RoC registered companies, several techniques can be employed. These include machine learning algorithms, natural language processing, data mining, sentiment analysis, and network analysis. By utilizing these techniques, businesses can gain valuable insights into the operations and performance of RoC registered companies, enabling them to make informed decisions and mitigate risks effectively.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AutoShape 7" id="7"/>
          <p:cNvSpPr/>
          <p:nvPr/>
        </p:nvSpPr>
        <p:spPr>
          <a:xfrm rot="5791">
            <a:off x="2082337" y="3632199"/>
            <a:ext cx="14134780" cy="0"/>
          </a:xfrm>
          <a:prstGeom prst="line">
            <a:avLst/>
          </a:prstGeom>
          <a:ln cap="rnd" w="9525">
            <a:solidFill>
              <a:srgbClr val="83992A"/>
            </a:solidFill>
            <a:prstDash val="solid"/>
            <a:headEnd type="none" len="sm" w="sm"/>
            <a:tailEnd type="none" len="sm" w="sm"/>
          </a:ln>
        </p:spPr>
      </p:sp>
      <p:sp>
        <p:nvSpPr>
          <p:cNvPr name="TextBox 8" id="8"/>
          <p:cNvSpPr txBox="true"/>
          <p:nvPr/>
        </p:nvSpPr>
        <p:spPr>
          <a:xfrm rot="0">
            <a:off x="2960606" y="1057897"/>
            <a:ext cx="10132110" cy="2059459"/>
          </a:xfrm>
          <a:prstGeom prst="rect">
            <a:avLst/>
          </a:prstGeom>
        </p:spPr>
        <p:txBody>
          <a:bodyPr anchor="t" rtlCol="false" tIns="0" lIns="0" bIns="0" rIns="0">
            <a:spAutoFit/>
          </a:bodyPr>
          <a:lstStyle/>
          <a:p>
            <a:pPr algn="ctr">
              <a:lnSpc>
                <a:spcPts val="7128"/>
              </a:lnSpc>
            </a:pPr>
            <a:r>
              <a:rPr lang="en-US" sz="5940">
                <a:solidFill>
                  <a:srgbClr val="262626"/>
                </a:solidFill>
                <a:latin typeface="Garamond"/>
              </a:rPr>
              <a:t>DEVELOPING IDEAS FOR ROC</a:t>
            </a:r>
          </a:p>
        </p:txBody>
      </p:sp>
      <p:sp>
        <p:nvSpPr>
          <p:cNvPr name="TextBox 9" id="9"/>
          <p:cNvSpPr txBox="true"/>
          <p:nvPr/>
        </p:nvSpPr>
        <p:spPr>
          <a:xfrm rot="0">
            <a:off x="1726630" y="3703126"/>
            <a:ext cx="14249244" cy="5208542"/>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262626"/>
                </a:solidFill>
                <a:latin typeface="Garamond"/>
              </a:rPr>
              <a:t> </a:t>
            </a:r>
            <a:r>
              <a:rPr lang="en-US" sz="3600" u="sng">
                <a:solidFill>
                  <a:srgbClr val="262626"/>
                </a:solidFill>
                <a:latin typeface="Garamond"/>
              </a:rPr>
              <a:t>Digital Transformation</a:t>
            </a:r>
            <a:r>
              <a:rPr lang="en-US" sz="3600">
                <a:solidFill>
                  <a:srgbClr val="262626"/>
                </a:solidFill>
                <a:latin typeface="Garamond"/>
              </a:rPr>
              <a:t>: Modernize and digitize the registration process to make it faster and more accessible for businesses. Implement an online portal for easy registration, filing, and payment.</a:t>
            </a:r>
          </a:p>
          <a:p>
            <a:pPr algn="l" marL="651510" indent="-325755" lvl="1">
              <a:lnSpc>
                <a:spcPts val="4320"/>
              </a:lnSpc>
              <a:buFont typeface="Arial"/>
              <a:buChar char="•"/>
            </a:pPr>
            <a:r>
              <a:rPr lang="en-US" sz="3600" u="sng">
                <a:solidFill>
                  <a:srgbClr val="262626"/>
                </a:solidFill>
                <a:latin typeface="Garamond"/>
              </a:rPr>
              <a:t>Blockchain for Security</a:t>
            </a:r>
            <a:r>
              <a:rPr lang="en-US" sz="3600">
                <a:solidFill>
                  <a:srgbClr val="262626"/>
                </a:solidFill>
                <a:latin typeface="Garamond"/>
              </a:rPr>
              <a:t>: Explore using blockchain technology to enhance the security and transparency of corporate records. This can help prevent fraudulent activities and ensure data integrity.</a:t>
            </a:r>
          </a:p>
          <a:p>
            <a:pPr algn="l" marL="651510" indent="-325755" lvl="1">
              <a:lnSpc>
                <a:spcPts val="4320"/>
              </a:lnSpc>
              <a:buFont typeface="Arial"/>
              <a:buChar char="•"/>
            </a:pPr>
            <a:r>
              <a:rPr lang="en-US" sz="3600" u="sng">
                <a:solidFill>
                  <a:srgbClr val="262626"/>
                </a:solidFill>
                <a:latin typeface="Garamond"/>
              </a:rPr>
              <a:t>Data Analytics for Insights</a:t>
            </a:r>
            <a:r>
              <a:rPr lang="en-US" sz="3600">
                <a:solidFill>
                  <a:srgbClr val="262626"/>
                </a:solidFill>
                <a:latin typeface="Garamond"/>
              </a:rPr>
              <a:t>: Use data analytics to gain insights into business trends, which can inform policy decisions and improve regulatory processes.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grpSp>
        <p:nvGrpSpPr>
          <p:cNvPr name="Group 7" id="7"/>
          <p:cNvGrpSpPr/>
          <p:nvPr/>
        </p:nvGrpSpPr>
        <p:grpSpPr>
          <a:xfrm rot="0">
            <a:off x="1357602" y="1231642"/>
            <a:ext cx="15829385" cy="7617470"/>
            <a:chOff x="0" y="0"/>
            <a:chExt cx="21105846" cy="10156626"/>
          </a:xfrm>
        </p:grpSpPr>
        <p:sp>
          <p:nvSpPr>
            <p:cNvPr name="Freeform 8" id="8"/>
            <p:cNvSpPr/>
            <p:nvPr/>
          </p:nvSpPr>
          <p:spPr>
            <a:xfrm flipH="false" flipV="false" rot="0">
              <a:off x="-1524" y="-1524"/>
              <a:ext cx="21108924" cy="10159619"/>
            </a:xfrm>
            <a:custGeom>
              <a:avLst/>
              <a:gdLst/>
              <a:ahLst/>
              <a:cxnLst/>
              <a:rect r="r" b="b" t="t" l="l"/>
              <a:pathLst>
                <a:path h="10159619" w="21108924">
                  <a:moveTo>
                    <a:pt x="1524" y="0"/>
                  </a:moveTo>
                  <a:lnTo>
                    <a:pt x="21107400" y="0"/>
                  </a:lnTo>
                  <a:cubicBezTo>
                    <a:pt x="21108288" y="0"/>
                    <a:pt x="21108924" y="762"/>
                    <a:pt x="21108924" y="1524"/>
                  </a:cubicBezTo>
                  <a:lnTo>
                    <a:pt x="21108924" y="10158095"/>
                  </a:lnTo>
                  <a:cubicBezTo>
                    <a:pt x="21108924" y="10158984"/>
                    <a:pt x="21108163" y="10159619"/>
                    <a:pt x="21107400" y="10159619"/>
                  </a:cubicBezTo>
                  <a:lnTo>
                    <a:pt x="1524" y="10159619"/>
                  </a:lnTo>
                  <a:cubicBezTo>
                    <a:pt x="635" y="10159619"/>
                    <a:pt x="0" y="10158857"/>
                    <a:pt x="0" y="10158095"/>
                  </a:cubicBezTo>
                  <a:lnTo>
                    <a:pt x="0" y="1524"/>
                  </a:lnTo>
                  <a:cubicBezTo>
                    <a:pt x="0" y="635"/>
                    <a:pt x="762" y="0"/>
                    <a:pt x="1524" y="0"/>
                  </a:cubicBezTo>
                  <a:moveTo>
                    <a:pt x="1524" y="3048"/>
                  </a:moveTo>
                  <a:lnTo>
                    <a:pt x="1524" y="1524"/>
                  </a:lnTo>
                  <a:lnTo>
                    <a:pt x="3048" y="1524"/>
                  </a:lnTo>
                  <a:lnTo>
                    <a:pt x="3048" y="10158095"/>
                  </a:lnTo>
                  <a:lnTo>
                    <a:pt x="1524" y="10158095"/>
                  </a:lnTo>
                  <a:lnTo>
                    <a:pt x="1524" y="10156571"/>
                  </a:lnTo>
                  <a:lnTo>
                    <a:pt x="21107400" y="10156571"/>
                  </a:lnTo>
                  <a:lnTo>
                    <a:pt x="21107400" y="10158095"/>
                  </a:lnTo>
                  <a:lnTo>
                    <a:pt x="21105876" y="10158095"/>
                  </a:lnTo>
                  <a:lnTo>
                    <a:pt x="21105876" y="1524"/>
                  </a:lnTo>
                  <a:lnTo>
                    <a:pt x="21107400" y="1524"/>
                  </a:lnTo>
                  <a:lnTo>
                    <a:pt x="21107400" y="3048"/>
                  </a:lnTo>
                  <a:lnTo>
                    <a:pt x="1524" y="3048"/>
                  </a:lnTo>
                  <a:close/>
                </a:path>
              </a:pathLst>
            </a:custGeom>
            <a:solidFill>
              <a:srgbClr val="83992A"/>
            </a:solidFill>
          </p:spPr>
        </p:sp>
        <p:sp>
          <p:nvSpPr>
            <p:cNvPr name="TextBox 9" id="9"/>
            <p:cNvSpPr txBox="true"/>
            <p:nvPr/>
          </p:nvSpPr>
          <p:spPr>
            <a:xfrm>
              <a:off x="0" y="0"/>
              <a:ext cx="21105846" cy="10156626"/>
            </a:xfrm>
            <a:prstGeom prst="rect">
              <a:avLst/>
            </a:prstGeom>
          </p:spPr>
          <p:txBody>
            <a:bodyPr anchor="t" rtlCol="false" tIns="50800" lIns="50800" bIns="50800" rIns="50800"/>
            <a:lstStyle/>
            <a:p>
              <a:pPr algn="l" marL="488632" indent="-244316" lvl="1">
                <a:lnSpc>
                  <a:spcPts val="3240"/>
                </a:lnSpc>
                <a:buFont typeface="Arial"/>
                <a:buChar char="•"/>
              </a:pPr>
              <a:r>
                <a:rPr lang="en-US" sz="2700">
                  <a:solidFill>
                    <a:srgbClr val="000000"/>
                  </a:solidFill>
                  <a:latin typeface="Garamond"/>
                </a:rPr>
                <a:t> </a:t>
              </a:r>
              <a:r>
                <a:rPr lang="en-US" sz="2700" u="sng">
                  <a:solidFill>
                    <a:srgbClr val="000000"/>
                  </a:solidFill>
                  <a:latin typeface="Garamond"/>
                </a:rPr>
                <a:t>AI-Powered Compliance Checks </a:t>
              </a:r>
              <a:r>
                <a:rPr lang="en-US" sz="2700">
                  <a:solidFill>
                    <a:srgbClr val="000000"/>
                  </a:solidFill>
                  <a:latin typeface="Garamond"/>
                </a:rPr>
                <a:t>: Implement artificial intelligence to perform real-time compliance checks, reducing errors and ensuring businesses adhere to regulations.</a:t>
              </a:r>
            </a:p>
            <a:p>
              <a:pPr algn="l" marL="488632" indent="-244316" lvl="1">
                <a:lnSpc>
                  <a:spcPts val="3240"/>
                </a:lnSpc>
                <a:buFont typeface="Arial"/>
                <a:buChar char="•"/>
              </a:pPr>
              <a:r>
                <a:rPr lang="en-US" sz="2700" u="sng">
                  <a:solidFill>
                    <a:srgbClr val="000000"/>
                  </a:solidFill>
                  <a:latin typeface="Garamond"/>
                </a:rPr>
                <a:t>Eco-Friendly Initiatives</a:t>
              </a:r>
              <a:r>
                <a:rPr lang="en-US" sz="2700">
                  <a:solidFill>
                    <a:srgbClr val="000000"/>
                  </a:solidFill>
                  <a:latin typeface="Garamond"/>
                </a:rPr>
                <a:t>: Promote paperless communication and sustainability by reducing unnecessary paperwork and adopting green practices.</a:t>
              </a:r>
            </a:p>
            <a:p>
              <a:pPr algn="l" marL="488632" indent="-244316" lvl="1">
                <a:lnSpc>
                  <a:spcPts val="3240"/>
                </a:lnSpc>
                <a:buFont typeface="Arial"/>
                <a:buChar char="•"/>
              </a:pPr>
              <a:r>
                <a:rPr lang="en-US" sz="2700" u="sng">
                  <a:solidFill>
                    <a:srgbClr val="000000"/>
                  </a:solidFill>
                  <a:latin typeface="Garamond"/>
                </a:rPr>
                <a:t>Customer Service Improvements </a:t>
              </a:r>
              <a:r>
                <a:rPr lang="en-US" sz="2700">
                  <a:solidFill>
                    <a:srgbClr val="000000"/>
                  </a:solidFill>
                  <a:latin typeface="Garamond"/>
                </a:rPr>
                <a:t>: Enhance customer service by providing online chat support, clear FAQs, and easy-to-understand guidelines.</a:t>
              </a:r>
            </a:p>
            <a:p>
              <a:pPr algn="l" marL="488632" indent="-244316" lvl="1">
                <a:lnSpc>
                  <a:spcPts val="3240"/>
                </a:lnSpc>
                <a:buFont typeface="Arial"/>
                <a:buChar char="•"/>
              </a:pPr>
              <a:r>
                <a:rPr lang="en-US" sz="2700" u="sng">
                  <a:solidFill>
                    <a:srgbClr val="000000"/>
                  </a:solidFill>
                  <a:latin typeface="Garamond"/>
                </a:rPr>
                <a:t>Educational Resources</a:t>
              </a:r>
              <a:r>
                <a:rPr lang="en-US" sz="2700">
                  <a:solidFill>
                    <a:srgbClr val="000000"/>
                  </a:solidFill>
                  <a:latin typeface="Garamond"/>
                </a:rPr>
                <a:t>: Offer resources and webinars to educate businesses on compliance requirements and best practices.</a:t>
              </a:r>
            </a:p>
            <a:p>
              <a:pPr algn="l" marL="488632" indent="-244316" lvl="1">
                <a:lnSpc>
                  <a:spcPts val="3240"/>
                </a:lnSpc>
                <a:buFont typeface="Arial"/>
                <a:buChar char="•"/>
              </a:pPr>
              <a:r>
                <a:rPr lang="en-US" sz="2700" u="sng">
                  <a:solidFill>
                    <a:srgbClr val="000000"/>
                  </a:solidFill>
                  <a:latin typeface="Garamond"/>
                </a:rPr>
                <a:t>Streamlined Reporting</a:t>
              </a:r>
              <a:r>
                <a:rPr lang="en-US" sz="2700">
                  <a:solidFill>
                    <a:srgbClr val="000000"/>
                  </a:solidFill>
                  <a:latin typeface="Garamond"/>
                </a:rPr>
                <a:t>: Simplify and standardize reporting requirements to reduce the administrative burden on businesses.</a:t>
              </a:r>
            </a:p>
            <a:p>
              <a:pPr algn="l" marL="488632" indent="-244316" lvl="1">
                <a:lnSpc>
                  <a:spcPts val="3240"/>
                </a:lnSpc>
                <a:buFont typeface="Arial"/>
                <a:buChar char="•"/>
              </a:pPr>
              <a:r>
                <a:rPr lang="en-US" sz="2700">
                  <a:solidFill>
                    <a:srgbClr val="000000"/>
                  </a:solidFill>
                  <a:latin typeface="Garamond"/>
                </a:rPr>
                <a:t> </a:t>
              </a:r>
              <a:r>
                <a:rPr lang="en-US" sz="2700" u="sng">
                  <a:solidFill>
                    <a:srgbClr val="000000"/>
                  </a:solidFill>
                  <a:latin typeface="Garamond"/>
                </a:rPr>
                <a:t>International Cooperation</a:t>
              </a:r>
              <a:r>
                <a:rPr lang="en-US" sz="2700">
                  <a:solidFill>
                    <a:srgbClr val="000000"/>
                  </a:solidFill>
                  <a:latin typeface="Garamond"/>
                </a:rPr>
                <a:t>: Foster partnerships and information sharing with other countries' registrars to facilitate international business transactions.</a:t>
              </a:r>
            </a:p>
            <a:p>
              <a:pPr algn="l" marL="488632" indent="-244316" lvl="1">
                <a:lnSpc>
                  <a:spcPts val="3240"/>
                </a:lnSpc>
                <a:buFont typeface="Arial"/>
                <a:buChar char="•"/>
              </a:pPr>
              <a:r>
                <a:rPr lang="en-US" sz="2700">
                  <a:solidFill>
                    <a:srgbClr val="000000"/>
                  </a:solidFill>
                  <a:latin typeface="Garamond"/>
                </a:rPr>
                <a:t> </a:t>
              </a:r>
              <a:r>
                <a:rPr lang="en-US" sz="2700" u="sng">
                  <a:solidFill>
                    <a:srgbClr val="000000"/>
                  </a:solidFill>
                  <a:latin typeface="Garamond"/>
                </a:rPr>
                <a:t>Transparency Initiatives</a:t>
              </a:r>
              <a:r>
                <a:rPr lang="en-US" sz="2700">
                  <a:solidFill>
                    <a:srgbClr val="000000"/>
                  </a:solidFill>
                  <a:latin typeface="Garamond"/>
                </a:rPr>
                <a:t>: Publish corporate data, reports, and compliance information in a user-friendly format to improve transparency.</a:t>
              </a:r>
            </a:p>
            <a:p>
              <a:pPr algn="l" marL="488632" indent="-244316" lvl="1">
                <a:lnSpc>
                  <a:spcPts val="3240"/>
                </a:lnSpc>
                <a:buFont typeface="Arial"/>
                <a:buChar char="•"/>
              </a:pPr>
              <a:r>
                <a:rPr lang="en-US" sz="2700" u="sng">
                  <a:solidFill>
                    <a:srgbClr val="000000"/>
                  </a:solidFill>
                  <a:latin typeface="Garamond"/>
                </a:rPr>
                <a:t>Reduced Processing Times</a:t>
              </a:r>
              <a:r>
                <a:rPr lang="en-US" sz="2700">
                  <a:solidFill>
                    <a:srgbClr val="000000"/>
                  </a:solidFill>
                  <a:latin typeface="Garamond"/>
                </a:rPr>
                <a:t>: Implement measures to expedite registration and approval processes, benefiting startups and small businesses.</a:t>
              </a:r>
            </a:p>
            <a:p>
              <a:pPr algn="l" marL="488632" indent="-244316" lvl="1">
                <a:lnSpc>
                  <a:spcPts val="3240"/>
                </a:lnSpc>
                <a:buFont typeface="Arial"/>
                <a:buChar char="•"/>
              </a:pPr>
              <a:r>
                <a:rPr lang="en-US" sz="2700" u="sng">
                  <a:solidFill>
                    <a:srgbClr val="000000"/>
                  </a:solidFill>
                  <a:latin typeface="Garamond"/>
                </a:rPr>
                <a:t> Regulatory Sandbox</a:t>
              </a:r>
              <a:r>
                <a:rPr lang="en-US" sz="2700">
                  <a:solidFill>
                    <a:srgbClr val="000000"/>
                  </a:solidFill>
                  <a:latin typeface="Garamond"/>
                </a:rPr>
                <a:t>: Create a sandbox environment to allow innovative businesses to test new ideas without facing heavy regulatory burdens initially.</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TextBox 7" id="7"/>
          <p:cNvSpPr txBox="true"/>
          <p:nvPr/>
        </p:nvSpPr>
        <p:spPr>
          <a:xfrm rot="0">
            <a:off x="1658984" y="3012855"/>
            <a:ext cx="15296604" cy="4617542"/>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Garamond"/>
              </a:rPr>
              <a:t> </a:t>
            </a:r>
            <a:r>
              <a:rPr lang="en-US" sz="2700" u="sng">
                <a:solidFill>
                  <a:srgbClr val="000000"/>
                </a:solidFill>
                <a:latin typeface="Garamond"/>
              </a:rPr>
              <a:t>Anti-Fraud Measures </a:t>
            </a:r>
            <a:r>
              <a:rPr lang="en-US" sz="2700">
                <a:solidFill>
                  <a:srgbClr val="000000"/>
                </a:solidFill>
                <a:latin typeface="Garamond"/>
              </a:rPr>
              <a:t>: Invest in fraud detection and prevention technologies to maintain the integrity of the business registry. </a:t>
            </a:r>
          </a:p>
          <a:p>
            <a:pPr algn="l" marL="488632" indent="-244316" lvl="1">
              <a:lnSpc>
                <a:spcPts val="3240"/>
              </a:lnSpc>
              <a:buFont typeface="Arial"/>
              <a:buChar char="•"/>
            </a:pPr>
            <a:r>
              <a:rPr lang="en-US" sz="2700" u="sng">
                <a:solidFill>
                  <a:srgbClr val="000000"/>
                </a:solidFill>
                <a:latin typeface="Garamond"/>
              </a:rPr>
              <a:t>Online Payment Options</a:t>
            </a:r>
            <a:r>
              <a:rPr lang="en-US" sz="2700">
                <a:solidFill>
                  <a:srgbClr val="000000"/>
                </a:solidFill>
                <a:latin typeface="Garamond"/>
              </a:rPr>
              <a:t>: Enable various online payment methods to simplify fee payments for businesses. Regular Updates: Keep regulations and procedures up to date with changing economic and technological</a:t>
            </a:r>
          </a:p>
          <a:p>
            <a:pPr algn="l" marL="488632" indent="-244316" lvl="1">
              <a:lnSpc>
                <a:spcPts val="3240"/>
              </a:lnSpc>
              <a:buFont typeface="Arial"/>
              <a:buChar char="•"/>
            </a:pPr>
            <a:r>
              <a:rPr lang="en-US" sz="2700">
                <a:solidFill>
                  <a:srgbClr val="000000"/>
                </a:solidFill>
                <a:latin typeface="Garamond"/>
              </a:rPr>
              <a:t> </a:t>
            </a:r>
            <a:r>
              <a:rPr lang="en-US" sz="2700" u="sng">
                <a:solidFill>
                  <a:srgbClr val="000000"/>
                </a:solidFill>
                <a:latin typeface="Garamond"/>
              </a:rPr>
              <a:t>landscapes. Feedback Mechanisms </a:t>
            </a:r>
            <a:r>
              <a:rPr lang="en-US" sz="2700">
                <a:solidFill>
                  <a:srgbClr val="000000"/>
                </a:solidFill>
                <a:latin typeface="Garamond"/>
              </a:rPr>
              <a:t>: Gather feedback from businesses and stakeholders to continually improve services and regulations.</a:t>
            </a:r>
          </a:p>
          <a:p>
            <a:pPr algn="l" marL="488632" indent="-244316" lvl="1">
              <a:lnSpc>
                <a:spcPts val="3240"/>
              </a:lnSpc>
              <a:buFont typeface="Arial"/>
              <a:buChar char="•"/>
            </a:pPr>
            <a:r>
              <a:rPr lang="en-US" sz="2700">
                <a:solidFill>
                  <a:srgbClr val="000000"/>
                </a:solidFill>
                <a:latin typeface="Garamond"/>
              </a:rPr>
              <a:t> </a:t>
            </a:r>
            <a:r>
              <a:rPr lang="en-US" sz="2700" u="sng">
                <a:solidFill>
                  <a:srgbClr val="000000"/>
                </a:solidFill>
                <a:latin typeface="Garamond"/>
              </a:rPr>
              <a:t>Accessibility and Inclusivity</a:t>
            </a:r>
            <a:r>
              <a:rPr lang="en-US" sz="2700">
                <a:solidFill>
                  <a:srgbClr val="000000"/>
                </a:solidFill>
                <a:latin typeface="Garamond"/>
              </a:rPr>
              <a:t>: Ensure that registration services are accessible to all, including individuals with disabilities, and support multiple languages.sses, improve compliance, and foster economic growth.</a:t>
            </a:r>
          </a:p>
          <a:p>
            <a:pPr algn="l" marL="488632" indent="-244316" lvl="1">
              <a:lnSpc>
                <a:spcPts val="3240"/>
              </a:lnSpc>
            </a:pPr>
          </a:p>
          <a:p>
            <a:pPr algn="l" marL="488632" indent="-244316" lvl="1">
              <a:lnSpc>
                <a:spcPts val="3240"/>
              </a:lnSpc>
            </a:pPr>
            <a:r>
              <a:rPr lang="en-US" sz="2700">
                <a:solidFill>
                  <a:srgbClr val="000000"/>
                </a:solidFill>
                <a:latin typeface="Garamond"/>
              </a:rPr>
              <a:t>    Remember that a Registrar of Companies plays a crucial role in promoting a healthy business environment.               Implementing these ideas can streamline processes, improve compliance, and foster economic growth.</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42891"/>
            <a:ext cx="10040624" cy="2191384"/>
          </a:xfrm>
          <a:prstGeom prst="rect">
            <a:avLst/>
          </a:prstGeom>
        </p:spPr>
        <p:txBody>
          <a:bodyPr anchor="t" rtlCol="false" tIns="0" lIns="0" bIns="0" rIns="0">
            <a:spAutoFit/>
          </a:bodyPr>
          <a:lstStyle/>
          <a:p>
            <a:pPr algn="ctr">
              <a:lnSpc>
                <a:spcPts val="9720"/>
              </a:lnSpc>
            </a:pPr>
            <a:r>
              <a:rPr lang="en-US" sz="8100">
                <a:solidFill>
                  <a:srgbClr val="262626"/>
                </a:solidFill>
                <a:latin typeface="Garamond"/>
              </a:rPr>
              <a:t>CONCLUSION</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645"/>
              </a:lnSpc>
            </a:pPr>
            <a:r>
              <a:rPr lang="en-US" sz="2204">
                <a:solidFill>
                  <a:srgbClr val="000000"/>
                </a:solidFill>
                <a:latin typeface="Garamond"/>
              </a:rPr>
              <a:t>In conclusion, leveraging AI to predict master details of RoC registered companies offers immense potential for driving efficiency and accuracy in data analysis. By embracing advancements in machine learning, natural language processing, and emerging technologies like blockchain and cloud computing, we can revolutionize the way we gather, analyze, and secure company data. This will not only enhance decision-making but also ensure privacy and collaboration in the ever-evolving business landscape.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AutoShape 7" id="7"/>
          <p:cNvSpPr/>
          <p:nvPr/>
        </p:nvSpPr>
        <p:spPr>
          <a:xfrm rot="5791">
            <a:off x="2082337" y="3632199"/>
            <a:ext cx="14134780" cy="0"/>
          </a:xfrm>
          <a:prstGeom prst="line">
            <a:avLst/>
          </a:prstGeom>
          <a:ln cap="rnd" w="9525">
            <a:solidFill>
              <a:srgbClr val="83992A"/>
            </a:solidFill>
            <a:prstDash val="solid"/>
            <a:headEnd type="none" len="sm" w="sm"/>
            <a:tailEnd type="none" len="sm" w="sm"/>
          </a:ln>
        </p:spPr>
      </p:sp>
      <p:sp>
        <p:nvSpPr>
          <p:cNvPr name="TextBox 8" id="8"/>
          <p:cNvSpPr txBox="true"/>
          <p:nvPr/>
        </p:nvSpPr>
        <p:spPr>
          <a:xfrm rot="0">
            <a:off x="2034543" y="1499868"/>
            <a:ext cx="14218914" cy="1883410"/>
          </a:xfrm>
          <a:prstGeom prst="rect">
            <a:avLst/>
          </a:prstGeom>
        </p:spPr>
        <p:txBody>
          <a:bodyPr anchor="t" rtlCol="false" tIns="0" lIns="0" bIns="0" rIns="0">
            <a:spAutoFit/>
          </a:bodyPr>
          <a:lstStyle/>
          <a:p>
            <a:pPr algn="ctr">
              <a:lnSpc>
                <a:spcPts val="5759"/>
              </a:lnSpc>
            </a:pPr>
            <a:r>
              <a:rPr lang="en-US" sz="4800" spc="-54">
                <a:solidFill>
                  <a:srgbClr val="262626"/>
                </a:solidFill>
                <a:latin typeface="Arimo Bold"/>
              </a:rPr>
              <a:t>PROBLEM STATEMENT:</a:t>
            </a:r>
          </a:p>
        </p:txBody>
      </p:sp>
      <p:sp>
        <p:nvSpPr>
          <p:cNvPr name="TextBox 9" id="9"/>
          <p:cNvSpPr txBox="true"/>
          <p:nvPr/>
        </p:nvSpPr>
        <p:spPr>
          <a:xfrm rot="0">
            <a:off x="2034542" y="3871593"/>
            <a:ext cx="14218914" cy="4896489"/>
          </a:xfrm>
          <a:prstGeom prst="rect">
            <a:avLst/>
          </a:prstGeom>
        </p:spPr>
        <p:txBody>
          <a:bodyPr anchor="t" rtlCol="false" tIns="0" lIns="0" bIns="0" rIns="0">
            <a:spAutoFit/>
          </a:bodyPr>
          <a:lstStyle/>
          <a:p>
            <a:pPr algn="l" marL="602647" indent="-301323" lvl="1">
              <a:lnSpc>
                <a:spcPts val="3996"/>
              </a:lnSpc>
              <a:buFont typeface="Arial"/>
              <a:buChar char="•"/>
            </a:pPr>
            <a:r>
              <a:rPr lang="en-US" sz="3330">
                <a:solidFill>
                  <a:srgbClr val="343541"/>
                </a:solidFill>
                <a:latin typeface="Garamond"/>
              </a:rPr>
              <a:t>The objective of this project is to leverage advanced Artificial Intelligence techniques to perform an in-depth exploration and predictive analysis on the master details of companies registered with the Registrar of Companies (RoC).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42891"/>
            <a:ext cx="10040624" cy="2191384"/>
          </a:xfrm>
          <a:prstGeom prst="rect">
            <a:avLst/>
          </a:prstGeom>
        </p:spPr>
        <p:txBody>
          <a:bodyPr anchor="t" rtlCol="false" tIns="0" lIns="0" bIns="0" rIns="0">
            <a:spAutoFit/>
          </a:bodyPr>
          <a:lstStyle/>
          <a:p>
            <a:pPr algn="ctr">
              <a:lnSpc>
                <a:spcPts val="9720"/>
              </a:lnSpc>
            </a:pPr>
            <a:r>
              <a:rPr lang="en-US" sz="8100">
                <a:solidFill>
                  <a:srgbClr val="262626"/>
                </a:solidFill>
                <a:latin typeface="Garamond"/>
              </a:rPr>
              <a:t>INTRODUCTION</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362"/>
              </a:lnSpc>
            </a:pPr>
            <a:r>
              <a:rPr lang="en-US" sz="1968">
                <a:solidFill>
                  <a:srgbClr val="000000"/>
                </a:solidFill>
                <a:latin typeface="Garamond"/>
              </a:rPr>
              <a:t> In the ever-evolving world of technology, Artificial Intelligence (AI) continues to revolutionize various industries. One such domain that can greatly benefit from AI is the thorough analysis and prediction of master details of RoC registered companies. By harnessing the power of AI, we can delve deep into the intricacies of these organizations, enabling us to unlock valuable insights and make informed decisions. Let's explore the limitless potential of AI in understanding and forecasting RoC registered companies' vital information.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52416"/>
            <a:ext cx="10040624" cy="2181859"/>
          </a:xfrm>
          <a:prstGeom prst="rect">
            <a:avLst/>
          </a:prstGeom>
        </p:spPr>
        <p:txBody>
          <a:bodyPr anchor="t" rtlCol="false" tIns="0" lIns="0" bIns="0" rIns="0">
            <a:spAutoFit/>
          </a:bodyPr>
          <a:lstStyle/>
          <a:p>
            <a:pPr algn="ctr">
              <a:lnSpc>
                <a:spcPts val="6480"/>
              </a:lnSpc>
            </a:pPr>
            <a:r>
              <a:rPr lang="en-US" sz="5400">
                <a:solidFill>
                  <a:srgbClr val="262626"/>
                </a:solidFill>
                <a:latin typeface="Garamond"/>
              </a:rPr>
              <a:t>EXPLORING THE MASTER DETAIL OF ROC </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929"/>
              </a:lnSpc>
            </a:pPr>
            <a:r>
              <a:rPr lang="en-US" sz="2441">
                <a:solidFill>
                  <a:srgbClr val="000000"/>
                </a:solidFill>
                <a:latin typeface="Garamond"/>
              </a:rPr>
              <a:t>By utilizing AI, we can delve deeper into the master details of RoC registered companies. This includes analyzing company financials, organizational structure, key shareholders, and other crucial information. AI algorithms uncover hidden insights and patterns within this data, enabling better risk assessment, investment decisions, and strategic planning for businesses operating in this ecosystem.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33366"/>
            <a:ext cx="10040624" cy="2200909"/>
          </a:xfrm>
          <a:prstGeom prst="rect">
            <a:avLst/>
          </a:prstGeom>
        </p:spPr>
        <p:txBody>
          <a:bodyPr anchor="t" rtlCol="false" tIns="0" lIns="0" bIns="0" rIns="0">
            <a:spAutoFit/>
          </a:bodyPr>
          <a:lstStyle/>
          <a:p>
            <a:pPr algn="ctr">
              <a:lnSpc>
                <a:spcPts val="7200"/>
              </a:lnSpc>
            </a:pPr>
            <a:r>
              <a:rPr lang="en-US" sz="6000">
                <a:solidFill>
                  <a:srgbClr val="262626"/>
                </a:solidFill>
                <a:latin typeface="Garamond"/>
              </a:rPr>
              <a:t>IMPORTANCE OF PREDITING MASTER DETAIL</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929"/>
              </a:lnSpc>
            </a:pPr>
            <a:r>
              <a:rPr lang="en-US" sz="2441">
                <a:solidFill>
                  <a:srgbClr val="000000"/>
                </a:solidFill>
                <a:latin typeface="Garamond"/>
              </a:rPr>
              <a:t>Predicting master details of RoC registered companies is crucial for businesses in this ecosystem. It allows for proactive risk assessment, identifying potential red flags, and making informed investment decisions. AI-powered algorithms can analyze large volumes of data and identify patterns, helping companies stay ahead of the competition and make strategic plans for growth and sustainability.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grpSp>
        <p:nvGrpSpPr>
          <p:cNvPr name="Group 7" id="7"/>
          <p:cNvGrpSpPr/>
          <p:nvPr/>
        </p:nvGrpSpPr>
        <p:grpSpPr>
          <a:xfrm rot="0">
            <a:off x="2728615" y="1407913"/>
            <a:ext cx="4784227" cy="3163490"/>
            <a:chOff x="0" y="0"/>
            <a:chExt cx="6378970" cy="4217986"/>
          </a:xfrm>
        </p:grpSpPr>
        <p:sp>
          <p:nvSpPr>
            <p:cNvPr name="Freeform 8" id="8"/>
            <p:cNvSpPr/>
            <p:nvPr/>
          </p:nvSpPr>
          <p:spPr>
            <a:xfrm flipH="false" flipV="false" rot="0">
              <a:off x="15875" y="15875"/>
              <a:ext cx="6347206" cy="4186174"/>
            </a:xfrm>
            <a:custGeom>
              <a:avLst/>
              <a:gdLst/>
              <a:ahLst/>
              <a:cxnLst/>
              <a:rect r="r" b="b" t="t" l="l"/>
              <a:pathLst>
                <a:path h="4186174" w="6347206">
                  <a:moveTo>
                    <a:pt x="0" y="0"/>
                  </a:moveTo>
                  <a:lnTo>
                    <a:pt x="6347206" y="0"/>
                  </a:lnTo>
                  <a:lnTo>
                    <a:pt x="6347206" y="4186174"/>
                  </a:lnTo>
                  <a:lnTo>
                    <a:pt x="0" y="4186174"/>
                  </a:lnTo>
                  <a:close/>
                </a:path>
              </a:pathLst>
            </a:custGeom>
            <a:solidFill>
              <a:srgbClr val="FFFFFF"/>
            </a:solidFill>
          </p:spPr>
        </p:sp>
        <p:sp>
          <p:nvSpPr>
            <p:cNvPr name="Freeform 9" id="9"/>
            <p:cNvSpPr/>
            <p:nvPr/>
          </p:nvSpPr>
          <p:spPr>
            <a:xfrm flipH="false" flipV="false" rot="0">
              <a:off x="0" y="0"/>
              <a:ext cx="6378956" cy="4217924"/>
            </a:xfrm>
            <a:custGeom>
              <a:avLst/>
              <a:gdLst/>
              <a:ahLst/>
              <a:cxnLst/>
              <a:rect r="r" b="b" t="t" l="l"/>
              <a:pathLst>
                <a:path h="4217924" w="6378956">
                  <a:moveTo>
                    <a:pt x="15875" y="0"/>
                  </a:moveTo>
                  <a:lnTo>
                    <a:pt x="6363081" y="0"/>
                  </a:lnTo>
                  <a:cubicBezTo>
                    <a:pt x="6371844" y="0"/>
                    <a:pt x="6378956" y="7112"/>
                    <a:pt x="6378956" y="15875"/>
                  </a:cubicBezTo>
                  <a:lnTo>
                    <a:pt x="6378956" y="4202049"/>
                  </a:lnTo>
                  <a:cubicBezTo>
                    <a:pt x="6378956" y="4210812"/>
                    <a:pt x="6371844" y="4217924"/>
                    <a:pt x="6363081" y="4217924"/>
                  </a:cubicBezTo>
                  <a:lnTo>
                    <a:pt x="15875" y="4217924"/>
                  </a:lnTo>
                  <a:cubicBezTo>
                    <a:pt x="7112" y="4217924"/>
                    <a:pt x="0" y="4210812"/>
                    <a:pt x="0" y="4202049"/>
                  </a:cubicBezTo>
                  <a:lnTo>
                    <a:pt x="0" y="15875"/>
                  </a:lnTo>
                  <a:cubicBezTo>
                    <a:pt x="0" y="7112"/>
                    <a:pt x="7112" y="0"/>
                    <a:pt x="15875" y="0"/>
                  </a:cubicBezTo>
                  <a:moveTo>
                    <a:pt x="15875" y="31750"/>
                  </a:moveTo>
                  <a:lnTo>
                    <a:pt x="15875" y="15875"/>
                  </a:lnTo>
                  <a:lnTo>
                    <a:pt x="31750" y="15875"/>
                  </a:lnTo>
                  <a:lnTo>
                    <a:pt x="31750" y="4202049"/>
                  </a:lnTo>
                  <a:lnTo>
                    <a:pt x="15875" y="4202049"/>
                  </a:lnTo>
                  <a:lnTo>
                    <a:pt x="15875" y="4186174"/>
                  </a:lnTo>
                  <a:lnTo>
                    <a:pt x="6363081" y="4186174"/>
                  </a:lnTo>
                  <a:lnTo>
                    <a:pt x="6363081" y="4202049"/>
                  </a:lnTo>
                  <a:lnTo>
                    <a:pt x="6347206" y="4202049"/>
                  </a:lnTo>
                  <a:lnTo>
                    <a:pt x="6347206" y="15875"/>
                  </a:lnTo>
                  <a:lnTo>
                    <a:pt x="6363081" y="15875"/>
                  </a:lnTo>
                  <a:lnTo>
                    <a:pt x="6363081" y="31750"/>
                  </a:lnTo>
                  <a:lnTo>
                    <a:pt x="15875" y="31750"/>
                  </a:lnTo>
                  <a:close/>
                </a:path>
              </a:pathLst>
            </a:custGeom>
            <a:solidFill>
              <a:srgbClr val="212121"/>
            </a:solidFill>
          </p:spPr>
        </p:sp>
      </p:grpSp>
      <p:grpSp>
        <p:nvGrpSpPr>
          <p:cNvPr name="Group 10" id="10"/>
          <p:cNvGrpSpPr/>
          <p:nvPr/>
        </p:nvGrpSpPr>
        <p:grpSpPr>
          <a:xfrm rot="0">
            <a:off x="10730770" y="1274098"/>
            <a:ext cx="5113731" cy="3163488"/>
            <a:chOff x="0" y="0"/>
            <a:chExt cx="6818308" cy="4217984"/>
          </a:xfrm>
        </p:grpSpPr>
        <p:sp>
          <p:nvSpPr>
            <p:cNvPr name="Freeform 11" id="11"/>
            <p:cNvSpPr/>
            <p:nvPr/>
          </p:nvSpPr>
          <p:spPr>
            <a:xfrm flipH="false" flipV="false" rot="0">
              <a:off x="15875" y="15875"/>
              <a:ext cx="6786499" cy="4186174"/>
            </a:xfrm>
            <a:custGeom>
              <a:avLst/>
              <a:gdLst/>
              <a:ahLst/>
              <a:cxnLst/>
              <a:rect r="r" b="b" t="t" l="l"/>
              <a:pathLst>
                <a:path h="4186174" w="6786499">
                  <a:moveTo>
                    <a:pt x="0" y="0"/>
                  </a:moveTo>
                  <a:lnTo>
                    <a:pt x="6786499" y="0"/>
                  </a:lnTo>
                  <a:lnTo>
                    <a:pt x="6786499" y="4186174"/>
                  </a:lnTo>
                  <a:lnTo>
                    <a:pt x="0" y="4186174"/>
                  </a:lnTo>
                  <a:close/>
                </a:path>
              </a:pathLst>
            </a:custGeom>
            <a:solidFill>
              <a:srgbClr val="FFFFFF"/>
            </a:solidFill>
          </p:spPr>
        </p:sp>
        <p:sp>
          <p:nvSpPr>
            <p:cNvPr name="Freeform 12" id="12"/>
            <p:cNvSpPr/>
            <p:nvPr/>
          </p:nvSpPr>
          <p:spPr>
            <a:xfrm flipH="false" flipV="false" rot="0">
              <a:off x="0" y="0"/>
              <a:ext cx="6818249" cy="4217924"/>
            </a:xfrm>
            <a:custGeom>
              <a:avLst/>
              <a:gdLst/>
              <a:ahLst/>
              <a:cxnLst/>
              <a:rect r="r" b="b" t="t" l="l"/>
              <a:pathLst>
                <a:path h="4217924" w="6818249">
                  <a:moveTo>
                    <a:pt x="15875" y="0"/>
                  </a:moveTo>
                  <a:lnTo>
                    <a:pt x="6802374" y="0"/>
                  </a:lnTo>
                  <a:cubicBezTo>
                    <a:pt x="6811137" y="0"/>
                    <a:pt x="6818249" y="7112"/>
                    <a:pt x="6818249" y="15875"/>
                  </a:cubicBezTo>
                  <a:lnTo>
                    <a:pt x="6818249" y="4202049"/>
                  </a:lnTo>
                  <a:cubicBezTo>
                    <a:pt x="6818249" y="4210812"/>
                    <a:pt x="6811137" y="4217924"/>
                    <a:pt x="6802374" y="4217924"/>
                  </a:cubicBezTo>
                  <a:lnTo>
                    <a:pt x="15875" y="4217924"/>
                  </a:lnTo>
                  <a:cubicBezTo>
                    <a:pt x="7112" y="4217924"/>
                    <a:pt x="0" y="4210812"/>
                    <a:pt x="0" y="4202049"/>
                  </a:cubicBezTo>
                  <a:lnTo>
                    <a:pt x="0" y="15875"/>
                  </a:lnTo>
                  <a:cubicBezTo>
                    <a:pt x="0" y="7112"/>
                    <a:pt x="7112" y="0"/>
                    <a:pt x="15875" y="0"/>
                  </a:cubicBezTo>
                  <a:moveTo>
                    <a:pt x="15875" y="31750"/>
                  </a:moveTo>
                  <a:lnTo>
                    <a:pt x="15875" y="15875"/>
                  </a:lnTo>
                  <a:lnTo>
                    <a:pt x="31750" y="15875"/>
                  </a:lnTo>
                  <a:lnTo>
                    <a:pt x="31750" y="4202049"/>
                  </a:lnTo>
                  <a:lnTo>
                    <a:pt x="15875" y="4202049"/>
                  </a:lnTo>
                  <a:lnTo>
                    <a:pt x="15875" y="4186174"/>
                  </a:lnTo>
                  <a:lnTo>
                    <a:pt x="6802374" y="4186174"/>
                  </a:lnTo>
                  <a:lnTo>
                    <a:pt x="6802374" y="4202049"/>
                  </a:lnTo>
                  <a:lnTo>
                    <a:pt x="6786499" y="4202049"/>
                  </a:lnTo>
                  <a:lnTo>
                    <a:pt x="6786499" y="15875"/>
                  </a:lnTo>
                  <a:lnTo>
                    <a:pt x="6802374" y="15875"/>
                  </a:lnTo>
                  <a:lnTo>
                    <a:pt x="6802374" y="31750"/>
                  </a:lnTo>
                  <a:lnTo>
                    <a:pt x="15875" y="31750"/>
                  </a:lnTo>
                  <a:close/>
                </a:path>
              </a:pathLst>
            </a:custGeom>
            <a:solidFill>
              <a:srgbClr val="212121"/>
            </a:solidFill>
          </p:spPr>
        </p:sp>
      </p:grpSp>
      <p:grpSp>
        <p:nvGrpSpPr>
          <p:cNvPr name="Group 13" id="13"/>
          <p:cNvGrpSpPr/>
          <p:nvPr/>
        </p:nvGrpSpPr>
        <p:grpSpPr>
          <a:xfrm rot="0">
            <a:off x="7738169" y="3584360"/>
            <a:ext cx="2728005" cy="3352452"/>
            <a:chOff x="0" y="0"/>
            <a:chExt cx="3637340" cy="4469936"/>
          </a:xfrm>
        </p:grpSpPr>
        <p:sp>
          <p:nvSpPr>
            <p:cNvPr name="Freeform 14" id="14"/>
            <p:cNvSpPr/>
            <p:nvPr/>
          </p:nvSpPr>
          <p:spPr>
            <a:xfrm flipH="false" flipV="false" rot="0">
              <a:off x="15875" y="15875"/>
              <a:ext cx="3605530" cy="4438142"/>
            </a:xfrm>
            <a:custGeom>
              <a:avLst/>
              <a:gdLst/>
              <a:ahLst/>
              <a:cxnLst/>
              <a:rect r="r" b="b" t="t" l="l"/>
              <a:pathLst>
                <a:path h="4438142" w="3605530">
                  <a:moveTo>
                    <a:pt x="0" y="2219071"/>
                  </a:moveTo>
                  <a:cubicBezTo>
                    <a:pt x="0" y="993521"/>
                    <a:pt x="807085" y="0"/>
                    <a:pt x="1802765" y="0"/>
                  </a:cubicBezTo>
                  <a:cubicBezTo>
                    <a:pt x="2798445" y="0"/>
                    <a:pt x="3605530" y="993521"/>
                    <a:pt x="3605530" y="2219071"/>
                  </a:cubicBezTo>
                  <a:cubicBezTo>
                    <a:pt x="3605530" y="3444621"/>
                    <a:pt x="2798445" y="4438142"/>
                    <a:pt x="1802765" y="4438142"/>
                  </a:cubicBezTo>
                  <a:cubicBezTo>
                    <a:pt x="807085" y="4438142"/>
                    <a:pt x="0" y="3444621"/>
                    <a:pt x="0" y="2219071"/>
                  </a:cubicBezTo>
                  <a:close/>
                </a:path>
              </a:pathLst>
            </a:custGeom>
            <a:solidFill>
              <a:srgbClr val="DADADA"/>
            </a:solidFill>
          </p:spPr>
        </p:sp>
        <p:sp>
          <p:nvSpPr>
            <p:cNvPr name="Freeform 15" id="15"/>
            <p:cNvSpPr/>
            <p:nvPr/>
          </p:nvSpPr>
          <p:spPr>
            <a:xfrm flipH="false" flipV="false" rot="0">
              <a:off x="0" y="0"/>
              <a:ext cx="3637280" cy="4469892"/>
            </a:xfrm>
            <a:custGeom>
              <a:avLst/>
              <a:gdLst/>
              <a:ahLst/>
              <a:cxnLst/>
              <a:rect r="r" b="b" t="t" l="l"/>
              <a:pathLst>
                <a:path h="4469892" w="3637280">
                  <a:moveTo>
                    <a:pt x="0" y="2234946"/>
                  </a:moveTo>
                  <a:cubicBezTo>
                    <a:pt x="0" y="1003808"/>
                    <a:pt x="811276" y="0"/>
                    <a:pt x="1818640" y="0"/>
                  </a:cubicBezTo>
                  <a:lnTo>
                    <a:pt x="1818640" y="15875"/>
                  </a:lnTo>
                  <a:lnTo>
                    <a:pt x="1818640" y="0"/>
                  </a:lnTo>
                  <a:cubicBezTo>
                    <a:pt x="2826004" y="0"/>
                    <a:pt x="3637280" y="1003808"/>
                    <a:pt x="3637280" y="2234946"/>
                  </a:cubicBezTo>
                  <a:cubicBezTo>
                    <a:pt x="3637280" y="3466084"/>
                    <a:pt x="2826004" y="4469892"/>
                    <a:pt x="1818640" y="4469892"/>
                  </a:cubicBezTo>
                  <a:lnTo>
                    <a:pt x="1818640" y="4454017"/>
                  </a:lnTo>
                  <a:lnTo>
                    <a:pt x="1818640" y="4469892"/>
                  </a:lnTo>
                  <a:cubicBezTo>
                    <a:pt x="811276" y="4469892"/>
                    <a:pt x="0" y="3466084"/>
                    <a:pt x="0" y="2234946"/>
                  </a:cubicBezTo>
                  <a:lnTo>
                    <a:pt x="15875" y="2234946"/>
                  </a:lnTo>
                  <a:lnTo>
                    <a:pt x="25654" y="2247519"/>
                  </a:lnTo>
                  <a:cubicBezTo>
                    <a:pt x="20828" y="2251202"/>
                    <a:pt x="14351" y="2251964"/>
                    <a:pt x="8890" y="2249297"/>
                  </a:cubicBezTo>
                  <a:cubicBezTo>
                    <a:pt x="3429" y="2246630"/>
                    <a:pt x="0" y="2241042"/>
                    <a:pt x="0" y="2235073"/>
                  </a:cubicBezTo>
                  <a:moveTo>
                    <a:pt x="31750" y="2235073"/>
                  </a:moveTo>
                  <a:lnTo>
                    <a:pt x="15875" y="2235073"/>
                  </a:lnTo>
                  <a:lnTo>
                    <a:pt x="6096" y="2222500"/>
                  </a:lnTo>
                  <a:cubicBezTo>
                    <a:pt x="10922" y="2218817"/>
                    <a:pt x="17399" y="2218055"/>
                    <a:pt x="22860" y="2220722"/>
                  </a:cubicBezTo>
                  <a:cubicBezTo>
                    <a:pt x="28321" y="2223389"/>
                    <a:pt x="31750" y="2228977"/>
                    <a:pt x="31750" y="2234946"/>
                  </a:cubicBezTo>
                  <a:cubicBezTo>
                    <a:pt x="31750" y="3455035"/>
                    <a:pt x="834644" y="4438142"/>
                    <a:pt x="1818640" y="4438142"/>
                  </a:cubicBezTo>
                  <a:cubicBezTo>
                    <a:pt x="2802636" y="4438142"/>
                    <a:pt x="3605530" y="3454908"/>
                    <a:pt x="3605530" y="2234946"/>
                  </a:cubicBezTo>
                  <a:lnTo>
                    <a:pt x="3621405" y="2234946"/>
                  </a:lnTo>
                  <a:lnTo>
                    <a:pt x="3605530" y="2234946"/>
                  </a:lnTo>
                  <a:cubicBezTo>
                    <a:pt x="3605530" y="1014984"/>
                    <a:pt x="2802636" y="31750"/>
                    <a:pt x="1818640" y="31750"/>
                  </a:cubicBezTo>
                  <a:lnTo>
                    <a:pt x="1818640" y="15875"/>
                  </a:lnTo>
                  <a:lnTo>
                    <a:pt x="1818640" y="31750"/>
                  </a:lnTo>
                  <a:cubicBezTo>
                    <a:pt x="834644" y="31750"/>
                    <a:pt x="31750" y="1014984"/>
                    <a:pt x="31750" y="2234946"/>
                  </a:cubicBezTo>
                  <a:close/>
                </a:path>
              </a:pathLst>
            </a:custGeom>
            <a:solidFill>
              <a:srgbClr val="343E0B"/>
            </a:solidFill>
          </p:spPr>
        </p:sp>
        <p:sp>
          <p:nvSpPr>
            <p:cNvPr name="TextBox 16" id="16"/>
            <p:cNvSpPr txBox="true"/>
            <p:nvPr/>
          </p:nvSpPr>
          <p:spPr>
            <a:xfrm>
              <a:off x="0" y="-9525"/>
              <a:ext cx="3637340" cy="4479461"/>
            </a:xfrm>
            <a:prstGeom prst="rect">
              <a:avLst/>
            </a:prstGeom>
          </p:spPr>
          <p:txBody>
            <a:bodyPr anchor="ctr" rtlCol="false" tIns="50800" lIns="50800" bIns="50800" rIns="50800"/>
            <a:lstStyle/>
            <a:p>
              <a:pPr algn="ctr">
                <a:lnSpc>
                  <a:spcPts val="2160"/>
                </a:lnSpc>
              </a:pPr>
              <a:r>
                <a:rPr lang="en-US" sz="1800">
                  <a:solidFill>
                    <a:srgbClr val="000000"/>
                  </a:solidFill>
                  <a:latin typeface="Garamond Bold"/>
                </a:rPr>
                <a:t>INNOVATION IDEAS</a:t>
              </a:r>
            </a:p>
          </p:txBody>
        </p:sp>
      </p:grpSp>
      <p:grpSp>
        <p:nvGrpSpPr>
          <p:cNvPr name="Group 17" id="17"/>
          <p:cNvGrpSpPr/>
          <p:nvPr/>
        </p:nvGrpSpPr>
        <p:grpSpPr>
          <a:xfrm rot="0">
            <a:off x="2728613" y="5828110"/>
            <a:ext cx="4784229" cy="2767012"/>
            <a:chOff x="0" y="0"/>
            <a:chExt cx="6378972" cy="3689350"/>
          </a:xfrm>
        </p:grpSpPr>
        <p:sp>
          <p:nvSpPr>
            <p:cNvPr name="Freeform 18" id="18"/>
            <p:cNvSpPr/>
            <p:nvPr/>
          </p:nvSpPr>
          <p:spPr>
            <a:xfrm flipH="false" flipV="false" rot="0">
              <a:off x="15875" y="15875"/>
              <a:ext cx="6347206" cy="3657600"/>
            </a:xfrm>
            <a:custGeom>
              <a:avLst/>
              <a:gdLst/>
              <a:ahLst/>
              <a:cxnLst/>
              <a:rect r="r" b="b" t="t" l="l"/>
              <a:pathLst>
                <a:path h="3657600" w="6347206">
                  <a:moveTo>
                    <a:pt x="0" y="0"/>
                  </a:moveTo>
                  <a:lnTo>
                    <a:pt x="6347206" y="0"/>
                  </a:lnTo>
                  <a:lnTo>
                    <a:pt x="6347206" y="3657600"/>
                  </a:lnTo>
                  <a:lnTo>
                    <a:pt x="0" y="3657600"/>
                  </a:lnTo>
                  <a:close/>
                </a:path>
              </a:pathLst>
            </a:custGeom>
            <a:solidFill>
              <a:srgbClr val="FFFFFF"/>
            </a:solidFill>
          </p:spPr>
        </p:sp>
        <p:sp>
          <p:nvSpPr>
            <p:cNvPr name="Freeform 19" id="19"/>
            <p:cNvSpPr/>
            <p:nvPr/>
          </p:nvSpPr>
          <p:spPr>
            <a:xfrm flipH="false" flipV="false" rot="0">
              <a:off x="0" y="0"/>
              <a:ext cx="6378956" cy="3689350"/>
            </a:xfrm>
            <a:custGeom>
              <a:avLst/>
              <a:gdLst/>
              <a:ahLst/>
              <a:cxnLst/>
              <a:rect r="r" b="b" t="t" l="l"/>
              <a:pathLst>
                <a:path h="3689350" w="6378956">
                  <a:moveTo>
                    <a:pt x="15875" y="0"/>
                  </a:moveTo>
                  <a:lnTo>
                    <a:pt x="6363081" y="0"/>
                  </a:lnTo>
                  <a:cubicBezTo>
                    <a:pt x="6371844" y="0"/>
                    <a:pt x="6378956" y="7112"/>
                    <a:pt x="6378956" y="15875"/>
                  </a:cubicBezTo>
                  <a:lnTo>
                    <a:pt x="6378956" y="3673475"/>
                  </a:lnTo>
                  <a:cubicBezTo>
                    <a:pt x="6378956" y="3682238"/>
                    <a:pt x="6371844" y="3689350"/>
                    <a:pt x="6363081" y="3689350"/>
                  </a:cubicBezTo>
                  <a:lnTo>
                    <a:pt x="15875" y="3689350"/>
                  </a:lnTo>
                  <a:cubicBezTo>
                    <a:pt x="7112" y="3689350"/>
                    <a:pt x="0" y="3682238"/>
                    <a:pt x="0" y="3673475"/>
                  </a:cubicBezTo>
                  <a:lnTo>
                    <a:pt x="0" y="15875"/>
                  </a:lnTo>
                  <a:cubicBezTo>
                    <a:pt x="0" y="7112"/>
                    <a:pt x="7112" y="0"/>
                    <a:pt x="15875" y="0"/>
                  </a:cubicBezTo>
                  <a:moveTo>
                    <a:pt x="15875" y="31750"/>
                  </a:moveTo>
                  <a:lnTo>
                    <a:pt x="15875" y="15875"/>
                  </a:lnTo>
                  <a:lnTo>
                    <a:pt x="31750" y="15875"/>
                  </a:lnTo>
                  <a:lnTo>
                    <a:pt x="31750" y="3673475"/>
                  </a:lnTo>
                  <a:lnTo>
                    <a:pt x="15875" y="3673475"/>
                  </a:lnTo>
                  <a:lnTo>
                    <a:pt x="15875" y="3657600"/>
                  </a:lnTo>
                  <a:lnTo>
                    <a:pt x="6363081" y="3657600"/>
                  </a:lnTo>
                  <a:lnTo>
                    <a:pt x="6363081" y="3673475"/>
                  </a:lnTo>
                  <a:lnTo>
                    <a:pt x="6347206" y="3673475"/>
                  </a:lnTo>
                  <a:lnTo>
                    <a:pt x="6347206" y="15875"/>
                  </a:lnTo>
                  <a:lnTo>
                    <a:pt x="6363081" y="15875"/>
                  </a:lnTo>
                  <a:lnTo>
                    <a:pt x="6363081" y="31750"/>
                  </a:lnTo>
                  <a:lnTo>
                    <a:pt x="15875" y="31750"/>
                  </a:lnTo>
                  <a:close/>
                </a:path>
              </a:pathLst>
            </a:custGeom>
            <a:solidFill>
              <a:srgbClr val="343E0B"/>
            </a:solidFill>
          </p:spPr>
        </p:sp>
      </p:grpSp>
      <p:grpSp>
        <p:nvGrpSpPr>
          <p:cNvPr name="Group 20" id="20"/>
          <p:cNvGrpSpPr/>
          <p:nvPr/>
        </p:nvGrpSpPr>
        <p:grpSpPr>
          <a:xfrm rot="0">
            <a:off x="10938352" y="5794657"/>
            <a:ext cx="5113731" cy="2767012"/>
            <a:chOff x="0" y="0"/>
            <a:chExt cx="6818308" cy="3689350"/>
          </a:xfrm>
        </p:grpSpPr>
        <p:sp>
          <p:nvSpPr>
            <p:cNvPr name="Freeform 21" id="21"/>
            <p:cNvSpPr/>
            <p:nvPr/>
          </p:nvSpPr>
          <p:spPr>
            <a:xfrm flipH="false" flipV="false" rot="0">
              <a:off x="15875" y="15875"/>
              <a:ext cx="6786499" cy="3657600"/>
            </a:xfrm>
            <a:custGeom>
              <a:avLst/>
              <a:gdLst/>
              <a:ahLst/>
              <a:cxnLst/>
              <a:rect r="r" b="b" t="t" l="l"/>
              <a:pathLst>
                <a:path h="3657600" w="6786499">
                  <a:moveTo>
                    <a:pt x="0" y="0"/>
                  </a:moveTo>
                  <a:lnTo>
                    <a:pt x="6786499" y="0"/>
                  </a:lnTo>
                  <a:lnTo>
                    <a:pt x="6786499" y="3657600"/>
                  </a:lnTo>
                  <a:lnTo>
                    <a:pt x="0" y="3657600"/>
                  </a:lnTo>
                  <a:close/>
                </a:path>
              </a:pathLst>
            </a:custGeom>
            <a:solidFill>
              <a:srgbClr val="FFFFFF"/>
            </a:solidFill>
          </p:spPr>
        </p:sp>
        <p:sp>
          <p:nvSpPr>
            <p:cNvPr name="Freeform 22" id="22"/>
            <p:cNvSpPr/>
            <p:nvPr/>
          </p:nvSpPr>
          <p:spPr>
            <a:xfrm flipH="false" flipV="false" rot="0">
              <a:off x="0" y="0"/>
              <a:ext cx="6818249" cy="3689350"/>
            </a:xfrm>
            <a:custGeom>
              <a:avLst/>
              <a:gdLst/>
              <a:ahLst/>
              <a:cxnLst/>
              <a:rect r="r" b="b" t="t" l="l"/>
              <a:pathLst>
                <a:path h="3689350" w="6818249">
                  <a:moveTo>
                    <a:pt x="15875" y="0"/>
                  </a:moveTo>
                  <a:lnTo>
                    <a:pt x="6802374" y="0"/>
                  </a:lnTo>
                  <a:cubicBezTo>
                    <a:pt x="6811137" y="0"/>
                    <a:pt x="6818249" y="7112"/>
                    <a:pt x="6818249" y="15875"/>
                  </a:cubicBezTo>
                  <a:lnTo>
                    <a:pt x="6818249" y="3673475"/>
                  </a:lnTo>
                  <a:cubicBezTo>
                    <a:pt x="6818249" y="3682238"/>
                    <a:pt x="6811137" y="3689350"/>
                    <a:pt x="6802374" y="3689350"/>
                  </a:cubicBezTo>
                  <a:lnTo>
                    <a:pt x="15875" y="3689350"/>
                  </a:lnTo>
                  <a:cubicBezTo>
                    <a:pt x="7112" y="3689350"/>
                    <a:pt x="0" y="3682238"/>
                    <a:pt x="0" y="3673475"/>
                  </a:cubicBezTo>
                  <a:lnTo>
                    <a:pt x="0" y="15875"/>
                  </a:lnTo>
                  <a:cubicBezTo>
                    <a:pt x="0" y="7112"/>
                    <a:pt x="7112" y="0"/>
                    <a:pt x="15875" y="0"/>
                  </a:cubicBezTo>
                  <a:moveTo>
                    <a:pt x="15875" y="31750"/>
                  </a:moveTo>
                  <a:lnTo>
                    <a:pt x="15875" y="15875"/>
                  </a:lnTo>
                  <a:lnTo>
                    <a:pt x="31750" y="15875"/>
                  </a:lnTo>
                  <a:lnTo>
                    <a:pt x="31750" y="3673475"/>
                  </a:lnTo>
                  <a:lnTo>
                    <a:pt x="15875" y="3673475"/>
                  </a:lnTo>
                  <a:lnTo>
                    <a:pt x="15875" y="3657600"/>
                  </a:lnTo>
                  <a:lnTo>
                    <a:pt x="6802374" y="3657600"/>
                  </a:lnTo>
                  <a:lnTo>
                    <a:pt x="6802374" y="3673475"/>
                  </a:lnTo>
                  <a:lnTo>
                    <a:pt x="6786499" y="3673475"/>
                  </a:lnTo>
                  <a:lnTo>
                    <a:pt x="6786499" y="15875"/>
                  </a:lnTo>
                  <a:lnTo>
                    <a:pt x="6802374" y="15875"/>
                  </a:lnTo>
                  <a:lnTo>
                    <a:pt x="6802374" y="31750"/>
                  </a:lnTo>
                  <a:lnTo>
                    <a:pt x="15875" y="31750"/>
                  </a:lnTo>
                  <a:close/>
                </a:path>
              </a:pathLst>
            </a:custGeom>
            <a:solidFill>
              <a:srgbClr val="343E0B"/>
            </a:solidFill>
          </p:spPr>
        </p:sp>
      </p:grpSp>
      <p:sp>
        <p:nvSpPr>
          <p:cNvPr name="TextBox 23" id="23"/>
          <p:cNvSpPr txBox="true"/>
          <p:nvPr/>
        </p:nvSpPr>
        <p:spPr>
          <a:xfrm rot="0">
            <a:off x="3102270" y="1391066"/>
            <a:ext cx="3848286" cy="3703737"/>
          </a:xfrm>
          <a:prstGeom prst="rect">
            <a:avLst/>
          </a:prstGeom>
        </p:spPr>
        <p:txBody>
          <a:bodyPr anchor="t" rtlCol="false" tIns="0" lIns="0" bIns="0" rIns="0">
            <a:spAutoFit/>
          </a:bodyPr>
          <a:lstStyle/>
          <a:p>
            <a:pPr algn="l">
              <a:lnSpc>
                <a:spcPts val="2520"/>
              </a:lnSpc>
            </a:pPr>
            <a:r>
              <a:rPr lang="en-US" sz="2100">
                <a:solidFill>
                  <a:srgbClr val="000000"/>
                </a:solidFill>
                <a:latin typeface="Garamond Bold"/>
              </a:rPr>
              <a:t>Financial PerformanceKey </a:t>
            </a:r>
          </a:p>
          <a:p>
            <a:pPr algn="l">
              <a:lnSpc>
                <a:spcPts val="2520"/>
              </a:lnSpc>
            </a:pPr>
            <a:r>
              <a:rPr lang="en-US" sz="2100">
                <a:solidFill>
                  <a:srgbClr val="000000"/>
                </a:solidFill>
                <a:latin typeface="Garamond"/>
              </a:rPr>
              <a:t>financial data (revenue, profit, assets, liabilities)Trends over the yearsGraphs/Charts for visual representation</a:t>
            </a:r>
          </a:p>
          <a:p>
            <a:pPr algn="l">
              <a:lnSpc>
                <a:spcPts val="2520"/>
              </a:lnSpc>
            </a:pPr>
            <a:r>
              <a:rPr lang="en-US" sz="2100">
                <a:solidFill>
                  <a:srgbClr val="000000"/>
                </a:solidFill>
                <a:latin typeface="Garamond Bold"/>
              </a:rPr>
              <a:t>SWOT Analysi</a:t>
            </a:r>
            <a:r>
              <a:rPr lang="en-US" sz="2100">
                <a:solidFill>
                  <a:srgbClr val="000000"/>
                </a:solidFill>
                <a:latin typeface="Garamond"/>
              </a:rPr>
              <a:t>s</a:t>
            </a:r>
          </a:p>
          <a:p>
            <a:pPr algn="l">
              <a:lnSpc>
                <a:spcPts val="2520"/>
              </a:lnSpc>
            </a:pPr>
            <a:r>
              <a:rPr lang="en-US" sz="2100">
                <a:solidFill>
                  <a:srgbClr val="000000"/>
                </a:solidFill>
                <a:latin typeface="Garamond"/>
              </a:rPr>
              <a:t>Strengths</a:t>
            </a:r>
          </a:p>
          <a:p>
            <a:pPr algn="l">
              <a:lnSpc>
                <a:spcPts val="2520"/>
              </a:lnSpc>
            </a:pPr>
            <a:r>
              <a:rPr lang="en-US" sz="2100">
                <a:solidFill>
                  <a:srgbClr val="000000"/>
                </a:solidFill>
                <a:latin typeface="Garamond"/>
              </a:rPr>
              <a:t>Weaknesses</a:t>
            </a:r>
          </a:p>
          <a:p>
            <a:pPr algn="l">
              <a:lnSpc>
                <a:spcPts val="2520"/>
              </a:lnSpc>
            </a:pPr>
            <a:r>
              <a:rPr lang="en-US" sz="2100">
                <a:solidFill>
                  <a:srgbClr val="000000"/>
                </a:solidFill>
                <a:latin typeface="Garamond"/>
              </a:rPr>
              <a:t>Opportunities</a:t>
            </a:r>
          </a:p>
          <a:p>
            <a:pPr algn="l">
              <a:lnSpc>
                <a:spcPts val="2520"/>
              </a:lnSpc>
            </a:pPr>
            <a:r>
              <a:rPr lang="en-US" sz="2100">
                <a:solidFill>
                  <a:srgbClr val="000000"/>
                </a:solidFill>
                <a:latin typeface="Garamond"/>
              </a:rPr>
              <a:t>Threats</a:t>
            </a:r>
          </a:p>
          <a:p>
            <a:pPr algn="l">
              <a:lnSpc>
                <a:spcPts val="2520"/>
              </a:lnSpc>
            </a:pPr>
          </a:p>
        </p:txBody>
      </p:sp>
      <p:sp>
        <p:nvSpPr>
          <p:cNvPr name="TextBox 24" id="24"/>
          <p:cNvSpPr txBox="true"/>
          <p:nvPr/>
        </p:nvSpPr>
        <p:spPr>
          <a:xfrm rot="0">
            <a:off x="11114420" y="1207073"/>
            <a:ext cx="4467178" cy="3288239"/>
          </a:xfrm>
          <a:prstGeom prst="rect">
            <a:avLst/>
          </a:prstGeom>
        </p:spPr>
        <p:txBody>
          <a:bodyPr anchor="t" rtlCol="false" tIns="0" lIns="0" bIns="0" rIns="0">
            <a:spAutoFit/>
          </a:bodyPr>
          <a:lstStyle/>
          <a:p>
            <a:pPr algn="l">
              <a:lnSpc>
                <a:spcPts val="2520"/>
              </a:lnSpc>
            </a:pPr>
            <a:r>
              <a:rPr lang="en-US" sz="2100">
                <a:solidFill>
                  <a:srgbClr val="000000"/>
                </a:solidFill>
                <a:latin typeface="Garamond Bold"/>
              </a:rPr>
              <a:t>Incremental Innovation</a:t>
            </a:r>
            <a:r>
              <a:rPr lang="en-US" sz="2100">
                <a:solidFill>
                  <a:srgbClr val="000000"/>
                </a:solidFill>
                <a:latin typeface="Garamond"/>
              </a:rPr>
              <a:t>: This approach focuses on making small improvements or enhancements to existing products or processes. It's about continuous refinement.</a:t>
            </a:r>
          </a:p>
          <a:p>
            <a:pPr algn="l">
              <a:lnSpc>
                <a:spcPts val="2520"/>
              </a:lnSpc>
            </a:pPr>
            <a:r>
              <a:rPr lang="en-US" sz="2100">
                <a:solidFill>
                  <a:srgbClr val="000000"/>
                </a:solidFill>
                <a:latin typeface="Garamond Bold"/>
              </a:rPr>
              <a:t>Disruptive Innovation: </a:t>
            </a:r>
            <a:r>
              <a:rPr lang="en-US" sz="2100">
                <a:solidFill>
                  <a:srgbClr val="000000"/>
                </a:solidFill>
                <a:latin typeface="Garamond"/>
              </a:rPr>
              <a:t>This strategy seeks to create entirely new products, services, or processes that disrupt existing markets or industries. It's often associated with radical change.</a:t>
            </a:r>
          </a:p>
        </p:txBody>
      </p:sp>
      <p:sp>
        <p:nvSpPr>
          <p:cNvPr name="TextBox 25" id="25"/>
          <p:cNvSpPr txBox="true"/>
          <p:nvPr/>
        </p:nvSpPr>
        <p:spPr>
          <a:xfrm rot="0">
            <a:off x="3185903" y="5900110"/>
            <a:ext cx="4015554" cy="2493883"/>
          </a:xfrm>
          <a:prstGeom prst="rect">
            <a:avLst/>
          </a:prstGeom>
        </p:spPr>
        <p:txBody>
          <a:bodyPr anchor="t" rtlCol="false" tIns="0" lIns="0" bIns="0" rIns="0">
            <a:spAutoFit/>
          </a:bodyPr>
          <a:lstStyle/>
          <a:p>
            <a:pPr algn="l">
              <a:lnSpc>
                <a:spcPts val="3240"/>
              </a:lnSpc>
            </a:pPr>
            <a:r>
              <a:rPr lang="en-US" sz="2700">
                <a:solidFill>
                  <a:srgbClr val="000000"/>
                </a:solidFill>
                <a:latin typeface="Garamond Bold"/>
              </a:rPr>
              <a:t>Importance of CSR:</a:t>
            </a:r>
          </a:p>
          <a:p>
            <a:pPr algn="l">
              <a:lnSpc>
                <a:spcPts val="2520"/>
              </a:lnSpc>
            </a:pPr>
            <a:r>
              <a:rPr lang="en-US" sz="2100">
                <a:solidFill>
                  <a:srgbClr val="000000"/>
                </a:solidFill>
                <a:latin typeface="Garamond"/>
              </a:rPr>
              <a:t>Enhances company reputation.Attracts socially conscious customers and investors.Fosters employee morale and engagement.Mitigates risks related to unethical behavior.</a:t>
            </a:r>
          </a:p>
        </p:txBody>
      </p:sp>
      <p:sp>
        <p:nvSpPr>
          <p:cNvPr name="TextBox 26" id="26"/>
          <p:cNvSpPr txBox="true"/>
          <p:nvPr/>
        </p:nvSpPr>
        <p:spPr>
          <a:xfrm rot="0">
            <a:off x="11214781" y="5916837"/>
            <a:ext cx="4416997" cy="2724715"/>
          </a:xfrm>
          <a:prstGeom prst="rect">
            <a:avLst/>
          </a:prstGeom>
        </p:spPr>
        <p:txBody>
          <a:bodyPr anchor="t" rtlCol="false" tIns="0" lIns="0" bIns="0" rIns="0">
            <a:spAutoFit/>
          </a:bodyPr>
          <a:lstStyle/>
          <a:p>
            <a:pPr algn="l">
              <a:lnSpc>
                <a:spcPts val="3240"/>
              </a:lnSpc>
            </a:pPr>
            <a:r>
              <a:rPr lang="en-US" sz="2700">
                <a:solidFill>
                  <a:srgbClr val="000000"/>
                </a:solidFill>
                <a:latin typeface="Garamond Bold"/>
              </a:rPr>
              <a:t>Overall Innovation Approach:</a:t>
            </a:r>
          </a:p>
          <a:p>
            <a:pPr algn="l">
              <a:lnSpc>
                <a:spcPts val="2520"/>
              </a:lnSpc>
            </a:pPr>
            <a:r>
              <a:rPr lang="en-US" sz="2100">
                <a:solidFill>
                  <a:srgbClr val="000000"/>
                </a:solidFill>
                <a:latin typeface="Garamond"/>
              </a:rPr>
              <a:t>The overall innovation approach is the company's high-level stance on innovation. It defines how the company intends to innovate and create value. This approach can vary based on the company's industry, culture, and competitive landscape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AutoShape 7" id="7"/>
          <p:cNvSpPr/>
          <p:nvPr/>
        </p:nvSpPr>
        <p:spPr>
          <a:xfrm rot="5791">
            <a:off x="2082337" y="3632199"/>
            <a:ext cx="14134780" cy="0"/>
          </a:xfrm>
          <a:prstGeom prst="line">
            <a:avLst/>
          </a:prstGeom>
          <a:ln cap="rnd" w="9525">
            <a:solidFill>
              <a:srgbClr val="83992A"/>
            </a:solidFill>
            <a:prstDash val="solid"/>
            <a:headEnd type="none" len="sm" w="sm"/>
            <a:tailEnd type="none" len="sm" w="sm"/>
          </a:ln>
        </p:spPr>
      </p:sp>
      <p:sp>
        <p:nvSpPr>
          <p:cNvPr name="TextBox 8" id="8"/>
          <p:cNvSpPr txBox="true"/>
          <p:nvPr/>
        </p:nvSpPr>
        <p:spPr>
          <a:xfrm rot="0">
            <a:off x="2112921" y="1555026"/>
            <a:ext cx="14218914" cy="1769472"/>
          </a:xfrm>
          <a:prstGeom prst="rect">
            <a:avLst/>
          </a:prstGeom>
        </p:spPr>
        <p:txBody>
          <a:bodyPr anchor="t" rtlCol="false" tIns="0" lIns="0" bIns="0" rIns="0">
            <a:spAutoFit/>
          </a:bodyPr>
          <a:lstStyle/>
          <a:p>
            <a:pPr algn="ctr">
              <a:lnSpc>
                <a:spcPts val="5759"/>
              </a:lnSpc>
            </a:pPr>
            <a:r>
              <a:rPr lang="en-US" sz="4800" spc="-54">
                <a:solidFill>
                  <a:srgbClr val="262626"/>
                </a:solidFill>
                <a:latin typeface="Arimo Bold"/>
              </a:rPr>
              <a:t>DATA SOURCE</a:t>
            </a:r>
          </a:p>
        </p:txBody>
      </p:sp>
      <p:sp>
        <p:nvSpPr>
          <p:cNvPr name="TextBox 9" id="9"/>
          <p:cNvSpPr txBox="true"/>
          <p:nvPr/>
        </p:nvSpPr>
        <p:spPr>
          <a:xfrm rot="0">
            <a:off x="2034542" y="3406411"/>
            <a:ext cx="14218914" cy="5361671"/>
          </a:xfrm>
          <a:prstGeom prst="rect">
            <a:avLst/>
          </a:prstGeom>
        </p:spPr>
        <p:txBody>
          <a:bodyPr anchor="t" rtlCol="false" tIns="0" lIns="0" bIns="0" rIns="0">
            <a:spAutoFit/>
          </a:bodyPr>
          <a:lstStyle/>
          <a:p>
            <a:pPr algn="l">
              <a:lnSpc>
                <a:spcPts val="4320"/>
              </a:lnSpc>
            </a:pPr>
          </a:p>
          <a:p>
            <a:pPr algn="l" marL="651510" indent="-325755" lvl="1">
              <a:lnSpc>
                <a:spcPts val="4320"/>
              </a:lnSpc>
              <a:buFont typeface="Arial"/>
              <a:buChar char="•"/>
            </a:pPr>
            <a:r>
              <a:rPr lang="en-US" sz="3600">
                <a:solidFill>
                  <a:srgbClr val="262626"/>
                </a:solidFill>
                <a:latin typeface="Garamond"/>
              </a:rPr>
              <a:t>DATASET FILE : </a:t>
            </a:r>
            <a:r>
              <a:rPr lang="en-US" sz="3600" u="sng">
                <a:solidFill>
                  <a:srgbClr val="A8BF4D"/>
                </a:solidFill>
                <a:latin typeface="Garamond"/>
                <a:hlinkClick r:id="rId4" tooltip="https://tn.data.gov.in/resource/company-master-data-tamil-nadu-upto-28th-february-2019"/>
              </a:rPr>
              <a:t>https://tn.data.gov.in/resource/company-master-data-tamil-nadu-upto-28th-february-2019</a:t>
            </a:r>
          </a:p>
          <a:p>
            <a:pPr algn="l" marL="651510" indent="-325755" lvl="1">
              <a:lnSpc>
                <a:spcPts val="4320"/>
              </a:lnSpc>
              <a:buFont typeface="Arial"/>
              <a:buChar char="•"/>
            </a:pPr>
            <a:r>
              <a:rPr lang="en-US" sz="3600">
                <a:solidFill>
                  <a:srgbClr val="262626"/>
                </a:solidFill>
                <a:latin typeface="Garamond"/>
              </a:rPr>
              <a:t>The above given dataset file is related to the roc company analysis</a:t>
            </a:r>
          </a:p>
          <a:p>
            <a:pPr algn="l" marL="651510" indent="-325755" lvl="1">
              <a:lnSpc>
                <a:spcPts val="4320"/>
              </a:lnSpc>
              <a:buFont typeface="Arial"/>
              <a:buChar char="•"/>
            </a:pPr>
            <a:r>
              <a:rPr lang="en-US" sz="3600">
                <a:solidFill>
                  <a:srgbClr val="262626"/>
                </a:solidFill>
                <a:latin typeface="Garamond"/>
              </a:rPr>
              <a:t>This dataset includes the information about the industry related with the company.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TextBox 7" id="7"/>
          <p:cNvSpPr txBox="true"/>
          <p:nvPr/>
        </p:nvSpPr>
        <p:spPr>
          <a:xfrm rot="0">
            <a:off x="1502228" y="1309415"/>
            <a:ext cx="14907102" cy="7516655"/>
          </a:xfrm>
          <a:prstGeom prst="rect">
            <a:avLst/>
          </a:prstGeom>
        </p:spPr>
        <p:txBody>
          <a:bodyPr anchor="t" rtlCol="false" tIns="0" lIns="0" bIns="0" rIns="0">
            <a:spAutoFit/>
          </a:bodyPr>
          <a:lstStyle/>
          <a:p>
            <a:pPr algn="l">
              <a:lnSpc>
                <a:spcPts val="4320"/>
              </a:lnSpc>
            </a:pPr>
          </a:p>
          <a:p>
            <a:pPr algn="l" marL="651510" indent="-325755" lvl="1">
              <a:lnSpc>
                <a:spcPts val="4320"/>
              </a:lnSpc>
              <a:buFont typeface="Arial"/>
              <a:buChar char="•"/>
            </a:pPr>
            <a:r>
              <a:rPr lang="en-US" sz="3600">
                <a:solidFill>
                  <a:srgbClr val="262626"/>
                </a:solidFill>
                <a:latin typeface="Garamond Bold"/>
              </a:rPr>
              <a:t>Data processing</a:t>
            </a:r>
            <a:r>
              <a:rPr lang="en-US" sz="3600">
                <a:solidFill>
                  <a:srgbClr val="262626"/>
                </a:solidFill>
                <a:latin typeface="Garamond"/>
              </a:rPr>
              <a:t>: the given data is cleaned , analysed , data aggregation, data transformation and a report is generated</a:t>
            </a:r>
          </a:p>
          <a:p>
            <a:pPr algn="l" marL="651510" indent="-325755" lvl="1">
              <a:lnSpc>
                <a:spcPts val="4320"/>
              </a:lnSpc>
            </a:pPr>
            <a:r>
              <a:rPr lang="en-US" sz="3600">
                <a:solidFill>
                  <a:srgbClr val="262626"/>
                </a:solidFill>
                <a:latin typeface="Garamond Bold"/>
              </a:rPr>
              <a:t>    </a:t>
            </a:r>
          </a:p>
          <a:p>
            <a:pPr algn="l" marL="651510" indent="-325755" lvl="1">
              <a:lnSpc>
                <a:spcPts val="4320"/>
              </a:lnSpc>
              <a:buFont typeface="Arial"/>
              <a:buChar char="•"/>
            </a:pPr>
            <a:r>
              <a:rPr lang="en-US" sz="3600">
                <a:solidFill>
                  <a:srgbClr val="262626"/>
                </a:solidFill>
                <a:latin typeface="Garamond Bold"/>
              </a:rPr>
              <a:t>Geographic Analysis (if applicable):</a:t>
            </a:r>
            <a:r>
              <a:rPr lang="en-US" sz="3600">
                <a:solidFill>
                  <a:srgbClr val="262626"/>
                </a:solidFill>
                <a:latin typeface="Garamond"/>
              </a:rPr>
              <a:t> - If your data includes geographic    information, create geographic visualizations to explore how ROC varies by location.</a:t>
            </a:r>
          </a:p>
          <a:p>
            <a:pPr algn="l" marL="651510" indent="-325755" lvl="1">
              <a:lnSpc>
                <a:spcPts val="4320"/>
              </a:lnSpc>
              <a:buFont typeface="Arial"/>
              <a:buChar char="•"/>
            </a:pPr>
            <a:r>
              <a:rPr lang="en-US" sz="3600">
                <a:solidFill>
                  <a:srgbClr val="262626"/>
                </a:solidFill>
                <a:latin typeface="Garamond Bold"/>
              </a:rPr>
              <a:t>Data Distribution:</a:t>
            </a:r>
            <a:r>
              <a:rPr lang="en-US" sz="3600">
                <a:solidFill>
                  <a:srgbClr val="262626"/>
                </a:solidFill>
                <a:latin typeface="Garamond"/>
              </a:rPr>
              <a:t>Visualize the distribution of key variables. For ROC analysis, you'll want to look</a:t>
            </a:r>
          </a:p>
          <a:p>
            <a:pPr algn="l" marL="651510" indent="-325755" lvl="1">
              <a:lnSpc>
                <a:spcPts val="4320"/>
              </a:lnSpc>
              <a:buFont typeface="Arial"/>
              <a:buChar char="•"/>
            </a:pPr>
            <a:r>
              <a:rPr lang="en-US" sz="3600">
                <a:solidFill>
                  <a:srgbClr val="262626"/>
                </a:solidFill>
                <a:latin typeface="Garamond"/>
              </a:rPr>
              <a:t> Example visualizations: - </a:t>
            </a:r>
            <a:r>
              <a:rPr lang="en-US" sz="3600">
                <a:solidFill>
                  <a:srgbClr val="262626"/>
                </a:solidFill>
                <a:latin typeface="Garamond Italics"/>
              </a:rPr>
              <a:t>Choropleth maps to show ROC by region or country. at variables like ROC, NOPAT, and Invested Capital.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TextBox 7" id="7"/>
          <p:cNvSpPr txBox="true"/>
          <p:nvPr/>
        </p:nvSpPr>
        <p:spPr>
          <a:xfrm rot="0">
            <a:off x="1933303" y="1402286"/>
            <a:ext cx="14218920" cy="758571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262626"/>
                </a:solidFill>
                <a:latin typeface="Garamond Bold"/>
              </a:rPr>
              <a:t>Data Distribution:</a:t>
            </a:r>
          </a:p>
          <a:p>
            <a:pPr algn="l" marL="651510" indent="-325755" lvl="1">
              <a:lnSpc>
                <a:spcPts val="4320"/>
              </a:lnSpc>
              <a:buFont typeface="Arial"/>
              <a:buChar char="•"/>
            </a:pPr>
            <a:r>
              <a:rPr lang="en-US" sz="3600">
                <a:solidFill>
                  <a:srgbClr val="262626"/>
                </a:solidFill>
                <a:latin typeface="Garamond"/>
              </a:rPr>
              <a:t>Visualize the distribution of key variables. For ROC analysis, you'll want to look</a:t>
            </a:r>
            <a:r>
              <a:rPr lang="en-US" sz="3600">
                <a:solidFill>
                  <a:srgbClr val="262626"/>
                </a:solidFill>
                <a:latin typeface="Garamond Bold"/>
              </a:rPr>
              <a:t> . </a:t>
            </a:r>
          </a:p>
          <a:p>
            <a:pPr algn="l" marL="651510" indent="-325755" lvl="1">
              <a:lnSpc>
                <a:spcPts val="4320"/>
              </a:lnSpc>
              <a:buFont typeface="Arial"/>
              <a:buChar char="•"/>
            </a:pPr>
            <a:r>
              <a:rPr lang="en-US" sz="3600">
                <a:solidFill>
                  <a:srgbClr val="262626"/>
                </a:solidFill>
                <a:latin typeface="Garamond Bold"/>
              </a:rPr>
              <a:t>Financial Ratios:</a:t>
            </a:r>
          </a:p>
          <a:p>
            <a:pPr algn="l" marL="651510" indent="-325755" lvl="1">
              <a:lnSpc>
                <a:spcPts val="4320"/>
              </a:lnSpc>
            </a:pPr>
            <a:r>
              <a:rPr lang="en-US" sz="3600">
                <a:solidFill>
                  <a:srgbClr val="262626"/>
                </a:solidFill>
                <a:latin typeface="Garamond"/>
              </a:rPr>
              <a:t>     </a:t>
            </a:r>
            <a:r>
              <a:rPr lang="en-US" sz="3600">
                <a:solidFill>
                  <a:srgbClr val="262626"/>
                </a:solidFill>
                <a:latin typeface="Garamond Bold"/>
              </a:rPr>
              <a:t>Create or compute financial ratios that are relevant to ROC analysis,</a:t>
            </a:r>
            <a:r>
              <a:rPr lang="en-US" sz="3600">
                <a:solidFill>
                  <a:srgbClr val="262626"/>
                </a:solidFill>
                <a:latin typeface="Garamond"/>
              </a:rPr>
              <a:t> such as:</a:t>
            </a:r>
          </a:p>
          <a:p>
            <a:pPr algn="l" marL="1228725" indent="-409575" lvl="2">
              <a:lnSpc>
                <a:spcPts val="3600"/>
              </a:lnSpc>
              <a:buFont typeface="Arial"/>
              <a:buChar char="⚬"/>
            </a:pPr>
            <a:r>
              <a:rPr lang="en-US" sz="3000">
                <a:solidFill>
                  <a:srgbClr val="262626"/>
                </a:solidFill>
                <a:latin typeface="Garamond"/>
              </a:rPr>
              <a:t>Debt-to-Equity Ratio: Total Debt / Total Equity</a:t>
            </a:r>
          </a:p>
          <a:p>
            <a:pPr algn="l" marL="1228725" indent="-409575" lvl="2">
              <a:lnSpc>
                <a:spcPts val="3600"/>
              </a:lnSpc>
              <a:buFont typeface="Arial"/>
              <a:buChar char="⚬"/>
            </a:pPr>
            <a:r>
              <a:rPr lang="en-US" sz="3000">
                <a:solidFill>
                  <a:srgbClr val="262626"/>
                </a:solidFill>
                <a:latin typeface="Garamond"/>
              </a:rPr>
              <a:t>Asset Turnover: Revenue / Total Assets</a:t>
            </a:r>
          </a:p>
          <a:p>
            <a:pPr algn="l" marL="1228725" indent="-409575" lvl="2">
              <a:lnSpc>
                <a:spcPts val="3600"/>
              </a:lnSpc>
              <a:buFont typeface="Arial"/>
              <a:buChar char="⚬"/>
            </a:pPr>
            <a:r>
              <a:rPr lang="en-US" sz="3000">
                <a:solidFill>
                  <a:srgbClr val="262626"/>
                </a:solidFill>
                <a:latin typeface="Garamond"/>
              </a:rPr>
              <a:t>Return on Assets (ROA): Net Income / Total Assets</a:t>
            </a:r>
          </a:p>
          <a:p>
            <a:pPr algn="l" marL="1228725" indent="-409575" lvl="2">
              <a:lnSpc>
                <a:spcPts val="3600"/>
              </a:lnSpc>
              <a:buFont typeface="Arial"/>
              <a:buChar char="⚬"/>
            </a:pPr>
            <a:r>
              <a:rPr lang="en-US" sz="3000">
                <a:solidFill>
                  <a:srgbClr val="262626"/>
                </a:solidFill>
                <a:latin typeface="Garamond"/>
              </a:rPr>
              <a:t>Return on Equity (ROE): Net Income / Total Equity</a:t>
            </a:r>
          </a:p>
          <a:p>
            <a:pPr algn="l" marL="651510" indent="-325755" lvl="1">
              <a:lnSpc>
                <a:spcPts val="4320"/>
              </a:lnSpc>
              <a:buFont typeface="Arial"/>
              <a:buChar char="•"/>
            </a:pPr>
            <a:r>
              <a:rPr lang="en-US" sz="3600">
                <a:solidFill>
                  <a:srgbClr val="262626"/>
                </a:solidFill>
                <a:latin typeface="Garamond"/>
              </a:rPr>
              <a:t> at variables like ROC, NOPAT, and Invested Capital.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DAFySI2ic3Q</dc:identifier>
  <dcterms:modified xsi:type="dcterms:W3CDTF">2011-08-01T06:04:30Z</dcterms:modified>
  <cp:revision>1</cp:revision>
  <dc:title>ROC NM.pptx</dc:title>
</cp:coreProperties>
</file>