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2" r:id="rId4"/>
    <p:sldId id="263" r:id="rId5"/>
    <p:sldId id="266" r:id="rId6"/>
    <p:sldId id="267" r:id="rId7"/>
    <p:sldId id="268" r:id="rId8"/>
    <p:sldId id="269" r:id="rId9"/>
    <p:sldId id="270" r:id="rId10"/>
    <p:sldId id="271"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FD3412-AAE7-ED8E-94A3-93F8BBC722BE}" v="7" dt="2024-02-22T05:46:57.875"/>
    <p1510:client id="{CC1A85E5-0545-959F-2F05-DC62E50F5F09}" v="104" dt="2024-02-21T10:03:29.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38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4/22/2024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4/22/2024</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4/22/2024</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4/22/2024</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4/22/2024</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4/22/2024</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4/22/2024</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4/22/2024</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4/22/2024</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4/22/2024</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4/22/2024</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4/22/2024</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4/22/2024</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7" name="Rectangle 6">
            <a:extLst>
              <a:ext uri="{FF2B5EF4-FFF2-40B4-BE49-F238E27FC236}">
                <a16:creationId xmlns:a16="http://schemas.microsoft.com/office/drawing/2014/main" id="{4BADB7B9-C996-18C8-1E65-3ABA22665EAD}"/>
              </a:ext>
            </a:extLst>
          </p:cNvPr>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black and grey logo&#10;&#10;Description automatically generated">
            <a:extLst>
              <a:ext uri="{FF2B5EF4-FFF2-40B4-BE49-F238E27FC236}">
                <a16:creationId xmlns:a16="http://schemas.microsoft.com/office/drawing/2014/main" id="{DD5ED4C6-E73E-CA51-07C0-79D3AF00936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76225" y="281781"/>
            <a:ext cx="1990990" cy="423863"/>
          </a:xfrm>
          <a:prstGeom prst="rect">
            <a:avLst/>
          </a:prstGeom>
        </p:spPr>
      </p:pic>
      <p:pic>
        <p:nvPicPr>
          <p:cNvPr id="11" name="Picture 10" descr="A close up of a logo&#10;&#10;Description automatically generated">
            <a:extLst>
              <a:ext uri="{FF2B5EF4-FFF2-40B4-BE49-F238E27FC236}">
                <a16:creationId xmlns:a16="http://schemas.microsoft.com/office/drawing/2014/main" id="{2E144495-634A-C809-8CA1-F49D84D290EF}"/>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280899" y="226297"/>
            <a:ext cx="1644402" cy="534830"/>
          </a:xfrm>
          <a:prstGeom prst="rect">
            <a:avLst/>
          </a:prstGeom>
        </p:spPr>
      </p:pic>
      <p:pic>
        <p:nvPicPr>
          <p:cNvPr id="13" name="Picture 12" descr="A blue and black logo&#10;&#10;Description automatically generated">
            <a:extLst>
              <a:ext uri="{FF2B5EF4-FFF2-40B4-BE49-F238E27FC236}">
                <a16:creationId xmlns:a16="http://schemas.microsoft.com/office/drawing/2014/main" id="{86521D76-69DF-C62E-9B6E-C1301F378A56}"/>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321983" y="281780"/>
            <a:ext cx="1135004" cy="423864"/>
          </a:xfrm>
          <a:prstGeom prst="rect">
            <a:avLst/>
          </a:prstGeom>
        </p:spPr>
      </p:pic>
      <p:pic>
        <p:nvPicPr>
          <p:cNvPr id="15" name="Picture 14" descr="A circular logo with people and map&#10;&#10;Description automatically generated">
            <a:extLst>
              <a:ext uri="{FF2B5EF4-FFF2-40B4-BE49-F238E27FC236}">
                <a16:creationId xmlns:a16="http://schemas.microsoft.com/office/drawing/2014/main" id="{C9F26E82-82DE-EE39-DD5A-6EF886B7DE03}"/>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511755" y="136525"/>
            <a:ext cx="714375" cy="714375"/>
          </a:xfrm>
          <a:prstGeom prst="rect">
            <a:avLst/>
          </a:prstGeom>
        </p:spPr>
      </p:pic>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5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r>
              <a:rPr lang="en-US" sz="4400" b="1" dirty="0">
                <a:solidFill>
                  <a:schemeClr val="accent1"/>
                </a:solidFill>
                <a:latin typeface="Arial" panose="020B0604020202020204" pitchFamily="34" charset="0"/>
                <a:cs typeface="Arial" panose="020B0604020202020204" pitchFamily="34" charset="0"/>
              </a:rPr>
              <a:t>HEART DISEASES PREDICTION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4" name="TextBox 3"/>
          <p:cNvSpPr txBox="1"/>
          <p:nvPr/>
        </p:nvSpPr>
        <p:spPr>
          <a:xfrm>
            <a:off x="1747317" y="3252865"/>
            <a:ext cx="9039066"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pitchFamily="34" charset="0"/>
                <a:cs typeface="Arial" pitchFamily="34" charset="0"/>
              </a:rPr>
              <a:t>YUVARAJ K </a:t>
            </a:r>
          </a:p>
          <a:p>
            <a:r>
              <a:rPr lang="en-US" sz="2000" b="1" dirty="0">
                <a:solidFill>
                  <a:schemeClr val="accent1">
                    <a:lumMod val="75000"/>
                  </a:schemeClr>
                </a:solidFill>
                <a:latin typeface="Arial" pitchFamily="34" charset="0"/>
                <a:cs typeface="Arial" pitchFamily="34" charset="0"/>
              </a:rPr>
              <a:t> au422621105042 </a:t>
            </a:r>
          </a:p>
          <a:p>
            <a:r>
              <a:rPr lang="en-US" sz="2000" b="1" dirty="0">
                <a:solidFill>
                  <a:schemeClr val="accent1">
                    <a:lumMod val="75000"/>
                  </a:schemeClr>
                </a:solidFill>
                <a:latin typeface="Arial" pitchFamily="34" charset="0"/>
                <a:cs typeface="Arial" pitchFamily="34" charset="0"/>
              </a:rPr>
              <a:t> UNIVERSITY COLLEGE OF ENGINEERING PANRUTI</a:t>
            </a:r>
          </a:p>
        </p:txBody>
      </p:sp>
      <p:sp>
        <p:nvSpPr>
          <p:cNvPr id="5" name="TextBox 4"/>
          <p:cNvSpPr txBox="1"/>
          <p:nvPr/>
        </p:nvSpPr>
        <p:spPr>
          <a:xfrm>
            <a:off x="1723871" y="5186598"/>
            <a:ext cx="8259580" cy="70788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a:t>
            </a:r>
          </a:p>
          <a:p>
            <a:r>
              <a:rPr lang="en-US" sz="2000" b="1" dirty="0">
                <a:solidFill>
                  <a:schemeClr val="accent1">
                    <a:lumMod val="75000"/>
                  </a:schemeClr>
                </a:solidFill>
                <a:latin typeface="Arial" pitchFamily="34" charset="0"/>
                <a:cs typeface="Arial" pitchFamily="34" charset="0"/>
              </a:rPr>
              <a:t>Dr. RAMAR BOSE</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6FBD3-D046-9A62-C0D8-E2AFF5B1B89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8C03611-BD79-86F0-930E-A689AD91252A}"/>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6" name="Subtitle 5">
            <a:extLst>
              <a:ext uri="{FF2B5EF4-FFF2-40B4-BE49-F238E27FC236}">
                <a16:creationId xmlns:a16="http://schemas.microsoft.com/office/drawing/2014/main" id="{A42DCE06-B7ED-B551-71F3-7F3E73BB9E87}"/>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1. Project </a:t>
            </a:r>
            <a:r>
              <a:rPr lang="en-US" sz="2600" dirty="0" err="1">
                <a:latin typeface="Arial" panose="020B0604020202020204" pitchFamily="34" charset="0"/>
                <a:cs typeface="Arial" panose="020B0604020202020204" pitchFamily="34" charset="0"/>
              </a:rPr>
              <a:t>Github</a:t>
            </a:r>
            <a:r>
              <a:rPr lang="en-US" sz="2600" dirty="0">
                <a:latin typeface="Arial" panose="020B0604020202020204" pitchFamily="34" charset="0"/>
                <a:cs typeface="Arial" panose="020B0604020202020204" pitchFamily="34" charset="0"/>
              </a:rPr>
              <a:t> link , </a:t>
            </a:r>
            <a:r>
              <a:rPr lang="en-US" sz="2600" dirty="0" err="1">
                <a:latin typeface="Arial" panose="020B0604020202020204" pitchFamily="34" charset="0"/>
                <a:cs typeface="Arial" panose="020B0604020202020204" pitchFamily="34" charset="0"/>
              </a:rPr>
              <a:t>Ramar</a:t>
            </a:r>
            <a:r>
              <a:rPr lang="en-US" sz="2600" dirty="0">
                <a:latin typeface="Arial" panose="020B0604020202020204" pitchFamily="34" charset="0"/>
                <a:cs typeface="Arial" panose="020B0604020202020204" pitchFamily="34" charset="0"/>
              </a:rPr>
              <a:t> Bose , 2024</a:t>
            </a:r>
          </a:p>
          <a:p>
            <a:pPr algn="l">
              <a:buFont typeface="Arial" pitchFamily="34" charset="0"/>
              <a:buChar char="•"/>
            </a:pPr>
            <a:r>
              <a:rPr lang="en-US" sz="2600" dirty="0">
                <a:latin typeface="Arial" panose="020B0604020202020204" pitchFamily="34" charset="0"/>
                <a:cs typeface="Arial" panose="020B0604020202020204" pitchFamily="34" charset="0"/>
              </a:rPr>
              <a:t> 2. Project video recorded link (</a:t>
            </a:r>
            <a:r>
              <a:rPr lang="en-US" sz="2600" dirty="0" err="1">
                <a:latin typeface="Arial" panose="020B0604020202020204" pitchFamily="34" charset="0"/>
                <a:cs typeface="Arial" panose="020B0604020202020204" pitchFamily="34" charset="0"/>
              </a:rPr>
              <a:t>youtube</a:t>
            </a:r>
            <a:r>
              <a:rPr lang="en-US" sz="2600" dirty="0">
                <a:latin typeface="Arial" panose="020B0604020202020204" pitchFamily="34" charset="0"/>
                <a:cs typeface="Arial" panose="020B0604020202020204" pitchFamily="34" charset="0"/>
              </a:rPr>
              <a:t> / </a:t>
            </a:r>
            <a:r>
              <a:rPr lang="en-US" sz="2600" dirty="0" err="1">
                <a:latin typeface="Arial" panose="020B0604020202020204" pitchFamily="34" charset="0"/>
                <a:cs typeface="Arial" panose="020B0604020202020204" pitchFamily="34" charset="0"/>
              </a:rPr>
              <a:t>github</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Ramar</a:t>
            </a:r>
            <a:r>
              <a:rPr lang="en-US" sz="2600" dirty="0">
                <a:latin typeface="Arial" panose="020B0604020202020204" pitchFamily="34" charset="0"/>
                <a:cs typeface="Arial" panose="020B0604020202020204" pitchFamily="34" charset="0"/>
              </a:rPr>
              <a:t> Bose , 2024 </a:t>
            </a:r>
          </a:p>
          <a:p>
            <a:pPr algn="l">
              <a:buFont typeface="Arial" pitchFamily="34" charset="0"/>
              <a:buChar char="•"/>
            </a:pPr>
            <a:r>
              <a:rPr lang="en-US" sz="2600" dirty="0">
                <a:latin typeface="Arial" panose="020B0604020202020204" pitchFamily="34" charset="0"/>
                <a:cs typeface="Arial" panose="020B0604020202020204" pitchFamily="34" charset="0"/>
              </a:rPr>
              <a:t> 3. Project PPT &amp; Report , </a:t>
            </a:r>
            <a:r>
              <a:rPr lang="en-US" sz="2600" dirty="0" err="1">
                <a:latin typeface="Arial" panose="020B0604020202020204" pitchFamily="34" charset="0"/>
                <a:cs typeface="Arial" panose="020B0604020202020204" pitchFamily="34" charset="0"/>
              </a:rPr>
              <a:t>Ramar</a:t>
            </a:r>
            <a:r>
              <a:rPr lang="en-US" sz="2600" dirty="0">
                <a:latin typeface="Arial" panose="020B0604020202020204" pitchFamily="34" charset="0"/>
                <a:cs typeface="Arial" panose="020B0604020202020204" pitchFamily="34" charset="0"/>
              </a:rPr>
              <a:t> Bose , 2024</a:t>
            </a:r>
          </a:p>
        </p:txBody>
      </p:sp>
      <p:sp>
        <p:nvSpPr>
          <p:cNvPr id="4" name="Footer Placeholder 3">
            <a:extLst>
              <a:ext uri="{FF2B5EF4-FFF2-40B4-BE49-F238E27FC236}">
                <a16:creationId xmlns:a16="http://schemas.microsoft.com/office/drawing/2014/main" id="{9632E3AF-FCB3-6F27-8094-81945D2A7EC0}"/>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908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000" b="0" i="0" dirty="0">
                <a:solidFill>
                  <a:srgbClr val="0D0D0D"/>
                </a:solidFill>
                <a:effectLst/>
                <a:latin typeface="Söhne"/>
              </a:rPr>
              <a:t>Predicting heart diseases involves using computer programs to analyze medical information and make predictions about who might develop heart problems in the future. This process includes collecting data like age, blood pressure, cholesterol levels, and lifestyle habits, then using that data to train a computer model. Once trained, this model can look at new data from someone and give an indication of whether they're at risk for heart disease. It's like having a digital assistant that helps doctors identify potential issues early on, so they can take action to keep people healthy.</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mj-lt"/>
              <a:buAutoNum type="arabicPeriod"/>
            </a:pPr>
            <a:r>
              <a:rPr lang="en-US" sz="2000" b="1" i="0" dirty="0">
                <a:solidFill>
                  <a:srgbClr val="0D0D0D"/>
                </a:solidFill>
                <a:effectLst/>
                <a:latin typeface="Söhne"/>
              </a:rPr>
              <a:t>Collect Data</a:t>
            </a:r>
            <a:r>
              <a:rPr lang="en-US" sz="2000" b="0" i="0" dirty="0">
                <a:solidFill>
                  <a:srgbClr val="0D0D0D"/>
                </a:solidFill>
                <a:effectLst/>
                <a:latin typeface="Söhne"/>
              </a:rPr>
              <a:t>: Get information from people, like their age, blood pressure, and lifestyle habits.</a:t>
            </a:r>
          </a:p>
          <a:p>
            <a:pPr algn="l">
              <a:buFont typeface="+mj-lt"/>
              <a:buAutoNum type="arabicPeriod"/>
            </a:pPr>
            <a:r>
              <a:rPr lang="en-US" sz="2000" b="1" i="0" dirty="0">
                <a:solidFill>
                  <a:srgbClr val="0D0D0D"/>
                </a:solidFill>
                <a:effectLst/>
                <a:latin typeface="Söhne"/>
              </a:rPr>
              <a:t>Prepare Data</a:t>
            </a:r>
            <a:r>
              <a:rPr lang="en-US" sz="2000" b="0" i="0" dirty="0">
                <a:solidFill>
                  <a:srgbClr val="0D0D0D"/>
                </a:solidFill>
                <a:effectLst/>
                <a:latin typeface="Söhne"/>
              </a:rPr>
              <a:t>: Make sure the data is clean and organized so the computer can understand it.</a:t>
            </a:r>
          </a:p>
          <a:p>
            <a:pPr algn="l">
              <a:buFont typeface="+mj-lt"/>
              <a:buAutoNum type="arabicPeriod"/>
            </a:pPr>
            <a:r>
              <a:rPr lang="en-US" sz="2000" b="1" i="0" dirty="0">
                <a:solidFill>
                  <a:srgbClr val="0D0D0D"/>
                </a:solidFill>
                <a:effectLst/>
                <a:latin typeface="Söhne"/>
              </a:rPr>
              <a:t>Find Patterns</a:t>
            </a:r>
            <a:r>
              <a:rPr lang="en-US" sz="2000" b="0" i="0" dirty="0">
                <a:solidFill>
                  <a:srgbClr val="0D0D0D"/>
                </a:solidFill>
                <a:effectLst/>
                <a:latin typeface="Söhne"/>
              </a:rPr>
              <a:t>: Teach the computer to look for patterns in the data that might indicate someone could develop a heart problem.</a:t>
            </a:r>
          </a:p>
          <a:p>
            <a:pPr algn="l">
              <a:buFont typeface="+mj-lt"/>
              <a:buAutoNum type="arabicPeriod"/>
            </a:pPr>
            <a:r>
              <a:rPr lang="en-US" sz="2000" b="1" i="0" dirty="0">
                <a:solidFill>
                  <a:srgbClr val="0D0D0D"/>
                </a:solidFill>
                <a:effectLst/>
                <a:latin typeface="Söhne"/>
              </a:rPr>
              <a:t>Train the Computer</a:t>
            </a:r>
            <a:r>
              <a:rPr lang="en-US" sz="2000" b="0" i="0" dirty="0">
                <a:solidFill>
                  <a:srgbClr val="0D0D0D"/>
                </a:solidFill>
                <a:effectLst/>
                <a:latin typeface="Söhne"/>
              </a:rPr>
              <a:t>: Show the computer lots of examples of people with and without heart diseases so it can learn what to look for.</a:t>
            </a:r>
          </a:p>
          <a:p>
            <a:pPr algn="l">
              <a:buFont typeface="+mj-lt"/>
              <a:buAutoNum type="arabicPeriod"/>
            </a:pPr>
            <a:r>
              <a:rPr lang="en-US" sz="2000" b="1" i="0" dirty="0">
                <a:solidFill>
                  <a:srgbClr val="0D0D0D"/>
                </a:solidFill>
                <a:effectLst/>
                <a:latin typeface="Söhne"/>
              </a:rPr>
              <a:t>Test the Computer</a:t>
            </a:r>
            <a:r>
              <a:rPr lang="en-US" sz="2000" b="0" i="0" dirty="0">
                <a:solidFill>
                  <a:srgbClr val="0D0D0D"/>
                </a:solidFill>
                <a:effectLst/>
                <a:latin typeface="Söhne"/>
              </a:rPr>
              <a:t>: Give the computer new examples it hasn't seen before to see if it can predict who might have heart issues.</a:t>
            </a:r>
          </a:p>
          <a:p>
            <a:pPr algn="l">
              <a:buFont typeface="+mj-lt"/>
              <a:buAutoNum type="arabicPeriod"/>
            </a:pPr>
            <a:r>
              <a:rPr lang="en-US" sz="2000" b="1" i="0" dirty="0">
                <a:solidFill>
                  <a:srgbClr val="0D0D0D"/>
                </a:solidFill>
                <a:effectLst/>
                <a:latin typeface="Söhne"/>
              </a:rPr>
              <a:t>Adjust and Improve</a:t>
            </a:r>
            <a:r>
              <a:rPr lang="en-US" sz="2000" b="0" i="0" dirty="0">
                <a:solidFill>
                  <a:srgbClr val="0D0D0D"/>
                </a:solidFill>
                <a:effectLst/>
                <a:latin typeface="Söhne"/>
              </a:rPr>
              <a:t>: Keep refining the program based on how well it predicts and make it better over time.</a:t>
            </a:r>
          </a:p>
          <a:p>
            <a:pPr algn="l">
              <a:buFont typeface="+mj-lt"/>
              <a:buAutoNum type="arabicPeriod"/>
            </a:pPr>
            <a:r>
              <a:rPr lang="en-US" sz="2000" b="1" i="0" dirty="0">
                <a:solidFill>
                  <a:srgbClr val="0D0D0D"/>
                </a:solidFill>
                <a:effectLst/>
                <a:latin typeface="Söhne"/>
              </a:rPr>
              <a:t>Use the Program</a:t>
            </a:r>
            <a:r>
              <a:rPr lang="en-US" sz="2000" b="0" i="0" dirty="0">
                <a:solidFill>
                  <a:srgbClr val="0D0D0D"/>
                </a:solidFill>
                <a:effectLst/>
                <a:latin typeface="Söhne"/>
              </a:rPr>
              <a:t>: Once it's good at predicting, use the program to help doctors identify people who might need extra care to keep their hearts healthy.</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92500" lnSpcReduction="20000"/>
          </a:bodyPr>
          <a:lstStyle/>
          <a:p>
            <a:pPr algn="l">
              <a:buFont typeface="+mj-lt"/>
              <a:buAutoNum type="arabicPeriod"/>
            </a:pPr>
            <a:r>
              <a:rPr lang="en-US" sz="2000" b="1" i="0" dirty="0">
                <a:solidFill>
                  <a:srgbClr val="0D0D0D"/>
                </a:solidFill>
                <a:effectLst/>
                <a:latin typeface="Söhne"/>
              </a:rPr>
              <a:t>Pick an Algorithm</a:t>
            </a:r>
            <a:r>
              <a:rPr lang="en-US" sz="2000" b="0" i="0" dirty="0">
                <a:solidFill>
                  <a:srgbClr val="0D0D0D"/>
                </a:solidFill>
                <a:effectLst/>
                <a:latin typeface="Söhne"/>
              </a:rPr>
              <a:t>: Choose a simple algorithm like Decision Trees.</a:t>
            </a:r>
          </a:p>
          <a:p>
            <a:pPr algn="l">
              <a:buFont typeface="+mj-lt"/>
              <a:buAutoNum type="arabicPeriod"/>
            </a:pPr>
            <a:r>
              <a:rPr lang="en-US" sz="2000" b="1" i="0" dirty="0">
                <a:solidFill>
                  <a:srgbClr val="0D0D0D"/>
                </a:solidFill>
                <a:effectLst/>
                <a:latin typeface="Söhne"/>
              </a:rPr>
              <a:t>Get Data</a:t>
            </a:r>
            <a:r>
              <a:rPr lang="en-US" sz="2000" b="0" i="0" dirty="0">
                <a:solidFill>
                  <a:srgbClr val="0D0D0D"/>
                </a:solidFill>
                <a:effectLst/>
                <a:latin typeface="Söhne"/>
              </a:rPr>
              <a:t>: Gather information about patients like age, blood pressure, and cholesterol levels.</a:t>
            </a:r>
          </a:p>
          <a:p>
            <a:pPr algn="l">
              <a:buFont typeface="+mj-lt"/>
              <a:buAutoNum type="arabicPeriod"/>
            </a:pPr>
            <a:r>
              <a:rPr lang="en-US" sz="2000" b="1" i="0" dirty="0">
                <a:solidFill>
                  <a:srgbClr val="0D0D0D"/>
                </a:solidFill>
                <a:effectLst/>
                <a:latin typeface="Söhne"/>
              </a:rPr>
              <a:t>Clean Data</a:t>
            </a:r>
            <a:r>
              <a:rPr lang="en-US" sz="2000" b="0" i="0" dirty="0">
                <a:solidFill>
                  <a:srgbClr val="0D0D0D"/>
                </a:solidFill>
                <a:effectLst/>
                <a:latin typeface="Söhne"/>
              </a:rPr>
              <a:t>: Make sure the data is neat and ready for analysis, handling any missing or weird values.</a:t>
            </a:r>
          </a:p>
          <a:p>
            <a:pPr algn="l">
              <a:buFont typeface="+mj-lt"/>
              <a:buAutoNum type="arabicPeriod"/>
            </a:pPr>
            <a:r>
              <a:rPr lang="en-US" sz="2000" b="1" i="0" dirty="0">
                <a:solidFill>
                  <a:srgbClr val="0D0D0D"/>
                </a:solidFill>
                <a:effectLst/>
                <a:latin typeface="Söhne"/>
              </a:rPr>
              <a:t>Divide Data</a:t>
            </a:r>
            <a:r>
              <a:rPr lang="en-US" sz="2000" b="0" i="0" dirty="0">
                <a:solidFill>
                  <a:srgbClr val="0D0D0D"/>
                </a:solidFill>
                <a:effectLst/>
                <a:latin typeface="Söhne"/>
              </a:rPr>
              <a:t>: Split the data into two parts: one for teaching the algorithm and one for testing how well it works.</a:t>
            </a:r>
          </a:p>
          <a:p>
            <a:pPr algn="l">
              <a:buFont typeface="+mj-lt"/>
              <a:buAutoNum type="arabicPeriod"/>
            </a:pPr>
            <a:r>
              <a:rPr lang="en-US" sz="2000" b="1" i="0" dirty="0">
                <a:solidFill>
                  <a:srgbClr val="0D0D0D"/>
                </a:solidFill>
                <a:effectLst/>
                <a:latin typeface="Söhne"/>
              </a:rPr>
              <a:t>Teach the Algorithm</a:t>
            </a:r>
            <a:r>
              <a:rPr lang="en-US" sz="2000" b="0" i="0" dirty="0">
                <a:solidFill>
                  <a:srgbClr val="0D0D0D"/>
                </a:solidFill>
                <a:effectLst/>
                <a:latin typeface="Söhne"/>
              </a:rPr>
              <a:t>: Use the training data to teach the algorithm to recognize patterns that suggest heart disease.</a:t>
            </a:r>
          </a:p>
          <a:p>
            <a:pPr algn="l">
              <a:buFont typeface="+mj-lt"/>
              <a:buAutoNum type="arabicPeriod"/>
            </a:pPr>
            <a:r>
              <a:rPr lang="en-US" sz="2000" b="1" i="0" dirty="0">
                <a:solidFill>
                  <a:srgbClr val="0D0D0D"/>
                </a:solidFill>
                <a:effectLst/>
                <a:latin typeface="Söhne"/>
              </a:rPr>
              <a:t>Check Performance</a:t>
            </a:r>
            <a:r>
              <a:rPr lang="en-US" sz="2000" b="0" i="0" dirty="0">
                <a:solidFill>
                  <a:srgbClr val="0D0D0D"/>
                </a:solidFill>
                <a:effectLst/>
                <a:latin typeface="Söhne"/>
              </a:rPr>
              <a:t>: Test the algorithm on the other part of the data to see how accurately it predicts heart disease.</a:t>
            </a:r>
          </a:p>
          <a:p>
            <a:pPr algn="l">
              <a:buFont typeface="+mj-lt"/>
              <a:buAutoNum type="arabicPeriod"/>
            </a:pPr>
            <a:r>
              <a:rPr lang="en-US" sz="2000" b="1" i="0" dirty="0">
                <a:solidFill>
                  <a:srgbClr val="0D0D0D"/>
                </a:solidFill>
                <a:effectLst/>
                <a:latin typeface="Söhne"/>
              </a:rPr>
              <a:t>Improve if Needed</a:t>
            </a:r>
            <a:r>
              <a:rPr lang="en-US" sz="2000" b="0" i="0" dirty="0">
                <a:solidFill>
                  <a:srgbClr val="0D0D0D"/>
                </a:solidFill>
                <a:effectLst/>
                <a:latin typeface="Söhne"/>
              </a:rPr>
              <a:t>: Adjust the algorithm if it's not doing well, maybe by tweaking settings or trying a different approach.</a:t>
            </a:r>
          </a:p>
          <a:p>
            <a:pPr algn="l">
              <a:buFont typeface="+mj-lt"/>
              <a:buAutoNum type="arabicPeriod"/>
            </a:pPr>
            <a:r>
              <a:rPr lang="en-US" sz="2000" b="1" i="0" dirty="0">
                <a:solidFill>
                  <a:srgbClr val="0D0D0D"/>
                </a:solidFill>
                <a:effectLst/>
                <a:latin typeface="Söhne"/>
              </a:rPr>
              <a:t>Make it Work</a:t>
            </a:r>
            <a:r>
              <a:rPr lang="en-US" sz="2000" b="0" i="0" dirty="0">
                <a:solidFill>
                  <a:srgbClr val="0D0D0D"/>
                </a:solidFill>
                <a:effectLst/>
                <a:latin typeface="Söhne"/>
              </a:rPr>
              <a:t>: Once it's doing a good job, put the algorithm into a system that doctors can use to help identify patients at risk for heart disease.</a:t>
            </a:r>
          </a:p>
          <a:p>
            <a:pPr algn="l">
              <a:buFont typeface="+mj-lt"/>
              <a:buAutoNum type="arabicPeriod"/>
            </a:pPr>
            <a:r>
              <a:rPr lang="en-US" sz="2000" b="1" i="0" dirty="0">
                <a:solidFill>
                  <a:srgbClr val="0D0D0D"/>
                </a:solidFill>
                <a:effectLst/>
                <a:latin typeface="Söhne"/>
              </a:rPr>
              <a:t>Keep an Eye on it</a:t>
            </a:r>
            <a:r>
              <a:rPr lang="en-US" sz="2000" b="0" i="0" dirty="0">
                <a:solidFill>
                  <a:srgbClr val="0D0D0D"/>
                </a:solidFill>
                <a:effectLst/>
                <a:latin typeface="Söhne"/>
              </a:rPr>
              <a:t>: Keep checking how well the algorithm is working and update it as needed to keep it accurate and helpful.</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B7A21-B534-F8EF-3389-20ECA220A4F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AF0B8FE-C2D5-97D2-1A01-AE232639D829}"/>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6" name="Subtitle 5">
            <a:extLst>
              <a:ext uri="{FF2B5EF4-FFF2-40B4-BE49-F238E27FC236}">
                <a16:creationId xmlns:a16="http://schemas.microsoft.com/office/drawing/2014/main" id="{274BA4BA-49EB-73A8-5C58-6DF5FBCEC6A5}"/>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a:latin typeface="Arial" panose="020B0604020202020204" pitchFamily="34" charset="0"/>
                <a:cs typeface="Arial" panose="020B0604020202020204" pitchFamily="34" charset="0"/>
              </a:rPr>
              <a:t>https://github.com/YUVARAJ4015/HEART-DISEASES-PREDICTION.git</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F380DBA4-EAEB-285A-B8D2-B0D5DD525C03}"/>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239744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34577-9296-1AA8-04AB-3230FF6E8DF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CD374C-66F9-AF76-AC1E-66B4BD499AE2}"/>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Project Demo(Recorded Video)</a:t>
            </a:r>
            <a:endParaRPr lang="en-US" dirty="0">
              <a:solidFill>
                <a:schemeClr val="accent1"/>
              </a:solidFill>
            </a:endParaRPr>
          </a:p>
        </p:txBody>
      </p:sp>
      <p:sp>
        <p:nvSpPr>
          <p:cNvPr id="6" name="Subtitle 5">
            <a:extLst>
              <a:ext uri="{FF2B5EF4-FFF2-40B4-BE49-F238E27FC236}">
                <a16:creationId xmlns:a16="http://schemas.microsoft.com/office/drawing/2014/main" id="{38E8653D-1130-51D3-7167-6529A49A0FE3}"/>
              </a:ext>
            </a:extLst>
          </p:cNvPr>
          <p:cNvSpPr>
            <a:spLocks noGrp="1"/>
          </p:cNvSpPr>
          <p:nvPr>
            <p:ph type="subTitle" idx="1"/>
          </p:nvPr>
        </p:nvSpPr>
        <p:spPr>
          <a:xfrm>
            <a:off x="614597" y="2110153"/>
            <a:ext cx="11152682" cy="4365598"/>
          </a:xfrm>
        </p:spPr>
        <p:txBody>
          <a:bodyPr>
            <a:normAutofit/>
          </a:bodyPr>
          <a:lstStyle/>
          <a:p>
            <a:pPr algn="l"/>
            <a:r>
              <a:rPr lang="en-US" sz="2600">
                <a:latin typeface="Arial" panose="020B0604020202020204" pitchFamily="34" charset="0"/>
                <a:cs typeface="Arial" panose="020B0604020202020204" pitchFamily="34" charset="0"/>
              </a:rPr>
              <a:t>https://github.com/YUVARAJ4015/HEART-DISEASES-PREDICTION.git</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7CF9570-8394-BDBD-48B7-1E467BD67387}"/>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55272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D370A-24A2-69BE-A8E7-1CC0DA7E0A8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9087247-68D2-2EB2-A3AA-26FF55B3CE45}"/>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Subtitle 5">
            <a:extLst>
              <a:ext uri="{FF2B5EF4-FFF2-40B4-BE49-F238E27FC236}">
                <a16:creationId xmlns:a16="http://schemas.microsoft.com/office/drawing/2014/main" id="{94DA3713-F268-A917-D3B2-A7DE94A30A9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000" b="0" i="0" dirty="0">
                <a:solidFill>
                  <a:srgbClr val="0D0D0D"/>
                </a:solidFill>
                <a:effectLst/>
                <a:latin typeface="Söhne"/>
              </a:rPr>
              <a:t>In conclusion, predicting heart diseases is vital for early detection and intervention, ultimately improving patient outcomes and saving lives. By developing a simple algorithm using techniques like Decision Trees and following a straightforward development process, we can create a valuable tool for healthcare professionals. This tool can assist in identifying individuals at risk of heart diseases based on their medical data, helping doctors make informed decisions and provide timely treatments. With continuous monitoring and updates, we can ensure the algorithm remains accurate and effective in real-world scenarios, contributing to better healthcare delivery and patient well-being.</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25A3365-79D3-BDE1-B3EB-320921B3302A}"/>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7048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D7B32-6370-983C-B750-16C3C049F89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A75CEE-A5C2-DF5D-22E2-5D1449D39A6D}"/>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6" name="Subtitle 5">
            <a:extLst>
              <a:ext uri="{FF2B5EF4-FFF2-40B4-BE49-F238E27FC236}">
                <a16:creationId xmlns:a16="http://schemas.microsoft.com/office/drawing/2014/main" id="{939C5A78-F371-C081-51F3-A07044D21C61}"/>
              </a:ext>
            </a:extLst>
          </p:cNvPr>
          <p:cNvSpPr>
            <a:spLocks noGrp="1"/>
          </p:cNvSpPr>
          <p:nvPr>
            <p:ph type="subTitle" idx="1"/>
          </p:nvPr>
        </p:nvSpPr>
        <p:spPr>
          <a:xfrm>
            <a:off x="614597" y="2110153"/>
            <a:ext cx="11152682" cy="4365598"/>
          </a:xfrm>
        </p:spPr>
        <p:txBody>
          <a:bodyPr>
            <a:normAutofit/>
          </a:bodyPr>
          <a:lstStyle/>
          <a:p>
            <a:pPr algn="l">
              <a:buFont typeface="+mj-lt"/>
              <a:buAutoNum type="arabicPeriod"/>
            </a:pPr>
            <a:r>
              <a:rPr lang="en-US" sz="2000" b="1" i="0" dirty="0">
                <a:solidFill>
                  <a:srgbClr val="0D0D0D"/>
                </a:solidFill>
                <a:effectLst/>
                <a:latin typeface="Söhne"/>
              </a:rPr>
              <a:t>Better Algorithms</a:t>
            </a:r>
            <a:r>
              <a:rPr lang="en-US" sz="2000" b="0" i="0" dirty="0">
                <a:solidFill>
                  <a:srgbClr val="0D0D0D"/>
                </a:solidFill>
                <a:effectLst/>
                <a:latin typeface="Söhne"/>
              </a:rPr>
              <a:t>: We can try using smarter computer programs to make more accurate predictions. These programs could learn from more data and make better guesses about who might get heart problems.</a:t>
            </a:r>
          </a:p>
          <a:p>
            <a:pPr algn="l">
              <a:buFont typeface="+mj-lt"/>
              <a:buAutoNum type="arabicPeriod"/>
            </a:pPr>
            <a:r>
              <a:rPr lang="en-US" sz="2000" b="1" i="0" dirty="0">
                <a:solidFill>
                  <a:srgbClr val="0D0D0D"/>
                </a:solidFill>
                <a:effectLst/>
                <a:latin typeface="Söhne"/>
              </a:rPr>
              <a:t>New Information</a:t>
            </a:r>
            <a:r>
              <a:rPr lang="en-US" sz="2000" b="0" i="0" dirty="0">
                <a:solidFill>
                  <a:srgbClr val="0D0D0D"/>
                </a:solidFill>
                <a:effectLst/>
                <a:latin typeface="Söhne"/>
              </a:rPr>
              <a:t>: We can look for more types of information that might help predict heart diseases, like genetic data or lifestyle habits.</a:t>
            </a:r>
          </a:p>
          <a:p>
            <a:pPr algn="l">
              <a:buFont typeface="+mj-lt"/>
              <a:buAutoNum type="arabicPeriod"/>
            </a:pPr>
            <a:r>
              <a:rPr lang="en-US" sz="2000" b="1" i="0" dirty="0">
                <a:solidFill>
                  <a:srgbClr val="0D0D0D"/>
                </a:solidFill>
                <a:effectLst/>
                <a:latin typeface="Söhne"/>
              </a:rPr>
              <a:t>Personalized Predictions</a:t>
            </a:r>
            <a:r>
              <a:rPr lang="en-US" sz="2000" b="0" i="0" dirty="0">
                <a:solidFill>
                  <a:srgbClr val="0D0D0D"/>
                </a:solidFill>
                <a:effectLst/>
                <a:latin typeface="Söhne"/>
              </a:rPr>
              <a:t>: Instead of one-size-fits-all predictions, we can make predictions tailored to each person's unique characteristics, like age, gender, and health history.</a:t>
            </a:r>
          </a:p>
          <a:p>
            <a:pPr algn="l">
              <a:buFont typeface="+mj-lt"/>
              <a:buAutoNum type="arabicPeriod"/>
            </a:pPr>
            <a:r>
              <a:rPr lang="en-US" sz="2000" b="1" i="0" dirty="0">
                <a:solidFill>
                  <a:srgbClr val="0D0D0D"/>
                </a:solidFill>
                <a:effectLst/>
                <a:latin typeface="Söhne"/>
              </a:rPr>
              <a:t>Real-time Monitoring</a:t>
            </a:r>
            <a:r>
              <a:rPr lang="en-US" sz="2000" b="0" i="0" dirty="0">
                <a:solidFill>
                  <a:srgbClr val="0D0D0D"/>
                </a:solidFill>
                <a:effectLst/>
                <a:latin typeface="Söhne"/>
              </a:rPr>
              <a:t>: Imagine if we could use devices like smartwatches to monitor people's heart health in real-time, giving early warnings of potential issues.</a:t>
            </a:r>
          </a:p>
          <a:p>
            <a:pPr algn="l">
              <a:buFont typeface="+mj-lt"/>
              <a:buAutoNum type="arabicPeriod"/>
            </a:pPr>
            <a:r>
              <a:rPr lang="en-US" sz="2000" b="1" i="0" dirty="0">
                <a:solidFill>
                  <a:srgbClr val="0D0D0D"/>
                </a:solidFill>
                <a:effectLst/>
                <a:latin typeface="Söhne"/>
              </a:rPr>
              <a:t>Making it Clear</a:t>
            </a:r>
            <a:r>
              <a:rPr lang="en-US" sz="2000" b="0" i="0" dirty="0">
                <a:solidFill>
                  <a:srgbClr val="0D0D0D"/>
                </a:solidFill>
                <a:effectLst/>
                <a:latin typeface="Söhne"/>
              </a:rPr>
              <a:t>: We should aim to make these predictions easy for doctors to understand and use, so they can make informed decisions about their patients' health</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15E680D-300F-3953-7F6F-651F5FE3E9F2}"/>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176443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TotalTime>
  <Words>936</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HEART DISEASES PREDICTION</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EEE</cp:lastModifiedBy>
  <cp:revision>80</cp:revision>
  <dcterms:created xsi:type="dcterms:W3CDTF">2021-04-26T07:43:48Z</dcterms:created>
  <dcterms:modified xsi:type="dcterms:W3CDTF">2024-04-22T09:40:18Z</dcterms:modified>
</cp:coreProperties>
</file>