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63" d="100"/>
          <a:sy n="63" d="100"/>
        </p:scale>
        <p:origin x="-126" y="-23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97432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501311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946731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1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1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0"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2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24"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6"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7"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8"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9"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0"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1"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1182643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0"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4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2"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43"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44"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45"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4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47"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48"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49"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1"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2"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3"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176504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6629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45187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91344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65375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29260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971206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087118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57685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pPr algn="l"/>
              <a:t>4/4/2024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4785921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6" cy="1333498"/>
            <a:chOff x="742949" y="1104900"/>
            <a:chExt cx="1743076" cy="1333498"/>
          </a:xfrm>
        </p:grpSpPr>
        <p:sp>
          <p:nvSpPr>
            <p:cNvPr id="32" name="曲线"/>
            <p:cNvSpPr>
              <a:spLocks/>
            </p:cNvSpPr>
            <p:nvPr/>
          </p:nvSpPr>
          <p:spPr>
            <a:xfrm>
              <a:off x="742949" y="1381124"/>
              <a:ext cx="1228724" cy="1057274"/>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ap="flat" cmpd="sng">
              <a:noFill/>
              <a:prstDash val="solid"/>
              <a:miter/>
            </a:ln>
          </p:spPr>
        </p:sp>
        <p:sp>
          <p:nvSpPr>
            <p:cNvPr id="33" name="曲线"/>
            <p:cNvSpPr>
              <a:spLocks/>
            </p:cNvSpPr>
            <p:nvPr/>
          </p:nvSpPr>
          <p:spPr>
            <a:xfrm>
              <a:off x="1838325" y="1104900"/>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35"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36"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37" name="文本框"/>
          <p:cNvSpPr>
            <a:spLocks noGrp="1"/>
          </p:cNvSpPr>
          <p:nvPr>
            <p:ph type="ctrTitle"/>
          </p:nvPr>
        </p:nvSpPr>
        <p:spPr>
          <a:xfrm>
            <a:off x="1447800" y="2971799"/>
            <a:ext cx="8077200" cy="137088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4400" spc="15" dirty="0" smtClean="0">
                <a:solidFill>
                  <a:schemeClr val="tx1"/>
                </a:solidFill>
                <a:latin typeface="Trebuchet MS" charset="0"/>
                <a:cs typeface="Trebuchet MS" charset="0"/>
              </a:rPr>
              <a:t>YUVARAJA S</a:t>
            </a:r>
            <a:br>
              <a:rPr lang="en-US" altLang="zh-CN" sz="4400" spc="15" dirty="0" smtClean="0">
                <a:solidFill>
                  <a:schemeClr val="tx1"/>
                </a:solidFill>
                <a:latin typeface="Trebuchet MS" charset="0"/>
                <a:cs typeface="Trebuchet MS" charset="0"/>
              </a:rPr>
            </a:br>
            <a:r>
              <a:rPr lang="en-US" altLang="zh-CN" sz="4400" b="0" i="0" u="none" strike="noStrike" kern="0" cap="none" spc="15" baseline="0" dirty="0" smtClean="0">
                <a:solidFill>
                  <a:schemeClr val="tx1"/>
                </a:solidFill>
                <a:latin typeface="Trebuchet MS" charset="0"/>
                <a:ea typeface="宋体" charset="0"/>
                <a:cs typeface="Trebuchet MS" charset="0"/>
              </a:rPr>
              <a:t>   Project  </a:t>
            </a:r>
            <a:endParaRPr lang="zh-CN" altLang="en-US" sz="4400" b="0" i="0" u="none" strike="noStrike" kern="0" cap="none" spc="15" baseline="0" dirty="0">
              <a:solidFill>
                <a:schemeClr val="tx1"/>
              </a:solidFill>
              <a:latin typeface="Trebuchet MS" charset="0"/>
              <a:ea typeface="宋体" charset="0"/>
              <a:cs typeface="Trebuchet MS" charset="0"/>
            </a:endParaRPr>
          </a:p>
        </p:txBody>
      </p:sp>
      <p:pic>
        <p:nvPicPr>
          <p:cNvPr id="38" name="图片"/>
          <p:cNvPicPr>
            <a:picLocks/>
          </p:cNvPicPr>
          <p:nvPr/>
        </p:nvPicPr>
        <p:blipFill>
          <a:blip r:embed="rId2" cstate="print"/>
          <a:stretch>
            <a:fillRect/>
          </a:stretch>
        </p:blipFill>
        <p:spPr>
          <a:xfrm>
            <a:off x="676275" y="6467475"/>
            <a:ext cx="2143125" cy="200023"/>
          </a:xfrm>
          <a:prstGeom prst="rect">
            <a:avLst/>
          </a:prstGeom>
          <a:noFill/>
          <a:ln w="12700" cap="flat" cmpd="sng">
            <a:noFill/>
            <a:prstDash val="solid"/>
            <a:miter/>
          </a:ln>
        </p:spPr>
      </p:pic>
      <p:sp>
        <p:nvSpPr>
          <p:cNvPr id="3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159669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4"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55" name="文本框"/>
          <p:cNvSpPr>
            <a:spLocks noGrp="1"/>
          </p:cNvSpPr>
          <p:nvPr>
            <p:ph type="title"/>
          </p:nvPr>
        </p:nvSpPr>
        <p:spPr>
          <a:xfrm>
            <a:off x="381000" y="762000"/>
            <a:ext cx="457200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DISCRIMINATOR</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矩形"/>
          <p:cNvSpPr>
            <a:spLocks/>
          </p:cNvSpPr>
          <p:nvPr/>
        </p:nvSpPr>
        <p:spPr>
          <a:xfrm>
            <a:off x="683259" y="6111875"/>
            <a:ext cx="1230630" cy="311783"/>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2000" b="0" i="0" u="heavy" strike="noStrike" kern="1200" cap="none" spc="20" baseline="0">
                <a:solidFill>
                  <a:srgbClr val="006FC0"/>
                </a:solidFill>
                <a:uFill>
                  <a:solidFill>
                    <a:srgbClr val="006FC0"/>
                  </a:solidFill>
                </a:uFill>
                <a:latin typeface="Trebuchet MS" charset="0"/>
                <a:ea typeface="宋体" charset="0"/>
                <a:cs typeface="Trebuchet MS" charset="0"/>
              </a:rPr>
              <a:t>Demo</a:t>
            </a:r>
            <a:r>
              <a:rPr lang="en-US" altLang="zh-CN" sz="2000" b="0" i="0" u="heavy" strike="noStrike" kern="1200" cap="none" spc="-130" baseline="0">
                <a:solidFill>
                  <a:srgbClr val="006FC0"/>
                </a:solidFill>
                <a:uFill>
                  <a:solidFill>
                    <a:srgbClr val="006FC0"/>
                  </a:solidFill>
                </a:uFill>
                <a:latin typeface="Trebuchet MS" charset="0"/>
                <a:ea typeface="宋体" charset="0"/>
                <a:cs typeface="Trebuchet MS" charset="0"/>
              </a:rPr>
              <a:t> </a:t>
            </a:r>
            <a:r>
              <a:rPr lang="en-US" altLang="zh-CN" sz="2000" b="0" i="0" u="heavy" strike="noStrike" kern="1200" cap="none" spc="25" baseline="0">
                <a:solidFill>
                  <a:srgbClr val="006FC0"/>
                </a:solidFill>
                <a:uFill>
                  <a:solidFill>
                    <a:srgbClr val="006FC0"/>
                  </a:solidFill>
                </a:uFill>
                <a:latin typeface="Trebuchet MS" charset="0"/>
                <a:ea typeface="宋体" charset="0"/>
                <a:cs typeface="Trebuchet MS" charset="0"/>
              </a:rPr>
              <a:t>Link</a:t>
            </a:r>
            <a:endParaRPr lang="zh-CN" altLang="en-US" sz="2000" b="0" i="0" u="none" strike="noStrike" kern="1200" cap="none" spc="0" baseline="0">
              <a:solidFill>
                <a:schemeClr val="tx1"/>
              </a:solidFill>
              <a:latin typeface="Trebuchet MS" charset="0"/>
              <a:ea typeface="宋体" charset="0"/>
              <a:cs typeface="Trebuchet MS" charset="0"/>
            </a:endParaRPr>
          </a:p>
        </p:txBody>
      </p:sp>
      <p:sp>
        <p:nvSpPr>
          <p:cNvPr id="158" name="矩形"/>
          <p:cNvSpPr>
            <a:spLocks/>
          </p:cNvSpPr>
          <p:nvPr/>
        </p:nvSpPr>
        <p:spPr>
          <a:xfrm>
            <a:off x="685800" y="2057400"/>
            <a:ext cx="8458200" cy="9772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charset="0"/>
                <a:cs typeface="Arial" pitchFamily="34" charset="0"/>
              </a:rPr>
              <a:t>The discriminator in a Generative Adversarial Network (GAN) is a neural network that learns to distinguish between real data and data generated by the generator</a:t>
            </a:r>
            <a:endParaRPr lang="zh-CN" altLang="en-US" sz="2000" b="0" i="0" u="none" strike="noStrike" kern="1200" cap="none" spc="0" baseline="0">
              <a:solidFill>
                <a:schemeClr val="tx1"/>
              </a:solidFill>
              <a:latin typeface="Calibri" charset="0"/>
              <a:ea typeface="宋体" charset="0"/>
              <a:cs typeface="Calibri" charset="0"/>
            </a:endParaRPr>
          </a:p>
        </p:txBody>
      </p:sp>
      <p:sp>
        <p:nvSpPr>
          <p:cNvPr id="159" name="矩形"/>
          <p:cNvSpPr>
            <a:spLocks/>
          </p:cNvSpPr>
          <p:nvPr/>
        </p:nvSpPr>
        <p:spPr>
          <a:xfrm>
            <a:off x="685800" y="3276600"/>
            <a:ext cx="8458200" cy="6819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Clr>
                <a:schemeClr val="tx1"/>
              </a:buClr>
              <a:buFont typeface="Wingdings" pitchFamily="2" charset="2"/>
              <a:buChar char="q"/>
            </a:pPr>
            <a:r>
              <a:rPr lang="en-US" altLang="zh-CN" sz="2000" b="0" i="0" u="none" strike="noStrike" kern="1200" cap="none" spc="0" baseline="0">
                <a:solidFill>
                  <a:schemeClr val="tx1"/>
                </a:solidFill>
                <a:latin typeface="Arial" pitchFamily="34" charset="0"/>
                <a:ea typeface="宋体" charset="0"/>
                <a:cs typeface="Arial" pitchFamily="34" charset="0"/>
              </a:rPr>
              <a:t>It takes input data, either real or generated, and produces a binary output indicating whether the input is real or fake.</a:t>
            </a: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120681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PROBLEM STATEMENT</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1" name="矩形"/>
          <p:cNvSpPr>
            <a:spLocks/>
          </p:cNvSpPr>
          <p:nvPr/>
        </p:nvSpPr>
        <p:spPr>
          <a:xfrm>
            <a:off x="838200" y="1676400"/>
            <a:ext cx="6096000" cy="424731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charset="0"/>
                <a:ea typeface="宋体" charset="0"/>
                <a:cs typeface="Calibri" charset="0"/>
              </a:rPr>
              <a:t> </a:t>
            </a: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charset="0"/>
                <a:ea typeface="宋体" charset="0"/>
                <a:cs typeface="Calibri" charset="0"/>
              </a:rPr>
              <a:t>            </a:t>
            </a:r>
            <a:r>
              <a:rPr lang="en-US" altLang="zh-CN" sz="1800" b="0" i="1" u="none" strike="noStrike" kern="1200" cap="none" spc="0" baseline="0">
                <a:solidFill>
                  <a:schemeClr val="tx1"/>
                </a:solidFill>
                <a:latin typeface="Arial" pitchFamily="34" charset="0"/>
                <a:ea typeface="宋体"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altLang="zh-CN" sz="1800" b="0" i="0" u="none" strike="noStrike" kern="1200" cap="none" spc="0" baseline="0">
                <a:solidFill>
                  <a:schemeClr val="tx1"/>
                </a:solidFill>
                <a:latin typeface="Arial" pitchFamily="34" charset="0"/>
                <a:ea typeface="宋体" charset="0"/>
                <a:cs typeface="Arial" pitchFamily="34" charset="0"/>
              </a:rPr>
              <a:t>"</a:t>
            </a:r>
            <a:endParaRPr lang="zh-CN" altLang="en-US" sz="1800" b="0" i="0" u="none" strike="noStrike" kern="1200" cap="none" spc="0" baseline="0">
              <a:solidFill>
                <a:schemeClr val="tx1"/>
              </a:solidFill>
              <a:latin typeface="Arial" pitchFamily="34" charset="0"/>
              <a:ea typeface="宋体" charset="0"/>
              <a:cs typeface="Arial" pitchFamily="34" charset="0"/>
            </a:endParaRPr>
          </a:p>
        </p:txBody>
      </p:sp>
      <p:pic>
        <p:nvPicPr>
          <p:cNvPr id="162" name="图片"/>
          <p:cNvPicPr>
            <a:picLocks/>
          </p:cNvPicPr>
          <p:nvPr/>
        </p:nvPicPr>
        <p:blipFill>
          <a:blip r:embed="rId2" cstate="print"/>
          <a:stretch>
            <a:fillRect/>
          </a:stretch>
        </p:blipFill>
        <p:spPr>
          <a:xfrm>
            <a:off x="7543800" y="2286000"/>
            <a:ext cx="2695574" cy="3248025"/>
          </a:xfrm>
          <a:prstGeom prst="rect">
            <a:avLst/>
          </a:prstGeom>
          <a:noFill/>
          <a:ln w="12700" cap="flat" cmpd="sng">
            <a:noFill/>
            <a:prstDash val="solid"/>
            <a:miter/>
          </a:ln>
        </p:spPr>
      </p:pic>
    </p:spTree>
    <p:extLst>
      <p:ext uri="{BB962C8B-B14F-4D97-AF65-F5344CB8AC3E}">
        <p14:creationId xmlns:p14="http://schemas.microsoft.com/office/powerpoint/2010/main" xmlns="" val="804921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 name="文本框"/>
          <p:cNvSpPr>
            <a:spLocks noGrp="1"/>
          </p:cNvSpPr>
          <p:nvPr>
            <p:ph type="title"/>
          </p:nvPr>
        </p:nvSpPr>
        <p:spPr>
          <a:xfrm>
            <a:off x="228600" y="762000"/>
            <a:ext cx="10681335" cy="73866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blurRad="38100" dist="38100" dir="2700000" algn="tl">
                    <a:srgbClr val="000000">
                      <a:alpha val="43000"/>
                    </a:srgbClr>
                  </a:outerShdw>
                </a:effectLst>
                <a:latin typeface="Trebuchet MS" charset="0"/>
                <a:ea typeface="宋体" charset="0"/>
                <a:cs typeface="Trebuchet MS" charset="0"/>
              </a:rPr>
              <a:t>PROPOSED SYSTEM:</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838200" y="1752599"/>
            <a:ext cx="6096000" cy="3558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 </a:t>
            </a: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Söhne" charset="0"/>
                <a:ea typeface="宋体" charset="0"/>
                <a:cs typeface="Calibri" charset="0"/>
              </a:rPr>
              <a:t>                  </a:t>
            </a:r>
            <a:r>
              <a:rPr lang="en-US" altLang="zh-CN" sz="1800" b="0" i="1" u="none" strike="noStrike" kern="1200" cap="none" spc="0" baseline="0">
                <a:solidFill>
                  <a:schemeClr val="tx1"/>
                </a:solidFill>
                <a:latin typeface="Arial" pitchFamily="34" charset="0"/>
                <a:ea typeface="宋体" charset="0"/>
                <a:cs typeface="Arial" pitchFamily="34" charset="0"/>
              </a:rPr>
              <a:t>Proposed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altLang="zh-CN" sz="1800" b="0" i="1" u="none" strike="noStrike" kern="1200" cap="none" spc="0" baseline="0">
                <a:solidFill>
                  <a:srgbClr val="0D0D0D"/>
                </a:solidFill>
                <a:latin typeface="Arial" pitchFamily="34" charset="0"/>
                <a:ea typeface="宋体" charset="0"/>
                <a:cs typeface="Arial" pitchFamily="34" charset="0"/>
              </a:rPr>
              <a:t>.</a:t>
            </a:r>
            <a:endParaRPr lang="zh-CN" altLang="en-US" sz="1800" b="0" i="0" u="none" strike="noStrike" kern="1200" cap="none" spc="0" baseline="0">
              <a:solidFill>
                <a:schemeClr val="tx1"/>
              </a:solidFill>
              <a:latin typeface="Calibri" charset="0"/>
              <a:ea typeface="宋体" charset="0"/>
              <a:cs typeface="Calibri" charset="0"/>
            </a:endParaRPr>
          </a:p>
        </p:txBody>
      </p:sp>
      <p:pic>
        <p:nvPicPr>
          <p:cNvPr id="165" name="图片"/>
          <p:cNvPicPr>
            <a:picLocks/>
          </p:cNvPicPr>
          <p:nvPr/>
        </p:nvPicPr>
        <p:blipFill>
          <a:blip r:embed="rId2" cstate="print"/>
          <a:stretch>
            <a:fillRect/>
          </a:stretch>
        </p:blipFill>
        <p:spPr>
          <a:xfrm>
            <a:off x="8305800" y="2438400"/>
            <a:ext cx="2466973" cy="3419475"/>
          </a:xfrm>
          <a:prstGeom prst="rect">
            <a:avLst/>
          </a:prstGeom>
          <a:noFill/>
          <a:ln w="12700" cap="flat" cmpd="sng">
            <a:noFill/>
            <a:prstDash val="solid"/>
            <a:miter/>
          </a:ln>
        </p:spPr>
      </p:pic>
    </p:spTree>
    <p:extLst>
      <p:ext uri="{BB962C8B-B14F-4D97-AF65-F5344CB8AC3E}">
        <p14:creationId xmlns:p14="http://schemas.microsoft.com/office/powerpoint/2010/main" xmlns="" val="1145079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 name="文本框"/>
          <p:cNvSpPr>
            <a:spLocks noGrp="1"/>
          </p:cNvSpPr>
          <p:nvPr>
            <p:ph type="title"/>
          </p:nvPr>
        </p:nvSpPr>
        <p:spPr>
          <a:xfrm>
            <a:off x="755332" y="385444"/>
            <a:ext cx="10681335" cy="73866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blurRad="38100" dist="38100" dir="2700000" algn="tl">
                    <a:srgbClr val="000000">
                      <a:alpha val="43000"/>
                    </a:srgbClr>
                  </a:outerShdw>
                </a:effectLst>
                <a:latin typeface="Trebuchet MS" charset="0"/>
                <a:ea typeface="宋体" charset="0"/>
                <a:cs typeface="Trebuchet MS" charset="0"/>
              </a:rPr>
              <a:t>PROPOSED SOLUTION</a:t>
            </a:r>
            <a:r>
              <a:rPr lang="en-US" altLang="zh-CN" sz="4800" b="1" i="1" u="sng" strike="noStrike" kern="0" cap="none" spc="0" baseline="0">
                <a:solidFill>
                  <a:schemeClr val="tx1"/>
                </a:solidFill>
                <a:latin typeface="Trebuchet MS" charset="0"/>
                <a:ea typeface="宋体" charset="0"/>
                <a:cs typeface="Trebuchet MS" charset="0"/>
              </a:rPr>
              <a:t>:</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7" name="矩形"/>
          <p:cNvSpPr>
            <a:spLocks/>
          </p:cNvSpPr>
          <p:nvPr/>
        </p:nvSpPr>
        <p:spPr>
          <a:xfrm>
            <a:off x="609600" y="1371600"/>
            <a:ext cx="8077200" cy="1863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457200" lvl="1" indent="0" algn="l">
              <a:lnSpc>
                <a:spcPct val="100000"/>
              </a:lnSpc>
              <a:spcBef>
                <a:spcPts val="0"/>
              </a:spcBef>
              <a:spcAft>
                <a:spcPts val="0"/>
              </a:spcAft>
              <a:buClrTx/>
              <a:buAutoNum type="arabicPeriod"/>
            </a:pPr>
            <a:r>
              <a:rPr lang="en-US" altLang="zh-CN" sz="2000" b="1" i="1" u="none" strike="noStrike" kern="1200" cap="none" spc="0" baseline="0">
                <a:solidFill>
                  <a:srgbClr val="0D0D0D"/>
                </a:solidFill>
                <a:latin typeface="Arial" pitchFamily="34" charset="0"/>
                <a:ea typeface="宋体" charset="0"/>
                <a:cs typeface="Arial" pitchFamily="34" charset="0"/>
              </a:rPr>
              <a:t>Problem solution:</a:t>
            </a:r>
            <a:endParaRPr lang="en-US" altLang="zh-CN" sz="2000" b="0" i="1" u="none" strike="noStrike" kern="1200" cap="none" spc="0" baseline="0">
              <a:solidFill>
                <a:srgbClr val="0D0D0D"/>
              </a:solidFill>
              <a:latin typeface="Arial" pitchFamily="34" charset="0"/>
              <a:ea typeface="宋体" charset="0"/>
              <a:cs typeface="Arial" pitchFamily="34" charset="0"/>
            </a:endParaRPr>
          </a:p>
          <a:p>
            <a:pPr marL="914400" lvl="2"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charset="0"/>
                <a:cs typeface="Arial" pitchFamily="34" charset="0"/>
              </a:rPr>
              <a:t>      </a:t>
            </a:r>
          </a:p>
          <a:p>
            <a:pPr marL="914400" lvl="2"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charset="0"/>
                <a:cs typeface="Arial" pitchFamily="34" charset="0"/>
              </a:rPr>
              <a:t>       Introduce the problem of handwritten text recognition, highlighting challenges such as variability in handwriting styles and limited annotated data.</a:t>
            </a:r>
          </a:p>
          <a:p>
            <a:pPr marL="914400" lvl="2" indent="0" algn="l">
              <a:lnSpc>
                <a:spcPct val="100000"/>
              </a:lnSpc>
              <a:spcBef>
                <a:spcPts val="0"/>
              </a:spcBef>
              <a:spcAft>
                <a:spcPts val="0"/>
              </a:spcAft>
              <a:buNone/>
            </a:pPr>
            <a:endParaRPr lang="zh-CN" altLang="en-US" sz="2000" b="0" i="1" u="none" strike="noStrike" kern="1200" cap="none" spc="0" baseline="0">
              <a:solidFill>
                <a:srgbClr val="0D0D0D"/>
              </a:solidFill>
              <a:latin typeface="Arial" pitchFamily="34" charset="0"/>
              <a:ea typeface="宋体" charset="0"/>
              <a:cs typeface="Arial" pitchFamily="34" charset="0"/>
            </a:endParaRPr>
          </a:p>
        </p:txBody>
      </p:sp>
      <p:sp>
        <p:nvSpPr>
          <p:cNvPr id="168" name="矩形"/>
          <p:cNvSpPr>
            <a:spLocks/>
          </p:cNvSpPr>
          <p:nvPr/>
        </p:nvSpPr>
        <p:spPr>
          <a:xfrm>
            <a:off x="914400" y="2971799"/>
            <a:ext cx="7467600"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ClrTx/>
              <a:buAutoNum type="arabicPeriod"/>
            </a:pPr>
            <a:r>
              <a:rPr lang="en-US" altLang="zh-CN" sz="1800" b="1" i="1" u="none" strike="noStrike" kern="1200" cap="none" spc="0" baseline="0">
                <a:solidFill>
                  <a:srgbClr val="0D0D0D"/>
                </a:solidFill>
                <a:latin typeface="Arial" pitchFamily="34" charset="0"/>
                <a:ea typeface="宋体" charset="0"/>
                <a:cs typeface="Arial" pitchFamily="34" charset="0"/>
              </a:rPr>
              <a:t>Overview of GANs:</a:t>
            </a: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charset="0"/>
                <a:cs typeface="Arial" pitchFamily="34" charset="0"/>
              </a:rPr>
              <a:t>           </a:t>
            </a: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charset="0"/>
                <a:cs typeface="Arial" pitchFamily="34" charset="0"/>
              </a:rPr>
              <a:t>            Provide an overview of Generative Adversarial Networks (GANs), explaining how they consist of two neural networks, a generator, and a discriminator, competing against each other to generate realistic data.</a:t>
            </a:r>
            <a:endParaRPr lang="zh-CN" altLang="en-US" sz="1800" b="0" i="1" u="none" strike="noStrike" kern="1200" cap="none" spc="0" baseline="0">
              <a:solidFill>
                <a:srgbClr val="0D0D0D"/>
              </a:solidFill>
              <a:latin typeface="Arial" pitchFamily="34" charset="0"/>
              <a:ea typeface="宋体" charset="0"/>
              <a:cs typeface="Arial" pitchFamily="34" charset="0"/>
            </a:endParaRPr>
          </a:p>
        </p:txBody>
      </p:sp>
      <p:sp>
        <p:nvSpPr>
          <p:cNvPr id="169" name="矩形"/>
          <p:cNvSpPr>
            <a:spLocks/>
          </p:cNvSpPr>
          <p:nvPr/>
        </p:nvSpPr>
        <p:spPr>
          <a:xfrm>
            <a:off x="990600" y="4876800"/>
            <a:ext cx="6096000"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3.Data Collection and Preprocessing:</a:t>
            </a: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charset="0"/>
                <a:cs typeface="Arial" pitchFamily="34" charset="0"/>
              </a:rPr>
              <a:t>           </a:t>
            </a: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charset="0"/>
                <a:cs typeface="Arial" pitchFamily="34" charset="0"/>
              </a:rPr>
              <a:t>           Discuss the importance of collecting a diverse dataset of handwritten characters and preprocessing steps such as normalization and augmentation to improve model performance</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46727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文本框"/>
          <p:cNvSpPr>
            <a:spLocks noGrp="1"/>
          </p:cNvSpPr>
          <p:nvPr>
            <p:ph type="title"/>
          </p:nvPr>
        </p:nvSpPr>
        <p:spPr>
          <a:xfrm>
            <a:off x="-685800" y="304800"/>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          </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1" name="矩形"/>
          <p:cNvSpPr>
            <a:spLocks/>
          </p:cNvSpPr>
          <p:nvPr/>
        </p:nvSpPr>
        <p:spPr>
          <a:xfrm>
            <a:off x="533400" y="838200"/>
            <a:ext cx="9067800" cy="32632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600" b="1" i="1" u="none" strike="noStrike" kern="1200" cap="none" spc="0" baseline="0">
              <a:solidFill>
                <a:srgbClr val="0D0D0D"/>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4.GAN Architecture Design:</a:t>
            </a: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a:t>
            </a:r>
            <a:r>
              <a:rPr lang="en-US" altLang="zh-CN" sz="1800" b="0" i="1" u="none" strike="noStrike" kern="1200" cap="none" spc="0" baseline="0">
                <a:solidFill>
                  <a:srgbClr val="0D0D0D"/>
                </a:solidFill>
                <a:latin typeface="Arial" pitchFamily="34" charset="0"/>
                <a:ea typeface="宋体"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5.Training Process:</a:t>
            </a: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pic>
        <p:nvPicPr>
          <p:cNvPr id="172" name="图片"/>
          <p:cNvPicPr>
            <a:picLocks/>
          </p:cNvPicPr>
          <p:nvPr/>
        </p:nvPicPr>
        <p:blipFill>
          <a:blip r:embed="rId2" cstate="print"/>
          <a:stretch>
            <a:fillRect/>
          </a:stretch>
        </p:blipFill>
        <p:spPr>
          <a:xfrm>
            <a:off x="9067800" y="3438525"/>
            <a:ext cx="2466975" cy="3419475"/>
          </a:xfrm>
          <a:prstGeom prst="rect">
            <a:avLst/>
          </a:prstGeom>
          <a:noFill/>
          <a:ln w="12700" cap="flat" cmpd="sng">
            <a:noFill/>
            <a:prstDash val="solid"/>
            <a:miter/>
          </a:ln>
        </p:spPr>
      </p:pic>
    </p:spTree>
    <p:extLst>
      <p:ext uri="{BB962C8B-B14F-4D97-AF65-F5344CB8AC3E}">
        <p14:creationId xmlns:p14="http://schemas.microsoft.com/office/powerpoint/2010/main" xmlns="" val="1404338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     </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4" name="矩形"/>
          <p:cNvSpPr>
            <a:spLocks/>
          </p:cNvSpPr>
          <p:nvPr/>
        </p:nvSpPr>
        <p:spPr>
          <a:xfrm>
            <a:off x="1143000" y="1305342"/>
            <a:ext cx="8000999" cy="3291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6.Training Process:</a:t>
            </a: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a:t>
            </a:r>
            <a:r>
              <a:rPr lang="en-US" altLang="zh-CN" sz="1800" b="0" i="1" u="none" strike="noStrike" kern="1200" cap="none" spc="0" baseline="0">
                <a:solidFill>
                  <a:srgbClr val="0D0D0D"/>
                </a:solidFill>
                <a:latin typeface="Arial" pitchFamily="34" charset="0"/>
                <a:ea typeface="宋体"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7.Evaluation and Validation:</a:t>
            </a: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a:t>
            </a:r>
            <a:r>
              <a:rPr lang="en-US" altLang="zh-CN" sz="1800" b="0" i="1" u="none" strike="noStrike" kern="1200" cap="none" spc="0" baseline="0">
                <a:solidFill>
                  <a:srgbClr val="0D0D0D"/>
                </a:solidFill>
                <a:latin typeface="Arial" pitchFamily="34" charset="0"/>
                <a:ea typeface="宋体" charset="0"/>
                <a:cs typeface="Arial" pitchFamily="34" charset="0"/>
              </a:rPr>
              <a:t>Discuss evaluation metrics such as visual inspection of generated samples, quantitative measures of similarity to real data, and feedback from human evaluators to validate the performance of the trained GAN model.</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pic>
        <p:nvPicPr>
          <p:cNvPr id="175" name="图片"/>
          <p:cNvPicPr>
            <a:picLocks/>
          </p:cNvPicPr>
          <p:nvPr/>
        </p:nvPicPr>
        <p:blipFill>
          <a:blip r:embed="rId2" cstate="print"/>
          <a:stretch>
            <a:fillRect/>
          </a:stretch>
        </p:blipFill>
        <p:spPr>
          <a:xfrm>
            <a:off x="9220200" y="3352800"/>
            <a:ext cx="2695574" cy="3248023"/>
          </a:xfrm>
          <a:prstGeom prst="rect">
            <a:avLst/>
          </a:prstGeom>
          <a:noFill/>
          <a:ln w="12700" cap="flat" cmpd="sng">
            <a:noFill/>
            <a:prstDash val="solid"/>
            <a:miter/>
          </a:ln>
        </p:spPr>
      </p:pic>
    </p:spTree>
    <p:extLst>
      <p:ext uri="{BB962C8B-B14F-4D97-AF65-F5344CB8AC3E}">
        <p14:creationId xmlns:p14="http://schemas.microsoft.com/office/powerpoint/2010/main" xmlns="" val="103087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      </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7" name="矩形"/>
          <p:cNvSpPr>
            <a:spLocks/>
          </p:cNvSpPr>
          <p:nvPr/>
        </p:nvSpPr>
        <p:spPr>
          <a:xfrm>
            <a:off x="381000" y="1295399"/>
            <a:ext cx="8763000" cy="30469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2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200" b="0" i="0" u="none" strike="noStrike" kern="1200" cap="none" spc="0" baseline="0">
                <a:solidFill>
                  <a:schemeClr val="tx1"/>
                </a:solidFill>
                <a:latin typeface="Calibri" charset="0"/>
                <a:ea typeface="宋体" charset="0"/>
                <a:cs typeface="Calibri" charset="0"/>
              </a:rPr>
              <a:t> </a:t>
            </a:r>
            <a:r>
              <a:rPr lang="en-US" altLang="zh-CN" sz="1800" b="1" i="0" u="none" strike="noStrike" kern="1200" cap="none" spc="0" baseline="0">
                <a:solidFill>
                  <a:schemeClr val="tx1"/>
                </a:solidFill>
                <a:latin typeface="Calibri" charset="0"/>
                <a:ea typeface="宋体" charset="0"/>
                <a:cs typeface="Calibri" charset="0"/>
              </a:rPr>
              <a:t>8.</a:t>
            </a:r>
            <a:r>
              <a:rPr lang="en-US" altLang="zh-CN" sz="1800" b="1" i="1" u="none" strike="noStrike" kern="1200" cap="none" spc="0" baseline="0">
                <a:solidFill>
                  <a:srgbClr val="0D0D0D"/>
                </a:solidFill>
                <a:latin typeface="Calibri" charset="0"/>
                <a:ea typeface="宋体" charset="0"/>
                <a:cs typeface="Calibri" charset="0"/>
              </a:rPr>
              <a:t>Integration with Handwritten Recognition Systems:</a:t>
            </a: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charset="0"/>
                <a:ea typeface="宋体" charset="0"/>
                <a:cs typeface="Calibri" charset="0"/>
              </a:rPr>
              <a:t>	</a:t>
            </a:r>
            <a:r>
              <a:rPr lang="en-US" altLang="zh-CN" sz="1800" b="0" i="1" u="none" strike="noStrike" kern="1200" cap="none" spc="0" baseline="0">
                <a:solidFill>
                  <a:srgbClr val="0D0D0D"/>
                </a:solidFill>
                <a:latin typeface="Calibri" charset="0"/>
                <a:ea typeface="宋体" charset="0"/>
                <a:cs typeface="Calibri" charset="0"/>
              </a:rPr>
              <a:t>Explore how the generated handwritten characters can be integrated into existing recognition systems to augment training data, improving the system's accuracy and robustness.</a:t>
            </a: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charset="0"/>
                <a:ea typeface="宋体" charset="0"/>
                <a:cs typeface="Calibri" charset="0"/>
              </a:rPr>
              <a:t>9.Benefits and Applications:</a:t>
            </a:r>
            <a:endParaRPr lang="en-US" altLang="zh-CN" sz="1800" b="0" i="1" u="none" strike="noStrike" kern="1200" cap="none" spc="0" baseline="0">
              <a:solidFill>
                <a:srgbClr val="0D0D0D"/>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Calibri" charset="0"/>
                <a:ea typeface="宋体" charset="0"/>
                <a:cs typeface="Calibri" charset="0"/>
              </a:rPr>
              <a:t>	Highlight the benefits of using GANs for generating synthetic handwritten data, including improved model generalization, reduced data annotation costs, and enhanced performance in applications such as document digitization and signature verification.</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554353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 name="文本框"/>
          <p:cNvSpPr>
            <a:spLocks noGrp="1"/>
          </p:cNvSpPr>
          <p:nvPr>
            <p:ph type="title"/>
          </p:nvPr>
        </p:nvSpPr>
        <p:spPr>
          <a:xfrm>
            <a:off x="755332" y="385444"/>
            <a:ext cx="10681335" cy="73866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blurRad="38100" dist="38100" dir="2700000" algn="tl">
                    <a:srgbClr val="000000">
                      <a:alpha val="43000"/>
                    </a:srgbClr>
                  </a:outerShdw>
                </a:effectLst>
                <a:latin typeface="Trebuchet MS" charset="0"/>
                <a:ea typeface="宋体" charset="0"/>
                <a:cs typeface="Trebuchet MS" charset="0"/>
              </a:rPr>
              <a:t>SYSTEM APPROACH:</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9" name="矩形"/>
          <p:cNvSpPr>
            <a:spLocks/>
          </p:cNvSpPr>
          <p:nvPr/>
        </p:nvSpPr>
        <p:spPr>
          <a:xfrm>
            <a:off x="304800" y="2057400"/>
            <a:ext cx="8610600" cy="24250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Arial" pitchFamily="34" charset="0"/>
                <a:ea typeface="宋体" charset="0"/>
                <a:cs typeface="Arial" pitchFamily="34" charset="0"/>
              </a:rPr>
              <a:t>Hardware Requirements:</a:t>
            </a:r>
            <a:endParaRPr lang="en-US" altLang="zh-CN" sz="2000" b="1" i="1" u="sng"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charset="0"/>
                <a:cs typeface="Arial" pitchFamily="34" charset="0"/>
              </a:rPr>
              <a:t>High-performance CPU or CPU cluster.</a:t>
            </a: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charset="0"/>
                <a:cs typeface="Arial" pitchFamily="34" charset="0"/>
              </a:rPr>
              <a:t>GPU accelerator with CUDA support for deep learning computations.</a:t>
            </a: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charset="0"/>
                <a:cs typeface="Arial" pitchFamily="34" charset="0"/>
              </a:rPr>
              <a:t>Sufficient RAM and storage capacity.</a:t>
            </a: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charset="0"/>
                <a:cs typeface="Arial" pitchFamily="34" charset="0"/>
              </a:rPr>
              <a:t>Fast storage for efficient data access.</a:t>
            </a: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charset="0"/>
                <a:cs typeface="Arial" pitchFamily="34" charset="0"/>
              </a:rPr>
              <a:t>High-speed networking infrastructure for data transfer</a:t>
            </a:r>
            <a:r>
              <a:rPr lang="en-US" altLang="zh-CN" sz="2000" b="0" i="0" u="none" strike="noStrike" kern="1200" cap="none" spc="0" baseline="0">
                <a:solidFill>
                  <a:srgbClr val="0D0D0D"/>
                </a:solidFill>
                <a:latin typeface="Arial" pitchFamily="34" charset="0"/>
                <a:ea typeface="宋体" charset="0"/>
                <a:cs typeface="Arial" pitchFamily="34" charset="0"/>
              </a:rPr>
              <a:t>.</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charset="0"/>
              <a:cs typeface="Arial" pitchFamily="34" charset="0"/>
            </a:endParaRPr>
          </a:p>
        </p:txBody>
      </p:sp>
      <p:grpSp>
        <p:nvGrpSpPr>
          <p:cNvPr id="183" name="组合"/>
          <p:cNvGrpSpPr>
            <a:grpSpLocks/>
          </p:cNvGrpSpPr>
          <p:nvPr/>
        </p:nvGrpSpPr>
        <p:grpSpPr>
          <a:xfrm>
            <a:off x="8991600" y="2971799"/>
            <a:ext cx="2762247" cy="3257549"/>
            <a:chOff x="8991600" y="2971799"/>
            <a:chExt cx="2762247" cy="3257549"/>
          </a:xfrm>
        </p:grpSpPr>
        <p:sp>
          <p:nvSpPr>
            <p:cNvPr id="180" name="曲线"/>
            <p:cNvSpPr>
              <a:spLocks/>
            </p:cNvSpPr>
            <p:nvPr/>
          </p:nvSpPr>
          <p:spPr>
            <a:xfrm>
              <a:off x="10353676" y="5400675"/>
              <a:ext cx="457197"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81" name="曲线"/>
            <p:cNvSpPr>
              <a:spLocks/>
            </p:cNvSpPr>
            <p:nvPr/>
          </p:nvSpPr>
          <p:spPr>
            <a:xfrm>
              <a:off x="10353676" y="59340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8"/>
                  </a:lnTo>
                  <a:lnTo>
                    <a:pt x="21600" y="21598"/>
                  </a:lnTo>
                  <a:lnTo>
                    <a:pt x="21600" y="0"/>
                  </a:lnTo>
                  <a:close/>
                </a:path>
              </a:pathLst>
            </a:custGeom>
            <a:solidFill>
              <a:srgbClr val="2D936B"/>
            </a:solidFill>
            <a:ln cap="flat" cmpd="sng">
              <a:noFill/>
              <a:prstDash val="solid"/>
              <a:miter/>
            </a:ln>
          </p:spPr>
        </p:sp>
        <p:pic>
          <p:nvPicPr>
            <p:cNvPr id="182" name="图片"/>
            <p:cNvPicPr>
              <a:picLocks/>
            </p:cNvPicPr>
            <p:nvPr/>
          </p:nvPicPr>
          <p:blipFill>
            <a:blip r:embed="rId2" cstate="print"/>
            <a:stretch>
              <a:fillRect/>
            </a:stretch>
          </p:blipFill>
          <p:spPr>
            <a:xfrm>
              <a:off x="8991600" y="2971799"/>
              <a:ext cx="2762247" cy="3257549"/>
            </a:xfrm>
            <a:prstGeom prst="rect">
              <a:avLst/>
            </a:prstGeom>
            <a:noFill/>
            <a:ln w="12700" cap="flat" cmpd="sng">
              <a:noFill/>
              <a:prstDash val="solid"/>
              <a:miter/>
            </a:ln>
          </p:spPr>
        </p:pic>
      </p:grpSp>
    </p:spTree>
    <p:extLst>
      <p:ext uri="{BB962C8B-B14F-4D97-AF65-F5344CB8AC3E}">
        <p14:creationId xmlns:p14="http://schemas.microsoft.com/office/powerpoint/2010/main" xmlns="" val="653486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blurRad="38100" dist="38100" dir="2700000" algn="tl">
                    <a:srgbClr val="000000">
                      <a:alpha val="43000"/>
                    </a:srgbClr>
                  </a:outerShdw>
                </a:effectLst>
                <a:latin typeface="Trebuchet MS" charset="0"/>
                <a:ea typeface="宋体" charset="0"/>
                <a:cs typeface="Trebuchet MS" charset="0"/>
              </a:rPr>
              <a:t>SYSTEM APPROACH:</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5" name="矩形"/>
          <p:cNvSpPr>
            <a:spLocks/>
          </p:cNvSpPr>
          <p:nvPr/>
        </p:nvSpPr>
        <p:spPr>
          <a:xfrm>
            <a:off x="1066800" y="1676400"/>
            <a:ext cx="8077200" cy="30251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1" i="1" u="sng"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1" i="1" u="sng" strike="noStrike" kern="1200" cap="none" spc="0" baseline="0">
                <a:solidFill>
                  <a:schemeClr val="tx1"/>
                </a:solidFill>
                <a:latin typeface="Arial" pitchFamily="34" charset="0"/>
                <a:ea typeface="宋体" charset="0"/>
                <a:cs typeface="Arial" pitchFamily="34" charset="0"/>
              </a:rPr>
              <a:t>Software Requirements:</a:t>
            </a: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a:t>
            </a:r>
            <a:r>
              <a:rPr lang="en-US" altLang="zh-CN" sz="1800" b="0" i="1" u="none" strike="noStrike" kern="1200" cap="none" spc="0" baseline="0">
                <a:solidFill>
                  <a:srgbClr val="0D0D0D"/>
                </a:solidFill>
                <a:latin typeface="Arial" pitchFamily="34" charset="0"/>
                <a:ea typeface="宋体" charset="0"/>
                <a:cs typeface="Arial" pitchFamily="34" charset="0"/>
              </a:rPr>
              <a:t>  TensorFlow or PyTorch for GAN implementation.</a:t>
            </a: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charset="0"/>
                <a:cs typeface="Arial" pitchFamily="34" charset="0"/>
              </a:rPr>
              <a:t>Python programming language for scripting.</a:t>
            </a: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charset="0"/>
                <a:cs typeface="Arial" pitchFamily="34" charset="0"/>
              </a:rPr>
              <a:t>CUDA Toolkit and cuDNN library for GPU acceleration.</a:t>
            </a: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charset="0"/>
                <a:cs typeface="Arial" pitchFamily="34" charset="0"/>
              </a:rPr>
              <a:t>Development environment such as PyCharm or Jupyter Notebook.</a:t>
            </a: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charset="0"/>
                <a:cs typeface="Arial" pitchFamily="34" charset="0"/>
              </a:rPr>
              <a:t>Version control with Git and collaboration platforms like GitHub.</a:t>
            </a: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charset="0"/>
                <a:cs typeface="Arial" pitchFamily="34" charset="0"/>
              </a:rPr>
              <a:t>Containerization with Docker for environment management.</a:t>
            </a: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charset="0"/>
                <a:cs typeface="Arial" pitchFamily="34" charset="0"/>
              </a:rPr>
              <a:t>Testing tools like PyTest and visualization libraries for monitoring and analysis.</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39333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 name="文本框"/>
          <p:cNvSpPr>
            <a:spLocks noGrp="1"/>
          </p:cNvSpPr>
          <p:nvPr>
            <p:ph type="title"/>
          </p:nvPr>
        </p:nvSpPr>
        <p:spPr>
          <a:xfrm>
            <a:off x="755332" y="385444"/>
            <a:ext cx="10681335" cy="73866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blurRad="38100" dist="38100" dir="2700000" algn="tl">
                    <a:srgbClr val="000000">
                      <a:alpha val="43000"/>
                    </a:srgbClr>
                  </a:outerShdw>
                </a:effectLst>
                <a:latin typeface="Trebuchet MS" charset="0"/>
                <a:ea typeface="宋体" charset="0"/>
                <a:cs typeface="Trebuchet MS" charset="0"/>
              </a:rPr>
              <a:t>ALGORITHM:</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7" name="矩形"/>
          <p:cNvSpPr>
            <a:spLocks/>
          </p:cNvSpPr>
          <p:nvPr/>
        </p:nvSpPr>
        <p:spPr>
          <a:xfrm>
            <a:off x="1219200" y="1295399"/>
            <a:ext cx="7924800" cy="3825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charset="0"/>
                <a:cs typeface="Arial" pitchFamily="34" charset="0"/>
              </a:rPr>
              <a:t>Here's a concise algorithm for a Handwritten Model using GAN:</a:t>
            </a: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1</a:t>
            </a:r>
            <a:r>
              <a:rPr lang="en-US" altLang="zh-CN" sz="1800" b="0" i="1" u="none" strike="noStrike" kern="1200" cap="none" spc="0" baseline="0">
                <a:solidFill>
                  <a:srgbClr val="0D0D0D"/>
                </a:solidFill>
                <a:latin typeface="Arial" pitchFamily="34" charset="0"/>
                <a:ea typeface="宋体" charset="0"/>
                <a:cs typeface="Arial" pitchFamily="34" charset="0"/>
              </a:rPr>
              <a:t>.</a:t>
            </a:r>
            <a:r>
              <a:rPr lang="en-US" altLang="zh-CN" sz="1800" b="1" i="1" u="none" strike="noStrike" kern="1200" cap="none" spc="0" baseline="0">
                <a:solidFill>
                  <a:srgbClr val="0D0D0D"/>
                </a:solidFill>
                <a:latin typeface="Arial" pitchFamily="34" charset="0"/>
                <a:ea typeface="宋体" charset="0"/>
                <a:cs typeface="Arial" pitchFamily="34" charset="0"/>
              </a:rPr>
              <a:t>Initialize Parameters: </a:t>
            </a:r>
            <a:r>
              <a:rPr lang="en-US" altLang="zh-CN" sz="1800" b="0" i="1" u="none" strike="noStrike" kern="1200" cap="none" spc="0" baseline="0">
                <a:solidFill>
                  <a:srgbClr val="0D0D0D"/>
                </a:solidFill>
                <a:latin typeface="Arial" pitchFamily="34" charset="0"/>
                <a:ea typeface="宋体" charset="0"/>
                <a:cs typeface="Arial" pitchFamily="34" charset="0"/>
              </a:rPr>
              <a:t>Set hyperparameters and define network architectures for generator and discriminator.</a:t>
            </a: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2.Data Pre-processing: </a:t>
            </a:r>
            <a:r>
              <a:rPr lang="en-US" altLang="zh-CN" sz="1800" b="0" i="1" u="none" strike="noStrike" kern="1200" cap="none" spc="0" baseline="0">
                <a:solidFill>
                  <a:srgbClr val="0D0D0D"/>
                </a:solidFill>
                <a:latin typeface="Arial" pitchFamily="34" charset="0"/>
                <a:ea typeface="宋体" charset="0"/>
                <a:cs typeface="Arial" pitchFamily="34" charset="0"/>
              </a:rPr>
              <a:t>Normalize and augment handwritten character images.</a:t>
            </a: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3.Define Generator and Discriminator: </a:t>
            </a:r>
            <a:r>
              <a:rPr lang="en-US" altLang="zh-CN" sz="1800" b="0" i="1" u="none" strike="noStrike" kern="1200" cap="none" spc="0" baseline="0">
                <a:solidFill>
                  <a:srgbClr val="0D0D0D"/>
                </a:solidFill>
                <a:latin typeface="Arial" pitchFamily="34" charset="0"/>
                <a:ea typeface="宋体" charset="0"/>
                <a:cs typeface="Arial" pitchFamily="34" charset="0"/>
              </a:rPr>
              <a:t>Implement generator to produce synthetic handwritten characters. Implement discriminator to classify real vs. synthetic characters.</a:t>
            </a: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charset="0"/>
              <a:ea typeface="宋体" charset="0"/>
              <a:cs typeface="Calibri"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2461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4" name="曲线"/>
          <p:cNvSpPr>
            <a:spLocks/>
          </p:cNvSpPr>
          <p:nvPr/>
        </p:nvSpPr>
        <p:spPr>
          <a:xfrm>
            <a:off x="0" y="838527"/>
            <a:ext cx="12192000" cy="5790467"/>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vert="horz" wrap="square" lIns="0" tIns="0" rIns="0" bIns="0" anchor="ctr" anchorCtr="1">
            <a:prstTxWarp prst="textNoShape">
              <a:avLst/>
            </a:prstTxWarp>
          </a:bodyPr>
          <a:lstStyle/>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charset="0"/>
                <a:cs typeface="Arabic Typesetting" pitchFamily="66" charset="-78"/>
              </a:rPr>
              <a:t>HAND WRITTEN  DIGIT RECOGNITION USING</a:t>
            </a:r>
          </a:p>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charset="0"/>
                <a:cs typeface="Arabic Typesetting" pitchFamily="66" charset="-78"/>
              </a:rPr>
              <a:t>    GENERATIVE  ADVERSARIAL NETWORK </a:t>
            </a:r>
            <a:endParaRPr lang="zh-CN" altLang="en-US" sz="3800" b="1" i="1" u="none" strike="noStrike" kern="1200" cap="none" spc="0" baseline="0">
              <a:solidFill>
                <a:srgbClr val="2A1F43"/>
              </a:solidFill>
              <a:latin typeface="Algerian" pitchFamily="82" charset="0"/>
              <a:ea typeface="宋体" charset="0"/>
              <a:cs typeface="Arabic Typesetting" pitchFamily="66" charset="-78"/>
            </a:endParaRPr>
          </a:p>
        </p:txBody>
      </p:sp>
      <p:grpSp>
        <p:nvGrpSpPr>
          <p:cNvPr id="64" name="组合"/>
          <p:cNvGrpSpPr>
            <a:grpSpLocks/>
          </p:cNvGrpSpPr>
          <p:nvPr/>
        </p:nvGrpSpPr>
        <p:grpSpPr>
          <a:xfrm>
            <a:off x="7448612" y="0"/>
            <a:ext cx="4743794" cy="6858466"/>
            <a:chOff x="7448612" y="0"/>
            <a:chExt cx="4743794" cy="6858466"/>
          </a:xfrm>
        </p:grpSpPr>
        <p:sp>
          <p:nvSpPr>
            <p:cNvPr id="55"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5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7"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8"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0"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6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2"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6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6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6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6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69"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charset="0"/>
                <a:ea typeface="宋体" charset="0"/>
                <a:cs typeface="Trebuchet MS" charset="0"/>
              </a:rPr>
              <a:t>    </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72" name="组合"/>
          <p:cNvGrpSpPr>
            <a:grpSpLocks/>
          </p:cNvGrpSpPr>
          <p:nvPr/>
        </p:nvGrpSpPr>
        <p:grpSpPr>
          <a:xfrm>
            <a:off x="466725" y="6410325"/>
            <a:ext cx="3705224" cy="295275"/>
            <a:chOff x="466725" y="6410325"/>
            <a:chExt cx="3705224" cy="295275"/>
          </a:xfrm>
        </p:grpSpPr>
        <p:pic>
          <p:nvPicPr>
            <p:cNvPr id="70" name="图片"/>
            <p:cNvPicPr>
              <a:picLocks/>
            </p:cNvPicPr>
            <p:nvPr/>
          </p:nvPicPr>
          <p:blipFill>
            <a:blip r:embed="rId2" cstate="print"/>
            <a:stretch>
              <a:fillRect/>
            </a:stretch>
          </p:blipFill>
          <p:spPr>
            <a:xfrm>
              <a:off x="676275" y="6467475"/>
              <a:ext cx="2143125" cy="200023"/>
            </a:xfrm>
            <a:prstGeom prst="rect">
              <a:avLst/>
            </a:prstGeom>
            <a:noFill/>
            <a:ln w="12700" cap="flat" cmpd="sng">
              <a:noFill/>
              <a:prstDash val="solid"/>
              <a:miter/>
            </a:ln>
          </p:spPr>
        </p:pic>
        <p:pic>
          <p:nvPicPr>
            <p:cNvPr id="71"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grpSp>
      <p:sp>
        <p:nvSpPr>
          <p:cNvPr id="73" name="矩形"/>
          <p:cNvSpPr>
            <a:spLocks/>
          </p:cNvSpPr>
          <p:nvPr/>
        </p:nvSpPr>
        <p:spPr>
          <a:xfrm>
            <a:off x="739774" y="6473336"/>
            <a:ext cx="1798954"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7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1961076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     </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9" name="矩形"/>
          <p:cNvSpPr>
            <a:spLocks/>
          </p:cNvSpPr>
          <p:nvPr/>
        </p:nvSpPr>
        <p:spPr>
          <a:xfrm>
            <a:off x="914400" y="1720840"/>
            <a:ext cx="8229600" cy="30251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charset="0"/>
                <a:ea typeface="宋体" charset="0"/>
                <a:cs typeface="Calibri" charset="0"/>
              </a:rPr>
              <a:t>	</a:t>
            </a:r>
            <a:r>
              <a:rPr lang="en-US" altLang="zh-CN" sz="1800" b="1" i="1" u="none" strike="noStrike" kern="1200" cap="none" spc="0" baseline="0">
                <a:solidFill>
                  <a:srgbClr val="0D0D0D"/>
                </a:solidFill>
                <a:latin typeface="Arial" pitchFamily="34" charset="0"/>
                <a:ea typeface="宋体" charset="0"/>
                <a:cs typeface="Arial" pitchFamily="34" charset="0"/>
              </a:rPr>
              <a:t>4.Training Loop: </a:t>
            </a:r>
            <a:r>
              <a:rPr lang="en-US" altLang="zh-CN" sz="1800" b="0" i="1" u="none" strike="noStrike" kern="1200" cap="none" spc="0" baseline="0">
                <a:solidFill>
                  <a:srgbClr val="0D0D0D"/>
                </a:solidFill>
                <a:latin typeface="Arial" pitchFamily="34" charset="0"/>
                <a:ea typeface="宋体" charset="0"/>
                <a:cs typeface="Arial" pitchFamily="34" charset="0"/>
              </a:rPr>
              <a:t>Train discriminator to distinguish real from synthetic characters.Train generator to fool discriminator into producing realistic characters.</a:t>
            </a: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5.Evaluation: </a:t>
            </a:r>
            <a:r>
              <a:rPr lang="en-US" altLang="zh-CN" sz="1800" b="0" i="1" u="none" strike="noStrike" kern="1200" cap="none" spc="0" baseline="0">
                <a:solidFill>
                  <a:srgbClr val="0D0D0D"/>
                </a:solidFill>
                <a:latin typeface="Arial" pitchFamily="34" charset="0"/>
                <a:ea typeface="宋体" charset="0"/>
                <a:cs typeface="Arial" pitchFamily="34" charset="0"/>
              </a:rPr>
              <a:t>Assess generated characters using evaluation metrics.Fine-tune model if necessary.</a:t>
            </a: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6.Integration with Recognition System (Optional): </a:t>
            </a:r>
            <a:r>
              <a:rPr lang="en-US" altLang="zh-CN" sz="1800" b="0" i="1" u="none" strike="noStrike" kern="1200" cap="none" spc="0" baseline="0">
                <a:solidFill>
                  <a:srgbClr val="0D0D0D"/>
                </a:solidFill>
                <a:latin typeface="Arial" pitchFamily="34" charset="0"/>
                <a:ea typeface="宋体" charset="0"/>
                <a:cs typeface="Arial" pitchFamily="34" charset="0"/>
              </a:rPr>
              <a:t>Integrate generated characters with recognition system for training data augmentation</a:t>
            </a:r>
            <a:r>
              <a:rPr lang="en-US" altLang="zh-CN" sz="1800" b="0" i="0" u="none" strike="noStrike" kern="1200" cap="none" spc="0" baseline="0">
                <a:solidFill>
                  <a:srgbClr val="0D0D0D"/>
                </a:solidFill>
                <a:latin typeface="Arial" pitchFamily="34" charset="0"/>
                <a:ea typeface="宋体" charset="0"/>
                <a:cs typeface="Arial" pitchFamily="34" charset="0"/>
              </a:rPr>
              <a:t>.</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grpSp>
        <p:nvGrpSpPr>
          <p:cNvPr id="193" name="组合"/>
          <p:cNvGrpSpPr>
            <a:grpSpLocks/>
          </p:cNvGrpSpPr>
          <p:nvPr/>
        </p:nvGrpSpPr>
        <p:grpSpPr>
          <a:xfrm>
            <a:off x="8991600" y="2971799"/>
            <a:ext cx="2762247" cy="3257549"/>
            <a:chOff x="8991600" y="2971799"/>
            <a:chExt cx="2762247" cy="3257549"/>
          </a:xfrm>
        </p:grpSpPr>
        <p:sp>
          <p:nvSpPr>
            <p:cNvPr id="190" name="曲线"/>
            <p:cNvSpPr>
              <a:spLocks/>
            </p:cNvSpPr>
            <p:nvPr/>
          </p:nvSpPr>
          <p:spPr>
            <a:xfrm>
              <a:off x="10353676" y="5400675"/>
              <a:ext cx="457197"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91" name="曲线"/>
            <p:cNvSpPr>
              <a:spLocks/>
            </p:cNvSpPr>
            <p:nvPr/>
          </p:nvSpPr>
          <p:spPr>
            <a:xfrm>
              <a:off x="10353676" y="59340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8"/>
                  </a:lnTo>
                  <a:lnTo>
                    <a:pt x="21600" y="21598"/>
                  </a:lnTo>
                  <a:lnTo>
                    <a:pt x="21600" y="0"/>
                  </a:lnTo>
                  <a:close/>
                </a:path>
              </a:pathLst>
            </a:custGeom>
            <a:solidFill>
              <a:srgbClr val="2D936B"/>
            </a:solidFill>
            <a:ln cap="flat" cmpd="sng">
              <a:noFill/>
              <a:prstDash val="solid"/>
              <a:miter/>
            </a:ln>
          </p:spPr>
        </p:sp>
        <p:pic>
          <p:nvPicPr>
            <p:cNvPr id="192" name="图片"/>
            <p:cNvPicPr>
              <a:picLocks/>
            </p:cNvPicPr>
            <p:nvPr/>
          </p:nvPicPr>
          <p:blipFill>
            <a:blip r:embed="rId2" cstate="print"/>
            <a:stretch>
              <a:fillRect/>
            </a:stretch>
          </p:blipFill>
          <p:spPr>
            <a:xfrm>
              <a:off x="8991600" y="2971799"/>
              <a:ext cx="2762247" cy="3257549"/>
            </a:xfrm>
            <a:prstGeom prst="rect">
              <a:avLst/>
            </a:prstGeom>
            <a:noFill/>
            <a:ln w="12700" cap="flat" cmpd="sng">
              <a:noFill/>
              <a:prstDash val="solid"/>
              <a:miter/>
            </a:ln>
          </p:spPr>
        </p:pic>
      </p:grpSp>
    </p:spTree>
    <p:extLst>
      <p:ext uri="{BB962C8B-B14F-4D97-AF65-F5344CB8AC3E}">
        <p14:creationId xmlns:p14="http://schemas.microsoft.com/office/powerpoint/2010/main" xmlns="" val="790866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 name="文本框"/>
          <p:cNvSpPr>
            <a:spLocks noGrp="1"/>
          </p:cNvSpPr>
          <p:nvPr>
            <p:ph type="title"/>
          </p:nvPr>
        </p:nvSpPr>
        <p:spPr>
          <a:xfrm>
            <a:off x="755332" y="385444"/>
            <a:ext cx="10681335" cy="73866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blurRad="38100" dist="38100" dir="2700000" algn="tl">
                    <a:srgbClr val="000000">
                      <a:alpha val="43000"/>
                    </a:srgbClr>
                  </a:outerShdw>
                </a:effectLst>
                <a:latin typeface="Trebuchet MS" charset="0"/>
                <a:ea typeface="宋体" charset="0"/>
                <a:cs typeface="Trebuchet MS" charset="0"/>
              </a:rPr>
              <a:t>DEPLOYMENT:</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95" name="矩形"/>
          <p:cNvSpPr>
            <a:spLocks/>
          </p:cNvSpPr>
          <p:nvPr/>
        </p:nvSpPr>
        <p:spPr>
          <a:xfrm>
            <a:off x="1066800" y="1397675"/>
            <a:ext cx="8077200" cy="3768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ClrTx/>
              <a:buAutoNum type="arabicPeriod"/>
            </a:pPr>
            <a:endParaRPr lang="en-US" altLang="zh-CN" sz="1800" b="1" i="1" u="none" strike="noStrike" kern="1200" cap="none" spc="0" baseline="0">
              <a:solidFill>
                <a:srgbClr val="0D0D0D"/>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a:t>
            </a:r>
            <a:r>
              <a:rPr lang="en-US" altLang="zh-CN" sz="1850" b="1" i="1" u="none" strike="noStrike" kern="1200" cap="none" spc="0" baseline="0">
                <a:solidFill>
                  <a:srgbClr val="0D0D0D"/>
                </a:solidFill>
                <a:latin typeface="Arial" pitchFamily="34" charset="0"/>
                <a:ea typeface="宋体" charset="0"/>
                <a:cs typeface="Arial" pitchFamily="34" charset="0"/>
              </a:rPr>
              <a:t>1. Model Training:</a:t>
            </a:r>
            <a:endParaRPr lang="en-US" altLang="zh-CN" sz="1850" b="0" i="1" u="none" strike="noStrike" kern="1200" cap="none" spc="0" baseline="0">
              <a:solidFill>
                <a:srgbClr val="0D0D0D"/>
              </a:solidFill>
              <a:latin typeface="Arial" pitchFamily="34" charset="0"/>
              <a:ea typeface="宋体" charset="0"/>
              <a:cs typeface="Arial" pitchFamily="34" charset="0"/>
            </a:endParaRPr>
          </a:p>
          <a:p>
            <a:pPr marL="457200" lvl="1"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charset="0"/>
                <a:cs typeface="Arial" pitchFamily="34" charset="0"/>
              </a:rPr>
              <a:t> 	Train the GAN model on a high-performance computing (HPC) system using GPUs for accelerated training.</a:t>
            </a:r>
          </a:p>
          <a:p>
            <a:pPr marL="457200" lvl="1"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charset="0"/>
                <a:cs typeface="Arial" pitchFamily="34" charset="0"/>
              </a:rPr>
              <a:t>  	 2. </a:t>
            </a:r>
            <a:r>
              <a:rPr lang="en-US" altLang="zh-CN" sz="1850" b="1" i="1" u="none" strike="noStrike" kern="1200" cap="none" spc="0" baseline="0">
                <a:solidFill>
                  <a:srgbClr val="0D0D0D"/>
                </a:solidFill>
                <a:latin typeface="Arial" pitchFamily="34" charset="0"/>
                <a:ea typeface="宋体" charset="0"/>
                <a:cs typeface="Arial" pitchFamily="34" charset="0"/>
              </a:rPr>
              <a:t>Model Optimization:</a:t>
            </a:r>
            <a:endParaRPr lang="en-US" altLang="zh-CN" sz="1850" b="0" i="1" u="none" strike="noStrike" kern="1200" cap="none" spc="0" baseline="0">
              <a:solidFill>
                <a:srgbClr val="0D0D0D"/>
              </a:solidFill>
              <a:latin typeface="Arial" pitchFamily="34" charset="0"/>
              <a:ea typeface="宋体" charset="0"/>
              <a:cs typeface="Arial" pitchFamily="34" charset="0"/>
            </a:endParaRPr>
          </a:p>
          <a:p>
            <a:pPr marL="457200" lvl="1"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charset="0"/>
                <a:cs typeface="Arial" pitchFamily="34" charset="0"/>
              </a:rPr>
              <a:t> 	Optimize the trained model for inference speed and resource efficiency.</a:t>
            </a:r>
          </a:p>
          <a:p>
            <a:pPr marL="457200" lvl="1"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charset="0"/>
                <a:cs typeface="Arial" pitchFamily="34" charset="0"/>
              </a:rPr>
              <a:t>	3.</a:t>
            </a:r>
            <a:r>
              <a:rPr lang="en-US" altLang="zh-CN" sz="1850" b="1" i="1" u="none" strike="noStrike" kern="1200" cap="none" spc="0" baseline="0">
                <a:solidFill>
                  <a:srgbClr val="0D0D0D"/>
                </a:solidFill>
                <a:latin typeface="Arial" pitchFamily="34" charset="0"/>
                <a:ea typeface="宋体" charset="0"/>
                <a:cs typeface="Arial" pitchFamily="34" charset="0"/>
              </a:rPr>
              <a:t>Containerization:</a:t>
            </a:r>
            <a:endParaRPr lang="en-US" altLang="zh-CN" sz="1850" b="0" i="1" u="none" strike="noStrike" kern="1200" cap="none" spc="0" baseline="0">
              <a:solidFill>
                <a:srgbClr val="0D0D0D"/>
              </a:solidFill>
              <a:latin typeface="Arial" pitchFamily="34" charset="0"/>
              <a:ea typeface="宋体" charset="0"/>
              <a:cs typeface="Arial" pitchFamily="34" charset="0"/>
            </a:endParaRPr>
          </a:p>
          <a:p>
            <a:pPr marL="457200" lvl="1"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charset="0"/>
                <a:cs typeface="Arial" pitchFamily="34" charset="0"/>
              </a:rPr>
              <a:t> 	Package the optimized model into a Docker container for easy deployment and portability.</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3464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     </a:t>
            </a:r>
            <a:endParaRPr lang="zh-CN" altLang="en-US" sz="4800" b="1" i="0" u="none" strike="noStrike" kern="0" cap="none" spc="0" baseline="0">
              <a:solidFill>
                <a:schemeClr val="tx1"/>
              </a:solidFill>
              <a:latin typeface="Trebuchet MS" charset="0"/>
              <a:ea typeface="宋体" charset="0"/>
              <a:cs typeface="Trebuchet MS" charset="0"/>
            </a:endParaRPr>
          </a:p>
        </p:txBody>
      </p:sp>
      <p:grpSp>
        <p:nvGrpSpPr>
          <p:cNvPr id="200" name="组合"/>
          <p:cNvGrpSpPr>
            <a:grpSpLocks/>
          </p:cNvGrpSpPr>
          <p:nvPr/>
        </p:nvGrpSpPr>
        <p:grpSpPr>
          <a:xfrm>
            <a:off x="8991600" y="2971799"/>
            <a:ext cx="2762247" cy="3257549"/>
            <a:chOff x="8991600" y="2971799"/>
            <a:chExt cx="2762247" cy="3257549"/>
          </a:xfrm>
        </p:grpSpPr>
        <p:sp>
          <p:nvSpPr>
            <p:cNvPr id="197" name="曲线"/>
            <p:cNvSpPr>
              <a:spLocks/>
            </p:cNvSpPr>
            <p:nvPr/>
          </p:nvSpPr>
          <p:spPr>
            <a:xfrm>
              <a:off x="10353676" y="5400675"/>
              <a:ext cx="457197"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98" name="曲线"/>
            <p:cNvSpPr>
              <a:spLocks/>
            </p:cNvSpPr>
            <p:nvPr/>
          </p:nvSpPr>
          <p:spPr>
            <a:xfrm>
              <a:off x="10353676" y="59340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8"/>
                  </a:lnTo>
                  <a:lnTo>
                    <a:pt x="21600" y="21598"/>
                  </a:lnTo>
                  <a:lnTo>
                    <a:pt x="21600" y="0"/>
                  </a:lnTo>
                  <a:close/>
                </a:path>
              </a:pathLst>
            </a:custGeom>
            <a:solidFill>
              <a:srgbClr val="2D936B"/>
            </a:solidFill>
            <a:ln cap="flat" cmpd="sng">
              <a:noFill/>
              <a:prstDash val="solid"/>
              <a:miter/>
            </a:ln>
          </p:spPr>
        </p:sp>
        <p:pic>
          <p:nvPicPr>
            <p:cNvPr id="199" name="图片"/>
            <p:cNvPicPr>
              <a:picLocks/>
            </p:cNvPicPr>
            <p:nvPr/>
          </p:nvPicPr>
          <p:blipFill>
            <a:blip r:embed="rId2" cstate="print"/>
            <a:stretch>
              <a:fillRect/>
            </a:stretch>
          </p:blipFill>
          <p:spPr>
            <a:xfrm>
              <a:off x="8991600" y="2971799"/>
              <a:ext cx="2762247" cy="3257549"/>
            </a:xfrm>
            <a:prstGeom prst="rect">
              <a:avLst/>
            </a:prstGeom>
            <a:noFill/>
            <a:ln w="12700" cap="flat" cmpd="sng">
              <a:noFill/>
              <a:prstDash val="solid"/>
              <a:miter/>
            </a:ln>
          </p:spPr>
        </p:pic>
      </p:grpSp>
      <p:sp>
        <p:nvSpPr>
          <p:cNvPr id="201" name="矩形"/>
          <p:cNvSpPr>
            <a:spLocks/>
          </p:cNvSpPr>
          <p:nvPr/>
        </p:nvSpPr>
        <p:spPr>
          <a:xfrm>
            <a:off x="685800" y="1066801"/>
            <a:ext cx="8458200" cy="3558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4.Deployment Platform:</a:t>
            </a: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charset="0"/>
                <a:cs typeface="Arial" pitchFamily="34" charset="0"/>
              </a:rPr>
              <a:t>	Choose a deployment platform such as cloud services (e.g., AWS, Azure) or on-premises servers.</a:t>
            </a: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5.Scalability Considerations:</a:t>
            </a: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charset="0"/>
                <a:cs typeface="Arial" pitchFamily="34" charset="0"/>
              </a:rPr>
              <a:t>	 Ensure the deployment infrastructure can handle varying workloads and scale horizontally if needed.</a:t>
            </a: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6.API Integration (Optional):</a:t>
            </a: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charset="0"/>
                <a:cs typeface="Arial" pitchFamily="34" charset="0"/>
              </a:rPr>
              <a:t>	Expose the GAN model through an API for seamless integration with other systems or applications.</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073216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    </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203" name="矩形"/>
          <p:cNvSpPr>
            <a:spLocks/>
          </p:cNvSpPr>
          <p:nvPr/>
        </p:nvSpPr>
        <p:spPr>
          <a:xfrm>
            <a:off x="838200" y="1313036"/>
            <a:ext cx="8305800" cy="381571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700" b="1" i="1" u="none" strike="noStrike" kern="1200" cap="none" spc="0" baseline="0">
              <a:solidFill>
                <a:srgbClr val="0D0D0D"/>
              </a:solidFill>
              <a:latin typeface="Calibri" charset="0"/>
              <a:ea typeface="宋体" charset="0"/>
              <a:cs typeface="Calibri"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7.Monitoring and Maintenance:</a:t>
            </a: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charset="0"/>
                <a:cs typeface="Arial" pitchFamily="34" charset="0"/>
              </a:rPr>
              <a:t>       Implement monitoring tools to track model performance and resource utilization. Regularly update the deployed model with improvements or new versions as needed.</a:t>
            </a: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8.Security Considerations:</a:t>
            </a: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charset="0"/>
                <a:cs typeface="Arial" pitchFamily="34" charset="0"/>
              </a:rPr>
              <a:t>      Implement security measures such as access control and encryption to protect the deployed model and data.</a:t>
            </a: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a:t>
            </a: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charset="0"/>
                <a:cs typeface="Arial" pitchFamily="34" charset="0"/>
              </a:rPr>
              <a:t>     9.Testing and Validation:</a:t>
            </a:r>
            <a:endParaRPr lang="en-US" altLang="zh-CN" sz="1800" b="0" i="1" u="none" strike="noStrike" kern="1200" cap="none" spc="0" baseline="0">
              <a:solidFill>
                <a:srgbClr val="0D0D0D"/>
              </a:solidFill>
              <a:latin typeface="Arial" pitchFamily="34" charset="0"/>
              <a:ea typeface="宋体"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charset="0"/>
                <a:cs typeface="Arial" pitchFamily="34" charset="0"/>
              </a:rPr>
              <a:t>	Conduct thorough testing to ensure the deployed model performs as expected in a production environment.</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charset="0"/>
              <a:ea typeface="宋体" charset="0"/>
              <a:cs typeface="Calibri" charset="0"/>
            </a:endParaRPr>
          </a:p>
        </p:txBody>
      </p:sp>
      <p:pic>
        <p:nvPicPr>
          <p:cNvPr id="204" name="图片"/>
          <p:cNvPicPr>
            <a:picLocks/>
          </p:cNvPicPr>
          <p:nvPr/>
        </p:nvPicPr>
        <p:blipFill>
          <a:blip r:embed="rId2" cstate="print"/>
          <a:stretch>
            <a:fillRect/>
          </a:stretch>
        </p:blipFill>
        <p:spPr>
          <a:xfrm>
            <a:off x="9067800" y="3438525"/>
            <a:ext cx="2466975" cy="3419475"/>
          </a:xfrm>
          <a:prstGeom prst="rect">
            <a:avLst/>
          </a:prstGeom>
          <a:noFill/>
          <a:ln w="12700" cap="flat" cmpd="sng">
            <a:noFill/>
            <a:prstDash val="solid"/>
            <a:miter/>
          </a:ln>
        </p:spPr>
      </p:pic>
    </p:spTree>
    <p:extLst>
      <p:ext uri="{BB962C8B-B14F-4D97-AF65-F5344CB8AC3E}">
        <p14:creationId xmlns:p14="http://schemas.microsoft.com/office/powerpoint/2010/main" xmlns="" val="2145367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    </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206" name="矩形"/>
          <p:cNvSpPr>
            <a:spLocks/>
          </p:cNvSpPr>
          <p:nvPr/>
        </p:nvSpPr>
        <p:spPr>
          <a:xfrm>
            <a:off x="219074" y="778190"/>
            <a:ext cx="10515600" cy="48577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eaLnBrk="1" fontAlgn="auto" latinLnBrk="0" hangingPunct="1">
              <a:lnSpc>
                <a:spcPct val="100000"/>
              </a:lnSpc>
              <a:spcBef>
                <a:spcPts val="0"/>
              </a:spcBef>
              <a:spcAft>
                <a:spcPts val="0"/>
              </a:spcAft>
              <a:buNone/>
            </a:pPr>
            <a:r>
              <a:rPr lang="en-US" altLang="zh-CN" sz="3200" b="1" i="1" u="none" strike="noStrike" kern="0" cap="none" spc="0" baseline="0">
                <a:solidFill>
                  <a:srgbClr val="292C48"/>
                </a:solidFill>
                <a:effectLst>
                  <a:outerShdw blurRad="38100" dist="38100" dir="2700000" algn="tl">
                    <a:srgbClr val="000000">
                      <a:alpha val="43000"/>
                    </a:srgbClr>
                  </a:outerShdw>
                </a:effectLst>
                <a:latin typeface="Trebuchet MS" charset="0"/>
                <a:ea typeface="宋体" charset="0"/>
                <a:cs typeface="Trebuchet MS" charset="0"/>
              </a:rPr>
              <a:t>RESULT:</a:t>
            </a:r>
            <a:endParaRPr lang="zh-CN" altLang="en-US" sz="3200" b="1" i="1" u="none" strike="noStrike" kern="0" cap="none" spc="0" baseline="0">
              <a:solidFill>
                <a:srgbClr val="292C48"/>
              </a:solidFill>
              <a:effectLst>
                <a:outerShdw blurRad="38100" dist="38100" dir="2700000" algn="tl">
                  <a:srgbClr val="000000">
                    <a:alpha val="43000"/>
                  </a:srgbClr>
                </a:outerShdw>
              </a:effectLst>
              <a:latin typeface="Trebuchet MS" charset="0"/>
              <a:ea typeface="宋体" charset="0"/>
              <a:cs typeface="Trebuchet MS" charset="0"/>
            </a:endParaRPr>
          </a:p>
        </p:txBody>
      </p:sp>
      <p:pic>
        <p:nvPicPr>
          <p:cNvPr id="207" name="图片"/>
          <p:cNvPicPr>
            <a:picLocks noChangeAspect="1"/>
          </p:cNvPicPr>
          <p:nvPr/>
        </p:nvPicPr>
        <p:blipFill>
          <a:blip r:embed="rId2" cstate="print"/>
          <a:stretch>
            <a:fillRect/>
          </a:stretch>
        </p:blipFill>
        <p:spPr>
          <a:xfrm>
            <a:off x="228600" y="1524000"/>
            <a:ext cx="10186279" cy="4750115"/>
          </a:xfrm>
          <a:prstGeom prst="rect">
            <a:avLst/>
          </a:prstGeom>
          <a:noFill/>
          <a:ln w="12700" cap="flat" cmpd="sng">
            <a:noFill/>
            <a:prstDash val="solid"/>
            <a:miter/>
          </a:ln>
        </p:spPr>
      </p:pic>
    </p:spTree>
    <p:extLst>
      <p:ext uri="{BB962C8B-B14F-4D97-AF65-F5344CB8AC3E}">
        <p14:creationId xmlns:p14="http://schemas.microsoft.com/office/powerpoint/2010/main" xmlns="" val="1610114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RESULT:</a:t>
            </a:r>
            <a:endParaRPr lang="zh-CN" altLang="en-US" sz="4800" b="1" i="0" u="none" strike="noStrike" kern="0" cap="none" spc="0" baseline="0">
              <a:solidFill>
                <a:schemeClr val="tx1"/>
              </a:solidFill>
              <a:latin typeface="Trebuchet MS" charset="0"/>
              <a:ea typeface="宋体" charset="0"/>
              <a:cs typeface="Trebuchet MS" charset="0"/>
            </a:endParaRPr>
          </a:p>
        </p:txBody>
      </p:sp>
      <p:pic>
        <p:nvPicPr>
          <p:cNvPr id="209" name="图片"/>
          <p:cNvPicPr>
            <a:picLocks noChangeAspect="1"/>
          </p:cNvPicPr>
          <p:nvPr/>
        </p:nvPicPr>
        <p:blipFill>
          <a:blip r:embed="rId2" cstate="print"/>
          <a:stretch>
            <a:fillRect/>
          </a:stretch>
        </p:blipFill>
        <p:spPr>
          <a:xfrm>
            <a:off x="2244010" y="1624519"/>
            <a:ext cx="7703983" cy="4387072"/>
          </a:xfrm>
          <a:prstGeom prst="rect">
            <a:avLst/>
          </a:prstGeom>
          <a:noFill/>
          <a:ln w="12700" cap="flat" cmpd="sng">
            <a:noFill/>
            <a:prstDash val="solid"/>
            <a:miter/>
          </a:ln>
        </p:spPr>
      </p:pic>
    </p:spTree>
    <p:extLst>
      <p:ext uri="{BB962C8B-B14F-4D97-AF65-F5344CB8AC3E}">
        <p14:creationId xmlns:p14="http://schemas.microsoft.com/office/powerpoint/2010/main" xmlns="" val="1163727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CONCLUSION: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211" name="矩形"/>
          <p:cNvSpPr>
            <a:spLocks/>
          </p:cNvSpPr>
          <p:nvPr/>
        </p:nvSpPr>
        <p:spPr>
          <a:xfrm>
            <a:off x="990600" y="1676400"/>
            <a:ext cx="8000999" cy="35299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D0D0D"/>
                </a:solidFill>
                <a:latin typeface="Calibri" charset="0"/>
                <a:ea typeface="宋体" charset="0"/>
                <a:cs typeface="Calibri" charset="0"/>
              </a:rPr>
              <a:t> 	</a:t>
            </a: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39363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5"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vert="horz" wrap="square" lIns="0" tIns="0" rIns="0" bIns="0" anchor="ctr" anchorCtr="1">
            <a:prstTxWarp prst="textNoShape">
              <a:avLst/>
            </a:prstTxWarp>
          </a:bodyPr>
          <a:lstStyle/>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charset="0"/>
                <a:cs typeface="Arial" pitchFamily="34" charset="0"/>
              </a:rPr>
              <a:t> Objective</a:t>
            </a: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charset="0"/>
                <a:cs typeface="Arial" pitchFamily="34" charset="0"/>
              </a:rPr>
              <a:t> Real time application</a:t>
            </a: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charset="0"/>
                <a:cs typeface="Arial" pitchFamily="34" charset="0"/>
              </a:rPr>
              <a:t> Generator and discriminator</a:t>
            </a: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charset="0"/>
                <a:cs typeface="Arial" pitchFamily="34" charset="0"/>
              </a:rPr>
              <a:t> Problem Statement</a:t>
            </a: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charset="0"/>
                <a:cs typeface="Arial" pitchFamily="34" charset="0"/>
              </a:rPr>
              <a:t>Generative Adversarial Network</a:t>
            </a: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charset="0"/>
                <a:cs typeface="Arial" pitchFamily="34" charset="0"/>
              </a:rPr>
              <a:t> </a:t>
            </a:r>
            <a:r>
              <a:rPr lang="en-US" altLang="zh-CN" sz="1800" b="0" i="1" u="none" strike="noStrike" kern="1200" cap="none" spc="0" baseline="0">
                <a:solidFill>
                  <a:schemeClr val="tx1"/>
                </a:solidFill>
                <a:latin typeface="Arial" pitchFamily="34" charset="0"/>
                <a:ea typeface="宋体" charset="0"/>
                <a:cs typeface="Arial" pitchFamily="34" charset="0"/>
              </a:rPr>
              <a:t>Proposed System/Solution</a:t>
            </a: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charset="0"/>
                <a:cs typeface="Arial" pitchFamily="34" charset="0"/>
              </a:rPr>
              <a:t> </a:t>
            </a:r>
            <a:r>
              <a:rPr lang="en-US" altLang="zh-CN" sz="1800" b="0" i="1" u="none" strike="noStrike" kern="1200" cap="none" spc="0" baseline="0">
                <a:solidFill>
                  <a:schemeClr val="tx1"/>
                </a:solidFill>
                <a:latin typeface="Arial" pitchFamily="34" charset="0"/>
                <a:ea typeface="宋体" charset="0"/>
                <a:cs typeface="Arial" pitchFamily="34" charset="0"/>
              </a:rPr>
              <a:t>System Development Approach</a:t>
            </a: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charset="0"/>
                <a:cs typeface="Arial" pitchFamily="34" charset="0"/>
              </a:rPr>
              <a:t> </a:t>
            </a:r>
            <a:r>
              <a:rPr lang="en-US" altLang="zh-CN" sz="1800" b="0" i="1" u="none" strike="noStrike" kern="1200" cap="none" spc="0" baseline="0">
                <a:solidFill>
                  <a:schemeClr val="tx1"/>
                </a:solidFill>
                <a:latin typeface="Arial" pitchFamily="34" charset="0"/>
                <a:ea typeface="宋体" charset="0"/>
                <a:cs typeface="Arial" pitchFamily="34" charset="0"/>
              </a:rPr>
              <a:t>Algorithm and Deployment</a:t>
            </a: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charset="0"/>
                <a:cs typeface="Arial" pitchFamily="34" charset="0"/>
              </a:rPr>
              <a:t> Result</a:t>
            </a: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charset="0"/>
                <a:cs typeface="Arial" pitchFamily="34" charset="0"/>
              </a:rPr>
              <a:t> Conclusion</a:t>
            </a: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charset="0"/>
                <a:cs typeface="Arial" pitchFamily="34" charset="0"/>
              </a:rPr>
              <a:t> References</a:t>
            </a:r>
            <a:endParaRPr lang="zh-CN" altLang="en-US" sz="1800" b="0" i="1" u="none" strike="noStrike" kern="1200" cap="none" spc="0" baseline="0">
              <a:solidFill>
                <a:schemeClr val="tx1"/>
              </a:solidFill>
              <a:latin typeface="Arial" pitchFamily="34" charset="0"/>
              <a:ea typeface="宋体" charset="0"/>
              <a:cs typeface="Arial" pitchFamily="34" charset="0"/>
            </a:endParaRPr>
          </a:p>
        </p:txBody>
      </p:sp>
      <p:grpSp>
        <p:nvGrpSpPr>
          <p:cNvPr id="85" name="组合"/>
          <p:cNvGrpSpPr>
            <a:grpSpLocks/>
          </p:cNvGrpSpPr>
          <p:nvPr/>
        </p:nvGrpSpPr>
        <p:grpSpPr>
          <a:xfrm>
            <a:off x="7448612" y="0"/>
            <a:ext cx="4743794" cy="6858466"/>
            <a:chOff x="7448612" y="0"/>
            <a:chExt cx="4743794" cy="6858466"/>
          </a:xfrm>
        </p:grpSpPr>
        <p:sp>
          <p:nvSpPr>
            <p:cNvPr id="76"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77"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8"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9"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0"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1"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2"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83"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8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86"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87"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88"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89"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90" name="图片"/>
          <p:cNvPicPr>
            <a:picLocks/>
          </p:cNvPicPr>
          <p:nvPr/>
        </p:nvPicPr>
        <p:blipFill>
          <a:blip r:embed="rId2" cstate="print"/>
          <a:stretch>
            <a:fillRect/>
          </a:stretch>
        </p:blipFill>
        <p:spPr>
          <a:xfrm>
            <a:off x="10687050" y="6134100"/>
            <a:ext cx="247648" cy="247650"/>
          </a:xfrm>
          <a:prstGeom prst="rect">
            <a:avLst/>
          </a:prstGeom>
          <a:noFill/>
          <a:ln w="12700" cap="flat" cmpd="sng">
            <a:noFill/>
            <a:prstDash val="solid"/>
            <a:miter/>
          </a:ln>
        </p:spPr>
      </p:pic>
      <p:grpSp>
        <p:nvGrpSpPr>
          <p:cNvPr id="93" name="组合"/>
          <p:cNvGrpSpPr>
            <a:grpSpLocks/>
          </p:cNvGrpSpPr>
          <p:nvPr/>
        </p:nvGrpSpPr>
        <p:grpSpPr>
          <a:xfrm>
            <a:off x="47625" y="3819523"/>
            <a:ext cx="4124324" cy="3009896"/>
            <a:chOff x="47625" y="3819523"/>
            <a:chExt cx="4124324" cy="3009896"/>
          </a:xfrm>
        </p:grpSpPr>
        <p:pic>
          <p:nvPicPr>
            <p:cNvPr id="91"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pic>
          <p:nvPicPr>
            <p:cNvPr id="92" name="图片"/>
            <p:cNvPicPr>
              <a:picLocks/>
            </p:cNvPicPr>
            <p:nvPr/>
          </p:nvPicPr>
          <p:blipFill>
            <a:blip r:embed="rId4" cstate="print"/>
            <a:stretch>
              <a:fillRect/>
            </a:stretch>
          </p:blipFill>
          <p:spPr>
            <a:xfrm>
              <a:off x="47625" y="3819523"/>
              <a:ext cx="1733550" cy="3009896"/>
            </a:xfrm>
            <a:prstGeom prst="rect">
              <a:avLst/>
            </a:prstGeom>
            <a:noFill/>
            <a:ln w="12700" cap="flat" cmpd="sng">
              <a:noFill/>
              <a:prstDash val="solid"/>
              <a:miter/>
            </a:ln>
          </p:spPr>
        </p:pic>
      </p:grpSp>
      <p:sp>
        <p:nvSpPr>
          <p:cNvPr id="94" name="文本框"/>
          <p:cNvSpPr>
            <a:spLocks noGrp="1"/>
          </p:cNvSpPr>
          <p:nvPr>
            <p:ph type="title"/>
          </p:nvPr>
        </p:nvSpPr>
        <p:spPr>
          <a:xfrm>
            <a:off x="739774" y="445387"/>
            <a:ext cx="268922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OUTLINE</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9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154527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9" name="组合"/>
          <p:cNvGrpSpPr>
            <a:grpSpLocks/>
          </p:cNvGrpSpPr>
          <p:nvPr/>
        </p:nvGrpSpPr>
        <p:grpSpPr>
          <a:xfrm>
            <a:off x="8991600" y="2971799"/>
            <a:ext cx="2762247" cy="3257549"/>
            <a:chOff x="8991600" y="2971799"/>
            <a:chExt cx="2762247" cy="3257549"/>
          </a:xfrm>
        </p:grpSpPr>
        <p:sp>
          <p:nvSpPr>
            <p:cNvPr id="96" name="曲线"/>
            <p:cNvSpPr>
              <a:spLocks/>
            </p:cNvSpPr>
            <p:nvPr/>
          </p:nvSpPr>
          <p:spPr>
            <a:xfrm>
              <a:off x="10353676" y="5400675"/>
              <a:ext cx="457197"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97" name="曲线"/>
            <p:cNvSpPr>
              <a:spLocks/>
            </p:cNvSpPr>
            <p:nvPr/>
          </p:nvSpPr>
          <p:spPr>
            <a:xfrm>
              <a:off x="10353676" y="59340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8"/>
                  </a:lnTo>
                  <a:lnTo>
                    <a:pt x="21600" y="21598"/>
                  </a:lnTo>
                  <a:lnTo>
                    <a:pt x="21600" y="0"/>
                  </a:lnTo>
                  <a:close/>
                </a:path>
              </a:pathLst>
            </a:custGeom>
            <a:solidFill>
              <a:srgbClr val="2D936B"/>
            </a:solidFill>
            <a:ln cap="flat" cmpd="sng">
              <a:noFill/>
              <a:prstDash val="solid"/>
              <a:miter/>
            </a:ln>
          </p:spPr>
        </p:sp>
        <p:pic>
          <p:nvPicPr>
            <p:cNvPr id="98" name="图片"/>
            <p:cNvPicPr>
              <a:picLocks/>
            </p:cNvPicPr>
            <p:nvPr/>
          </p:nvPicPr>
          <p:blipFill>
            <a:blip r:embed="rId2" cstate="print"/>
            <a:stretch>
              <a:fillRect/>
            </a:stretch>
          </p:blipFill>
          <p:spPr>
            <a:xfrm>
              <a:off x="8991600" y="2971799"/>
              <a:ext cx="2762247" cy="3257549"/>
            </a:xfrm>
            <a:prstGeom prst="rect">
              <a:avLst/>
            </a:prstGeom>
            <a:noFill/>
            <a:ln w="12700" cap="flat" cmpd="sng">
              <a:noFill/>
              <a:prstDash val="solid"/>
              <a:miter/>
            </a:ln>
          </p:spPr>
        </p:pic>
      </p:grpSp>
      <p:sp>
        <p:nvSpPr>
          <p:cNvPr id="10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1" name="文本框"/>
          <p:cNvSpPr>
            <a:spLocks noGrp="1"/>
          </p:cNvSpPr>
          <p:nvPr>
            <p:ph type="title"/>
          </p:nvPr>
        </p:nvSpPr>
        <p:spPr>
          <a:xfrm>
            <a:off x="228600" y="304800"/>
            <a:ext cx="7166928"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3200" b="1" i="0" u="none" strike="noStrike" kern="0" cap="none" spc="0" baseline="0">
                <a:solidFill>
                  <a:schemeClr val="tx1"/>
                </a:solidFill>
                <a:latin typeface="Trebuchet MS" charset="0"/>
                <a:ea typeface="宋体" charset="0"/>
                <a:cs typeface="Trebuchet MS" charset="0"/>
              </a:rPr>
              <a:t>GENERATIVE ADVERSARIAL NETWORK </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02"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103" name="矩形"/>
          <p:cNvSpPr>
            <a:spLocks/>
          </p:cNvSpPr>
          <p:nvPr/>
        </p:nvSpPr>
        <p:spPr>
          <a:xfrm>
            <a:off x="739774" y="6473336"/>
            <a:ext cx="1798954"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1447800" y="1417825"/>
            <a:ext cx="6096000" cy="4434840"/>
          </a:xfrm>
          <a:prstGeom prst="rect">
            <a:avLst/>
          </a:prstGeom>
          <a:noFill/>
          <a:ln w="12700" cap="flat" cmpd="sng">
            <a:solidFill>
              <a:srgbClr val="FFFFFF"/>
            </a:solidFill>
            <a:prstDash val="solid"/>
            <a:round/>
          </a:ln>
        </p:spPr>
        <p:txBody>
          <a:bodyPr vert="horz" wrap="square" lIns="0" tIns="45720" rIns="0" bIns="45720" anchor="ctr" anchorCtr="0">
            <a:prstTxWarp prst="textNoShape">
              <a:avLst/>
            </a:prstTxWarp>
            <a:spAutoFit/>
          </a:bodyPr>
          <a:lstStyle/>
          <a:p>
            <a:pPr marL="914400" lvl="2" indent="0" algn="l">
              <a:lnSpc>
                <a:spcPct val="100000"/>
              </a:lnSpc>
              <a:spcBef>
                <a:spcPts val="0"/>
              </a:spcBef>
              <a:spcAft>
                <a:spcPts val="0"/>
              </a:spcAft>
              <a:buNone/>
            </a:pPr>
            <a:r>
              <a:rPr lang="en-US" altLang="zh-CN" sz="2200" b="0" i="0" u="none" strike="noStrike" kern="1200" cap="none" spc="0" baseline="0">
                <a:solidFill>
                  <a:schemeClr val="tx1"/>
                </a:solidFill>
                <a:latin typeface="Arial" pitchFamily="34" charset="0"/>
                <a:ea typeface="宋体" charset="0"/>
                <a:cs typeface="Arial" pitchFamily="34" charset="0"/>
              </a:rPr>
              <a:t> A Generative Adversarial Network (GAN) is a class of machine learning frameworks introduced by Ian Goodfellow and his colleagues in 2014. </a:t>
            </a:r>
          </a:p>
          <a:p>
            <a:pPr marL="914400" lvl="2"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charset="0"/>
              <a:cs typeface="Arial" pitchFamily="34" charset="0"/>
            </a:endParaRPr>
          </a:p>
          <a:p>
            <a:pPr marL="914400" lvl="2"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Arial" pitchFamily="34" charset="0"/>
                <a:ea typeface="宋体" charset="0"/>
                <a:cs typeface="Arial" pitchFamily="34" charset="0"/>
              </a:rPr>
              <a:t> GANs are composed of two neural networks, a generator and a discriminator, which are trained simultaneously through adversarial training.</a:t>
            </a:r>
          </a:p>
          <a:p>
            <a:pPr marL="914400" lvl="2"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charset="0"/>
              <a:cs typeface="Arial" pitchFamily="34" charset="0"/>
            </a:endParaRPr>
          </a:p>
          <a:p>
            <a:pPr marL="914400" lvl="2"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Calibri" charset="0"/>
                <a:ea typeface="宋体" charset="0"/>
                <a:cs typeface="Calibri" charset="0"/>
              </a:rPr>
              <a:t> </a:t>
            </a:r>
            <a:r>
              <a:rPr lang="en-US" altLang="zh-CN" sz="2200" b="0" i="0" u="none" strike="noStrike" kern="1200" cap="none" spc="0" baseline="0">
                <a:solidFill>
                  <a:schemeClr val="tx1"/>
                </a:solidFill>
                <a:latin typeface="Arial" pitchFamily="34" charset="0"/>
                <a:ea typeface="宋体" charset="0"/>
                <a:cs typeface="Arial" pitchFamily="34" charset="0"/>
              </a:rPr>
              <a:t>GANs have been used for a variety of applications, including image generation, style transfer, super-resolution, and more.</a:t>
            </a:r>
            <a:endParaRPr lang="zh-CN" altLang="en-US" sz="22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22183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9296400" y="2438400"/>
            <a:ext cx="3533774" cy="3810000"/>
            <a:chOff x="9296400" y="2438400"/>
            <a:chExt cx="3533774" cy="3810000"/>
          </a:xfrm>
        </p:grpSpPr>
        <p:sp>
          <p:nvSpPr>
            <p:cNvPr id="106" name="曲线"/>
            <p:cNvSpPr>
              <a:spLocks/>
            </p:cNvSpPr>
            <p:nvPr/>
          </p:nvSpPr>
          <p:spPr>
            <a:xfrm>
              <a:off x="9991725" y="5153025"/>
              <a:ext cx="457197" cy="457198"/>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991725" y="568642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2" cstate="print"/>
            <a:stretch>
              <a:fillRect/>
            </a:stretch>
          </p:blipFill>
          <p:spPr>
            <a:xfrm>
              <a:off x="9296400" y="2438400"/>
              <a:ext cx="3533774" cy="381000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0" baseline="0">
                <a:solidFill>
                  <a:schemeClr val="tx1"/>
                </a:solidFill>
                <a:latin typeface="Trebuchet MS" charset="0"/>
                <a:ea typeface="宋体" charset="0"/>
                <a:cs typeface="Trebuchet MS" charset="0"/>
              </a:rPr>
              <a:t>GAN ARCHITECTURE</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113" name="矩形"/>
          <p:cNvSpPr>
            <a:spLocks/>
          </p:cNvSpPr>
          <p:nvPr/>
        </p:nvSpPr>
        <p:spPr>
          <a:xfrm>
            <a:off x="739774" y="6473336"/>
            <a:ext cx="1798954"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1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15" name="图片" descr="WhatsApp Image 2024-03-29 at 8.44.35 PM.jpeg"/>
          <p:cNvPicPr>
            <a:picLocks noChangeAspect="1"/>
          </p:cNvPicPr>
          <p:nvPr/>
        </p:nvPicPr>
        <p:blipFill>
          <a:blip r:embed="rId4" cstate="print"/>
          <a:stretch>
            <a:fillRect/>
          </a:stretch>
        </p:blipFill>
        <p:spPr>
          <a:xfrm>
            <a:off x="914400" y="1676400"/>
            <a:ext cx="8530046" cy="3853541"/>
          </a:xfrm>
          <a:prstGeom prst="rect">
            <a:avLst/>
          </a:prstGeom>
          <a:noFill/>
          <a:ln w="12700" cap="flat" cmpd="sng">
            <a:noFill/>
            <a:prstDash val="solid"/>
            <a:miter/>
          </a:ln>
        </p:spPr>
      </p:pic>
    </p:spTree>
    <p:extLst>
      <p:ext uri="{BB962C8B-B14F-4D97-AF65-F5344CB8AC3E}">
        <p14:creationId xmlns:p14="http://schemas.microsoft.com/office/powerpoint/2010/main" xmlns="" val="95203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19"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0" baseline="0">
                <a:solidFill>
                  <a:schemeClr val="tx1"/>
                </a:solidFill>
                <a:latin typeface="Trebuchet MS" charset="0"/>
                <a:ea typeface="宋体" charset="0"/>
                <a:cs typeface="Trebuchet MS" charset="0"/>
              </a:rPr>
              <a:t>OBJECTIVE</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2" cstate="print"/>
          <a:stretch>
            <a:fillRect/>
          </a:stretch>
        </p:blipFill>
        <p:spPr>
          <a:xfrm>
            <a:off x="723900" y="6172200"/>
            <a:ext cx="2181225" cy="485775"/>
          </a:xfrm>
          <a:prstGeom prst="rect">
            <a:avLst/>
          </a:prstGeom>
          <a:noFill/>
          <a:ln w="12700" cap="flat" cmpd="sng">
            <a:noFill/>
            <a:prstDash val="solid"/>
            <a:miter/>
          </a:ln>
        </p:spPr>
      </p:pic>
      <p:sp>
        <p:nvSpPr>
          <p:cNvPr id="121" name="矩形"/>
          <p:cNvSpPr>
            <a:spLocks/>
          </p:cNvSpPr>
          <p:nvPr/>
        </p:nvSpPr>
        <p:spPr>
          <a:xfrm>
            <a:off x="739774" y="6473336"/>
            <a:ext cx="1798954"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2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矩形"/>
          <p:cNvSpPr>
            <a:spLocks/>
          </p:cNvSpPr>
          <p:nvPr/>
        </p:nvSpPr>
        <p:spPr>
          <a:xfrm>
            <a:off x="1219200" y="1981200"/>
            <a:ext cx="7315200" cy="3634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charset="0"/>
                <a:cs typeface="Arial" pitchFamily="34" charset="0"/>
              </a:rPr>
              <a:t>The main objective of a Generative Adversarial Network (GAN) is to generate new data that is similar to a given dataset.</a:t>
            </a: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charset="0"/>
                <a:cs typeface="Arial" pitchFamily="34" charset="0"/>
              </a:rPr>
              <a:t> GANs consist of two neural networks, a generator and a discriminator, which are trained simultaneously in a competitive manner. </a:t>
            </a: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charset="0"/>
                <a:cs typeface="Arial" pitchFamily="34" charset="0"/>
              </a:rPr>
              <a:t>The generator learns to produce data that is indistinguishable from the real data, while the discriminator learns to differentiate between real data and data generated by the generator. </a:t>
            </a: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charset="0"/>
                <a:cs typeface="Arial" pitchFamily="34" charset="0"/>
              </a:rPr>
              <a:t>Through this adversarial process, the generator improves its ability to create realistic data, leading to the generation of high-quality synthetic data.</a:t>
            </a: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77502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4" name="图片"/>
          <p:cNvPicPr>
            <a:picLocks/>
          </p:cNvPicPr>
          <p:nvPr/>
        </p:nvPicPr>
        <p:blipFill>
          <a:blip r:embed="rId2" cstate="print"/>
          <a:stretch>
            <a:fillRect/>
          </a:stretch>
        </p:blipFill>
        <p:spPr>
          <a:xfrm>
            <a:off x="7010399" y="2057400"/>
            <a:ext cx="2695574" cy="3248025"/>
          </a:xfrm>
          <a:prstGeom prst="rect">
            <a:avLst/>
          </a:prstGeom>
          <a:noFill/>
          <a:ln w="12700" cap="flat" cmpd="sng">
            <a:noFill/>
            <a:prstDash val="solid"/>
            <a:miter/>
          </a:ln>
        </p:spPr>
      </p:pic>
      <p:sp>
        <p:nvSpPr>
          <p:cNvPr id="12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8"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0" baseline="0">
                <a:solidFill>
                  <a:schemeClr val="tx1"/>
                </a:solidFill>
                <a:latin typeface="Trebuchet MS" charset="0"/>
                <a:ea typeface="宋体" charset="0"/>
                <a:cs typeface="Trebuchet MS" charset="0"/>
              </a:rPr>
              <a:t>REAL TIME APPLICATION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130" name="矩形"/>
          <p:cNvSpPr>
            <a:spLocks/>
          </p:cNvSpPr>
          <p:nvPr/>
        </p:nvSpPr>
        <p:spPr>
          <a:xfrm>
            <a:off x="739774" y="6473336"/>
            <a:ext cx="1798954"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2" name="矩形"/>
          <p:cNvSpPr>
            <a:spLocks/>
          </p:cNvSpPr>
          <p:nvPr/>
        </p:nvSpPr>
        <p:spPr>
          <a:xfrm>
            <a:off x="1676400" y="1905000"/>
            <a:ext cx="4419599" cy="2453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charset="0"/>
                <a:cs typeface="Arial" pitchFamily="34" charset="0"/>
              </a:rPr>
              <a:t>Image Editing and Augmentation*</a:t>
            </a:r>
          </a:p>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charset="0"/>
                <a:cs typeface="Arial" pitchFamily="34" charset="0"/>
              </a:rPr>
              <a:t>Medical Image Analysis</a:t>
            </a: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charset="0"/>
                <a:cs typeface="Arial" pitchFamily="34" charset="0"/>
              </a:rPr>
              <a:t>Text-to-Image Synthesis</a:t>
            </a: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charset="0"/>
                <a:cs typeface="Arial" pitchFamily="34" charset="0"/>
              </a:rPr>
              <a:t>Drug Discovery</a:t>
            </a: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charset="0"/>
                <a:cs typeface="Arial" pitchFamily="34" charset="0"/>
              </a:rPr>
              <a:t>Video Generation and Prediction</a:t>
            </a: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charset="0"/>
                <a:cs typeface="Arial" pitchFamily="34" charset="0"/>
              </a:rPr>
              <a:t>Anomaly Detection</a:t>
            </a: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charset="0"/>
                <a:cs typeface="Arial" pitchFamily="34" charset="0"/>
              </a:rPr>
              <a:t>Style Transfer in Fashion</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charset="0"/>
                <a:cs typeface="Arial" pitchFamily="34" charset="0"/>
              </a:rPr>
              <a:t>Image Generation</a:t>
            </a: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spTree>
    <p:extLst>
      <p:ext uri="{BB962C8B-B14F-4D97-AF65-F5344CB8AC3E}">
        <p14:creationId xmlns:p14="http://schemas.microsoft.com/office/powerpoint/2010/main" xmlns="" val="2068496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7" name="图片"/>
          <p:cNvPicPr>
            <a:picLocks/>
          </p:cNvPicPr>
          <p:nvPr/>
        </p:nvPicPr>
        <p:blipFill>
          <a:blip r:embed="rId2" cstate="print"/>
          <a:stretch>
            <a:fillRect/>
          </a:stretch>
        </p:blipFill>
        <p:spPr>
          <a:xfrm>
            <a:off x="9220200" y="3200400"/>
            <a:ext cx="2466975" cy="3419475"/>
          </a:xfrm>
          <a:prstGeom prst="rect">
            <a:avLst/>
          </a:prstGeom>
          <a:noFill/>
          <a:ln w="12700" cap="flat" cmpd="sng">
            <a:noFill/>
            <a:prstDash val="solid"/>
            <a:miter/>
          </a:ln>
        </p:spPr>
      </p:pic>
      <p:sp>
        <p:nvSpPr>
          <p:cNvPr id="138" name="文本框"/>
          <p:cNvSpPr>
            <a:spLocks noGrp="1"/>
          </p:cNvSpPr>
          <p:nvPr>
            <p:ph type="title"/>
          </p:nvPr>
        </p:nvSpPr>
        <p:spPr>
          <a:xfrm>
            <a:off x="152400" y="609600"/>
            <a:ext cx="4800600"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ctr">
              <a:lnSpc>
                <a:spcPct val="100000"/>
              </a:lnSpc>
              <a:spcBef>
                <a:spcPts val="130"/>
              </a:spcBef>
              <a:spcAft>
                <a:spcPts val="0"/>
              </a:spcAft>
              <a:buNone/>
            </a:pPr>
            <a:r>
              <a:rPr lang="en-US" altLang="zh-CN" sz="4250" b="1" i="0" u="none" strike="noStrike" kern="0" cap="none" spc="0" baseline="0">
                <a:solidFill>
                  <a:schemeClr val="tx1"/>
                </a:solidFill>
                <a:latin typeface="Trebuchet MS" charset="0"/>
                <a:ea typeface="宋体" charset="0"/>
                <a:cs typeface="Trebuchet MS" charset="0"/>
              </a:rPr>
              <a:t>GENERATOR</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3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8</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0" name="矩形"/>
          <p:cNvSpPr>
            <a:spLocks/>
          </p:cNvSpPr>
          <p:nvPr/>
        </p:nvSpPr>
        <p:spPr>
          <a:xfrm>
            <a:off x="1219200" y="2057400"/>
            <a:ext cx="7010399" cy="21583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Clr>
                <a:schemeClr val="tx1"/>
              </a:buClr>
              <a:buFont typeface="Arial" pitchFamily="34" charset="0"/>
              <a:buChar char="●"/>
            </a:pPr>
            <a:r>
              <a:rPr lang="en-US" altLang="zh-CN" sz="2000" b="0" i="0" u="none" strike="noStrike" kern="1200" cap="none" spc="0" baseline="0">
                <a:solidFill>
                  <a:schemeClr val="tx1"/>
                </a:solidFill>
                <a:latin typeface="Arial" pitchFamily="34" charset="0"/>
                <a:ea typeface="宋体" charset="0"/>
                <a:cs typeface="Arial" pitchFamily="34" charset="0"/>
              </a:rPr>
              <a:t>The generator in a Generative Adversarial Network (GAN) is a neural network that takes random noise as input and generates synthetic data samples.</a:t>
            </a:r>
          </a:p>
          <a:p>
            <a:pPr marL="0" indent="0" algn="l">
              <a:lnSpc>
                <a:spcPct val="100000"/>
              </a:lnSpc>
              <a:spcBef>
                <a:spcPts val="0"/>
              </a:spcBef>
              <a:spcAft>
                <a:spcPts val="0"/>
              </a:spcAft>
              <a:buClr>
                <a:schemeClr val="tx1"/>
              </a:buClr>
              <a:buFont typeface="Trebuchet MS" charset="0"/>
              <a:buChar char="●"/>
            </a:pPr>
            <a:endParaRPr lang="en-US" altLang="zh-CN" sz="2000" b="0" i="0" u="none" strike="noStrike" kern="1200" cap="none" spc="0" baseline="0">
              <a:solidFill>
                <a:schemeClr val="tx1"/>
              </a:solidFill>
              <a:latin typeface="Arial" pitchFamily="34" charset="0"/>
              <a:ea typeface="宋体" charset="0"/>
              <a:cs typeface="Arial" pitchFamily="34" charset="0"/>
            </a:endParaRPr>
          </a:p>
          <a:p>
            <a:pPr marL="0" indent="0" algn="l">
              <a:lnSpc>
                <a:spcPct val="100000"/>
              </a:lnSpc>
              <a:spcBef>
                <a:spcPts val="0"/>
              </a:spcBef>
              <a:spcAft>
                <a:spcPts val="0"/>
              </a:spcAft>
              <a:buClr>
                <a:schemeClr val="tx1"/>
              </a:buClr>
              <a:buFont typeface="Trebuchet MS" charset="0"/>
              <a:buChar char="●"/>
            </a:pPr>
            <a:r>
              <a:rPr lang="en-US" altLang="zh-CN" sz="2000" b="0" i="0" u="none" strike="noStrike" kern="1200" cap="none" spc="0" baseline="0">
                <a:solidFill>
                  <a:schemeClr val="tx1"/>
                </a:solidFill>
                <a:latin typeface="Arial" pitchFamily="34" charset="0"/>
                <a:ea typeface="宋体" charset="0"/>
                <a:cs typeface="Arial" pitchFamily="34" charset="0"/>
              </a:rPr>
              <a:t> It learns to map this noise to the data distribution of the training set, effectively creating new data that is similar to the real data. </a:t>
            </a:r>
            <a:endParaRPr lang="zh-CN" altLang="en-US" sz="2000" b="0" i="0" u="none" strike="noStrike" kern="1200" cap="none" spc="0" baseline="0">
              <a:solidFill>
                <a:schemeClr val="tx1"/>
              </a:solidFill>
              <a:latin typeface="Arial" pitchFamily="34" charset="0"/>
              <a:ea typeface="宋体" charset="0"/>
              <a:cs typeface="Arial" pitchFamily="34" charset="0"/>
            </a:endParaRPr>
          </a:p>
        </p:txBody>
      </p:sp>
      <p:pic>
        <p:nvPicPr>
          <p:cNvPr id="141" name="图片"/>
          <p:cNvPicPr>
            <a:picLocks/>
          </p:cNvPicPr>
          <p:nvPr/>
        </p:nvPicPr>
        <p:blipFill>
          <a:blip r:embed="rId2" cstate="print"/>
          <a:stretch>
            <a:fillRect/>
          </a:stretch>
        </p:blipFill>
        <p:spPr>
          <a:xfrm>
            <a:off x="9372600" y="3352800"/>
            <a:ext cx="2466975" cy="3419475"/>
          </a:xfrm>
          <a:prstGeom prst="rect">
            <a:avLst/>
          </a:prstGeom>
          <a:noFill/>
          <a:ln w="12700" cap="flat" cmpd="sng">
            <a:noFill/>
            <a:prstDash val="solid"/>
            <a:miter/>
          </a:ln>
        </p:spPr>
      </p:pic>
    </p:spTree>
    <p:extLst>
      <p:ext uri="{BB962C8B-B14F-4D97-AF65-F5344CB8AC3E}">
        <p14:creationId xmlns:p14="http://schemas.microsoft.com/office/powerpoint/2010/main" xmlns="" val="83892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47" name="矩形"/>
          <p:cNvSpPr>
            <a:spLocks/>
          </p:cNvSpPr>
          <p:nvPr/>
        </p:nvSpPr>
        <p:spPr>
          <a:xfrm>
            <a:off x="739774" y="1367853"/>
            <a:ext cx="2811780" cy="300355"/>
          </a:xfrm>
          <a:prstGeom prst="rect">
            <a:avLst/>
          </a:prstGeom>
          <a:noFill/>
          <a:ln w="12700" cap="flat" cmpd="sng">
            <a:noFill/>
            <a:prstDash val="solid"/>
            <a:miter/>
          </a:ln>
        </p:spPr>
      </p:sp>
      <p:sp>
        <p:nvSpPr>
          <p:cNvPr id="148"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49" name="图片" descr="WhatsApp Image 2024-03-29 at 9.15.58 PM.jpeg"/>
          <p:cNvPicPr>
            <a:picLocks noChangeAspect="1"/>
          </p:cNvPicPr>
          <p:nvPr/>
        </p:nvPicPr>
        <p:blipFill>
          <a:blip r:embed="rId3" cstate="print"/>
          <a:stretch>
            <a:fillRect/>
          </a:stretch>
        </p:blipFill>
        <p:spPr>
          <a:xfrm>
            <a:off x="685800" y="1371600"/>
            <a:ext cx="8216537" cy="4101737"/>
          </a:xfrm>
          <a:prstGeom prst="rect">
            <a:avLst/>
          </a:prstGeom>
          <a:noFill/>
          <a:ln w="12700" cap="flat" cmpd="sng">
            <a:noFill/>
            <a:prstDash val="solid"/>
            <a:miter/>
          </a:ln>
        </p:spPr>
      </p:pic>
    </p:spTree>
    <p:extLst>
      <p:ext uri="{BB962C8B-B14F-4D97-AF65-F5344CB8AC3E}">
        <p14:creationId xmlns:p14="http://schemas.microsoft.com/office/powerpoint/2010/main" xmlns="" val="93730619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54</TotalTime>
  <Words>919</Words>
  <Application>Yozo_Office</Application>
  <PresentationFormat>Custom</PresentationFormat>
  <Paragraphs>171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YUVARAJA S    Project  </vt:lpstr>
      <vt:lpstr>    </vt:lpstr>
      <vt:lpstr>OUTLINE</vt:lpstr>
      <vt:lpstr>GENERATIVE ADVERSARIAL NETWORK </vt:lpstr>
      <vt:lpstr>GAN ARCHITECTURE</vt:lpstr>
      <vt:lpstr>OBJECTIVE</vt:lpstr>
      <vt:lpstr>REAL TIME APPLICATION</vt:lpstr>
      <vt:lpstr>GENERATOR</vt:lpstr>
      <vt:lpstr>Slide 9</vt:lpstr>
      <vt:lpstr>DISCRIMINATOR</vt:lpstr>
      <vt:lpstr>PROBLEM STATEMENT</vt:lpstr>
      <vt:lpstr>PROPOSED SYSTEM:</vt:lpstr>
      <vt:lpstr>PROPOSED SOLUTION:</vt:lpstr>
      <vt:lpstr>          </vt:lpstr>
      <vt:lpstr>     </vt:lpstr>
      <vt:lpstr>      </vt:lpstr>
      <vt:lpstr>SYSTEM APPROACH:</vt:lpstr>
      <vt:lpstr>SYSTEM APPROACH:</vt:lpstr>
      <vt:lpstr>ALGORITHM:</vt:lpstr>
      <vt:lpstr>     </vt:lpstr>
      <vt:lpstr>DEPLOYMENT:</vt:lpstr>
      <vt:lpstr>     </vt:lpstr>
      <vt:lpstr>    </vt:lpstr>
      <vt:lpstr>    </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KISHORE R</dc:title>
  <cp:lastModifiedBy>ADMIN</cp:lastModifiedBy>
  <cp:revision>8</cp:revision>
  <dcterms:created xsi:type="dcterms:W3CDTF">2024-04-03T05:12:43Z</dcterms:created>
  <dcterms:modified xsi:type="dcterms:W3CDTF">2024-04-04T08:16:44Z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2024-04-02T16:00:00Z</vt:filetime>
  </property>
</Properties>
</file>