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5" r:id="rId2"/>
    <p:sldId id="286" r:id="rId3"/>
    <p:sldId id="287" r:id="rId4"/>
    <p:sldId id="288" r:id="rId5"/>
    <p:sldId id="28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9" d="100"/>
          <a:sy n="49" d="100"/>
        </p:scale>
        <p:origin x="-2232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671951" y="9917379"/>
            <a:ext cx="21971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0690" y="2294355"/>
            <a:ext cx="2679965" cy="14927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1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PROJECT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TITLE</a:t>
            </a: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720"/>
              </a:spcBef>
            </a:pP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MINOR </a:t>
            </a:r>
            <a:r>
              <a:rPr sz="1400" b="1" spc="-5" dirty="0">
                <a:latin typeface="Times New Roman"/>
                <a:cs typeface="Times New Roman"/>
              </a:rPr>
              <a:t>PROJECT-III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REPORT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R="3810" algn="ctr">
              <a:lnSpc>
                <a:spcPct val="100000"/>
              </a:lnSpc>
            </a:pPr>
            <a:r>
              <a:rPr sz="1400" b="1" i="1" spc="-10" dirty="0">
                <a:latin typeface="Times New Roman"/>
                <a:cs typeface="Times New Roman"/>
              </a:rPr>
              <a:t>Submitted </a:t>
            </a:r>
            <a:r>
              <a:rPr sz="1400" b="1" i="1" spc="-5" dirty="0">
                <a:latin typeface="Times New Roman"/>
                <a:cs typeface="Times New Roman"/>
              </a:rPr>
              <a:t>by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21092" y="3920045"/>
          <a:ext cx="4369681" cy="9307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4261"/>
                <a:gridCol w="1885420"/>
              </a:tblGrid>
              <a:tr h="219102">
                <a:tc>
                  <a:txBody>
                    <a:bodyPr/>
                    <a:lstStyle/>
                    <a:p>
                      <a:pPr marL="141605">
                        <a:lnSpc>
                          <a:spcPts val="1520"/>
                        </a:lnSpc>
                      </a:pP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VASANTH</a:t>
                      </a:r>
                      <a:r>
                        <a:rPr sz="15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P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ts val="1520"/>
                        </a:lnSpc>
                      </a:pP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927621BEC234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41411">
                <a:tc>
                  <a:txBody>
                    <a:bodyPr/>
                    <a:lstStyle/>
                    <a:p>
                      <a:pPr marL="141605">
                        <a:lnSpc>
                          <a:spcPts val="1600"/>
                        </a:lnSpc>
                      </a:pP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VISHAL</a:t>
                      </a:r>
                      <a:r>
                        <a:rPr sz="15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G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927621BEC242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4627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SIBI</a:t>
                      </a:r>
                      <a:r>
                        <a:rPr sz="15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VB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675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927621BEC199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675" marB="0"/>
                </a:tc>
              </a:tr>
              <a:tr h="223962">
                <a:tc>
                  <a:txBody>
                    <a:bodyPr/>
                    <a:lstStyle/>
                    <a:p>
                      <a:pPr marL="132715">
                        <a:lnSpc>
                          <a:spcPts val="1560"/>
                        </a:lnSpc>
                      </a:pP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YUVASARAVANAN</a:t>
                      </a:r>
                      <a:r>
                        <a:rPr sz="15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560"/>
                        </a:lnSpc>
                      </a:pP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927621BEC248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93272" y="5039940"/>
            <a:ext cx="5359929" cy="335502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8260" algn="ctr">
              <a:lnSpc>
                <a:spcPct val="100000"/>
              </a:lnSpc>
              <a:spcBef>
                <a:spcPts val="110"/>
              </a:spcBef>
            </a:pPr>
            <a:r>
              <a:rPr sz="1550" b="1" dirty="0">
                <a:latin typeface="Times New Roman"/>
                <a:cs typeface="Times New Roman"/>
              </a:rPr>
              <a:t>BACHELOR</a:t>
            </a:r>
            <a:r>
              <a:rPr sz="1550" b="1" spc="-70" dirty="0">
                <a:latin typeface="Times New Roman"/>
                <a:cs typeface="Times New Roman"/>
              </a:rPr>
              <a:t> </a:t>
            </a:r>
            <a:r>
              <a:rPr sz="1550" b="1" spc="10" dirty="0">
                <a:latin typeface="Times New Roman"/>
                <a:cs typeface="Times New Roman"/>
              </a:rPr>
              <a:t>OF</a:t>
            </a:r>
            <a:r>
              <a:rPr sz="1550" b="1" spc="-45" dirty="0">
                <a:latin typeface="Times New Roman"/>
                <a:cs typeface="Times New Roman"/>
              </a:rPr>
              <a:t> </a:t>
            </a:r>
            <a:r>
              <a:rPr sz="1550" b="1" spc="-5" dirty="0">
                <a:latin typeface="Times New Roman"/>
                <a:cs typeface="Times New Roman"/>
              </a:rPr>
              <a:t>ENGINEERING</a:t>
            </a:r>
            <a:endParaRPr sz="1550">
              <a:latin typeface="Times New Roman"/>
              <a:cs typeface="Times New Roman"/>
            </a:endParaRPr>
          </a:p>
          <a:p>
            <a:pPr marR="313055" algn="ctr">
              <a:lnSpc>
                <a:spcPct val="100000"/>
              </a:lnSpc>
              <a:spcBef>
                <a:spcPts val="1500"/>
              </a:spcBef>
            </a:pPr>
            <a:r>
              <a:rPr sz="1550" spc="-5" dirty="0">
                <a:latin typeface="Times New Roman"/>
                <a:cs typeface="Times New Roman"/>
              </a:rPr>
              <a:t>in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065" marR="5080" algn="ctr">
              <a:lnSpc>
                <a:spcPct val="103200"/>
              </a:lnSpc>
            </a:pPr>
            <a:r>
              <a:rPr sz="1550" b="1" spc="-5" dirty="0">
                <a:latin typeface="Times New Roman"/>
                <a:cs typeface="Times New Roman"/>
              </a:rPr>
              <a:t>DEPARTMENTOF ELECTRONICS </a:t>
            </a:r>
            <a:r>
              <a:rPr sz="1550" b="1" spc="5" dirty="0">
                <a:latin typeface="Times New Roman"/>
                <a:cs typeface="Times New Roman"/>
              </a:rPr>
              <a:t>AND </a:t>
            </a:r>
            <a:r>
              <a:rPr sz="1550" b="1" spc="-5" dirty="0">
                <a:latin typeface="Times New Roman"/>
                <a:cs typeface="Times New Roman"/>
              </a:rPr>
              <a:t>COMMUNICATION </a:t>
            </a:r>
            <a:r>
              <a:rPr sz="1550" b="1" spc="-375" dirty="0">
                <a:latin typeface="Times New Roman"/>
                <a:cs typeface="Times New Roman"/>
              </a:rPr>
              <a:t> </a:t>
            </a:r>
            <a:r>
              <a:rPr sz="1550" b="1" spc="-5" dirty="0">
                <a:latin typeface="Times New Roman"/>
                <a:cs typeface="Times New Roman"/>
              </a:rPr>
              <a:t>ENGINEERING</a:t>
            </a:r>
            <a:endParaRPr sz="1550">
              <a:latin typeface="Times New Roman"/>
              <a:cs typeface="Times New Roman"/>
            </a:endParaRPr>
          </a:p>
          <a:p>
            <a:pPr marL="5080" algn="ctr">
              <a:lnSpc>
                <a:spcPct val="100000"/>
              </a:lnSpc>
              <a:spcBef>
                <a:spcPts val="1525"/>
              </a:spcBef>
            </a:pPr>
            <a:r>
              <a:rPr sz="1550" b="1" spc="-5" dirty="0">
                <a:latin typeface="Times New Roman"/>
                <a:cs typeface="Times New Roman"/>
              </a:rPr>
              <a:t>M.KUMARASAMY</a:t>
            </a:r>
            <a:r>
              <a:rPr sz="1550" b="1" spc="-20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COLLEGE</a:t>
            </a:r>
            <a:r>
              <a:rPr sz="1550" b="1" spc="-35" dirty="0">
                <a:latin typeface="Times New Roman"/>
                <a:cs typeface="Times New Roman"/>
              </a:rPr>
              <a:t> </a:t>
            </a:r>
            <a:r>
              <a:rPr sz="1550" b="1" spc="-5" dirty="0">
                <a:latin typeface="Times New Roman"/>
                <a:cs typeface="Times New Roman"/>
              </a:rPr>
              <a:t>OF</a:t>
            </a:r>
            <a:r>
              <a:rPr sz="1550" b="1" spc="-20" dirty="0">
                <a:latin typeface="Times New Roman"/>
                <a:cs typeface="Times New Roman"/>
              </a:rPr>
              <a:t> </a:t>
            </a:r>
            <a:r>
              <a:rPr sz="1550" b="1" spc="-5" dirty="0">
                <a:latin typeface="Times New Roman"/>
                <a:cs typeface="Times New Roman"/>
              </a:rPr>
              <a:t>ENGINEERING</a:t>
            </a:r>
            <a:endParaRPr sz="1550">
              <a:latin typeface="Times New Roman"/>
              <a:cs typeface="Times New Roman"/>
            </a:endParaRPr>
          </a:p>
          <a:p>
            <a:pPr marL="52705" algn="ctr">
              <a:lnSpc>
                <a:spcPct val="100000"/>
              </a:lnSpc>
              <a:spcBef>
                <a:spcPts val="690"/>
              </a:spcBef>
            </a:pPr>
            <a:r>
              <a:rPr sz="1400" spc="-5" dirty="0">
                <a:latin typeface="Times New Roman"/>
                <a:cs typeface="Times New Roman"/>
              </a:rPr>
              <a:t>(Autonomous)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marL="25400" algn="ctr">
              <a:lnSpc>
                <a:spcPct val="100000"/>
              </a:lnSpc>
              <a:spcBef>
                <a:spcPts val="5"/>
              </a:spcBef>
            </a:pPr>
            <a:r>
              <a:rPr sz="1550" b="1" dirty="0">
                <a:latin typeface="Times New Roman"/>
                <a:cs typeface="Times New Roman"/>
              </a:rPr>
              <a:t>KARUR</a:t>
            </a:r>
            <a:r>
              <a:rPr sz="1550" b="1" spc="-50" dirty="0">
                <a:latin typeface="Times New Roman"/>
                <a:cs typeface="Times New Roman"/>
              </a:rPr>
              <a:t> </a:t>
            </a:r>
            <a:r>
              <a:rPr sz="1550" b="1" spc="5" dirty="0">
                <a:latin typeface="Times New Roman"/>
                <a:cs typeface="Times New Roman"/>
              </a:rPr>
              <a:t>–</a:t>
            </a:r>
            <a:r>
              <a:rPr sz="1550" b="1" spc="-45" dirty="0">
                <a:latin typeface="Times New Roman"/>
                <a:cs typeface="Times New Roman"/>
              </a:rPr>
              <a:t> </a:t>
            </a:r>
            <a:r>
              <a:rPr sz="1550" b="1" spc="-5" dirty="0">
                <a:latin typeface="Times New Roman"/>
                <a:cs typeface="Times New Roman"/>
              </a:rPr>
              <a:t>639</a:t>
            </a:r>
            <a:r>
              <a:rPr sz="1550" b="1" spc="-25" dirty="0">
                <a:latin typeface="Times New Roman"/>
                <a:cs typeface="Times New Roman"/>
              </a:rPr>
              <a:t> </a:t>
            </a:r>
            <a:r>
              <a:rPr sz="1550" b="1" spc="-10" dirty="0">
                <a:latin typeface="Times New Roman"/>
                <a:cs typeface="Times New Roman"/>
              </a:rPr>
              <a:t>113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5875" algn="ctr">
              <a:lnSpc>
                <a:spcPct val="100000"/>
              </a:lnSpc>
              <a:spcBef>
                <a:spcPts val="1035"/>
              </a:spcBef>
            </a:pPr>
            <a:r>
              <a:rPr sz="1550" b="1" spc="5" dirty="0">
                <a:latin typeface="Times New Roman"/>
                <a:cs typeface="Times New Roman"/>
              </a:rPr>
              <a:t>D</a:t>
            </a:r>
            <a:r>
              <a:rPr sz="1550" b="1" spc="-5" dirty="0">
                <a:latin typeface="Times New Roman"/>
                <a:cs typeface="Times New Roman"/>
              </a:rPr>
              <a:t>E</a:t>
            </a:r>
            <a:r>
              <a:rPr sz="1550" b="1" spc="5" dirty="0">
                <a:latin typeface="Times New Roman"/>
                <a:cs typeface="Times New Roman"/>
              </a:rPr>
              <a:t>C</a:t>
            </a:r>
            <a:r>
              <a:rPr sz="1550" b="1" spc="-30" dirty="0">
                <a:latin typeface="Times New Roman"/>
                <a:cs typeface="Times New Roman"/>
              </a:rPr>
              <a:t>E</a:t>
            </a:r>
            <a:r>
              <a:rPr sz="1550" b="1" spc="-5" dirty="0">
                <a:latin typeface="Times New Roman"/>
                <a:cs typeface="Times New Roman"/>
              </a:rPr>
              <a:t>M</a:t>
            </a:r>
            <a:r>
              <a:rPr sz="1550" b="1" spc="15" dirty="0">
                <a:latin typeface="Times New Roman"/>
                <a:cs typeface="Times New Roman"/>
              </a:rPr>
              <a:t>B</a:t>
            </a:r>
            <a:r>
              <a:rPr sz="1550" b="1" spc="-5" dirty="0">
                <a:latin typeface="Times New Roman"/>
                <a:cs typeface="Times New Roman"/>
              </a:rPr>
              <a:t>E</a:t>
            </a:r>
            <a:r>
              <a:rPr sz="1550" b="1" spc="5" dirty="0">
                <a:latin typeface="Times New Roman"/>
                <a:cs typeface="Times New Roman"/>
              </a:rPr>
              <a:t>R</a:t>
            </a:r>
            <a:r>
              <a:rPr sz="1550" b="1" spc="-25" dirty="0">
                <a:latin typeface="Times New Roman"/>
                <a:cs typeface="Times New Roman"/>
              </a:rPr>
              <a:t> </a:t>
            </a:r>
            <a:r>
              <a:rPr sz="1550" b="1" spc="-10" dirty="0">
                <a:latin typeface="Times New Roman"/>
                <a:cs typeface="Times New Roman"/>
              </a:rPr>
              <a:t>2022</a:t>
            </a:r>
            <a:endParaRPr sz="155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097" y="878964"/>
            <a:ext cx="2191632" cy="8092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34467" y="878155"/>
            <a:ext cx="655638" cy="70290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46459" y="880315"/>
            <a:ext cx="660909" cy="55222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20041" y="337003"/>
            <a:ext cx="6931113" cy="10022362"/>
          </a:xfrm>
          <a:custGeom>
            <a:avLst/>
            <a:gdLst/>
            <a:ahLst/>
            <a:cxnLst/>
            <a:rect l="l" t="t" r="r" b="b"/>
            <a:pathLst>
              <a:path w="7129145" h="9427210">
                <a:moveTo>
                  <a:pt x="7083285" y="9372308"/>
                </a:moveTo>
                <a:lnTo>
                  <a:pt x="7074154" y="9372308"/>
                </a:lnTo>
                <a:lnTo>
                  <a:pt x="54864" y="9372308"/>
                </a:lnTo>
                <a:lnTo>
                  <a:pt x="45720" y="9372308"/>
                </a:lnTo>
                <a:lnTo>
                  <a:pt x="45720" y="9381439"/>
                </a:lnTo>
                <a:lnTo>
                  <a:pt x="54864" y="9381439"/>
                </a:lnTo>
                <a:lnTo>
                  <a:pt x="7074154" y="9381439"/>
                </a:lnTo>
                <a:lnTo>
                  <a:pt x="7083285" y="9381439"/>
                </a:lnTo>
                <a:lnTo>
                  <a:pt x="7083285" y="9372308"/>
                </a:lnTo>
                <a:close/>
              </a:path>
              <a:path w="7129145" h="9427210">
                <a:moveTo>
                  <a:pt x="7083285" y="45720"/>
                </a:moveTo>
                <a:lnTo>
                  <a:pt x="7074154" y="45720"/>
                </a:lnTo>
                <a:lnTo>
                  <a:pt x="54864" y="45720"/>
                </a:lnTo>
                <a:lnTo>
                  <a:pt x="45720" y="45720"/>
                </a:lnTo>
                <a:lnTo>
                  <a:pt x="45720" y="54825"/>
                </a:lnTo>
                <a:lnTo>
                  <a:pt x="45720" y="9372295"/>
                </a:lnTo>
                <a:lnTo>
                  <a:pt x="54864" y="9372295"/>
                </a:lnTo>
                <a:lnTo>
                  <a:pt x="54864" y="54864"/>
                </a:lnTo>
                <a:lnTo>
                  <a:pt x="7074154" y="54864"/>
                </a:lnTo>
                <a:lnTo>
                  <a:pt x="7074154" y="9372295"/>
                </a:lnTo>
                <a:lnTo>
                  <a:pt x="7083285" y="9372295"/>
                </a:lnTo>
                <a:lnTo>
                  <a:pt x="7083285" y="54864"/>
                </a:lnTo>
                <a:lnTo>
                  <a:pt x="7083285" y="45720"/>
                </a:lnTo>
                <a:close/>
              </a:path>
              <a:path w="7129145" h="9427210">
                <a:moveTo>
                  <a:pt x="7129018" y="9372308"/>
                </a:moveTo>
                <a:lnTo>
                  <a:pt x="7092442" y="9372308"/>
                </a:lnTo>
                <a:lnTo>
                  <a:pt x="7092442" y="9390583"/>
                </a:lnTo>
                <a:lnTo>
                  <a:pt x="7074154" y="9390583"/>
                </a:lnTo>
                <a:lnTo>
                  <a:pt x="54864" y="9390583"/>
                </a:lnTo>
                <a:lnTo>
                  <a:pt x="36576" y="9390583"/>
                </a:lnTo>
                <a:lnTo>
                  <a:pt x="36576" y="9372308"/>
                </a:lnTo>
                <a:lnTo>
                  <a:pt x="0" y="9372308"/>
                </a:lnTo>
                <a:lnTo>
                  <a:pt x="0" y="9390583"/>
                </a:lnTo>
                <a:lnTo>
                  <a:pt x="0" y="9427159"/>
                </a:lnTo>
                <a:lnTo>
                  <a:pt x="7129018" y="9427159"/>
                </a:lnTo>
                <a:lnTo>
                  <a:pt x="7129018" y="9372308"/>
                </a:lnTo>
                <a:close/>
              </a:path>
              <a:path w="7129145" h="9427210">
                <a:moveTo>
                  <a:pt x="7129018" y="0"/>
                </a:moveTo>
                <a:lnTo>
                  <a:pt x="7129018" y="0"/>
                </a:lnTo>
                <a:lnTo>
                  <a:pt x="0" y="0"/>
                </a:lnTo>
                <a:lnTo>
                  <a:pt x="0" y="36576"/>
                </a:lnTo>
                <a:lnTo>
                  <a:pt x="0" y="54825"/>
                </a:lnTo>
                <a:lnTo>
                  <a:pt x="0" y="9372295"/>
                </a:lnTo>
                <a:lnTo>
                  <a:pt x="36576" y="9372295"/>
                </a:lnTo>
                <a:lnTo>
                  <a:pt x="36576" y="54864"/>
                </a:lnTo>
                <a:lnTo>
                  <a:pt x="36576" y="36576"/>
                </a:lnTo>
                <a:lnTo>
                  <a:pt x="54864" y="36576"/>
                </a:lnTo>
                <a:lnTo>
                  <a:pt x="7074154" y="36576"/>
                </a:lnTo>
                <a:lnTo>
                  <a:pt x="7092442" y="36576"/>
                </a:lnTo>
                <a:lnTo>
                  <a:pt x="7092442" y="54825"/>
                </a:lnTo>
                <a:lnTo>
                  <a:pt x="7092442" y="9372295"/>
                </a:lnTo>
                <a:lnTo>
                  <a:pt x="7129018" y="9372295"/>
                </a:lnTo>
                <a:lnTo>
                  <a:pt x="7129018" y="54864"/>
                </a:lnTo>
                <a:lnTo>
                  <a:pt x="7129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3671951" y="9917379"/>
            <a:ext cx="21971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4128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5959"/>
            <a:ext cx="5758180" cy="5950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1.</a:t>
            </a:r>
            <a:r>
              <a:rPr sz="1400" b="1" spc="29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INTRODUCTION: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 marR="5080" indent="913765" algn="just">
              <a:lnSpc>
                <a:spcPct val="143800"/>
              </a:lnSpc>
            </a:pPr>
            <a:r>
              <a:rPr sz="1200" spc="-5" dirty="0">
                <a:latin typeface="Times New Roman"/>
                <a:cs typeface="Times New Roman"/>
              </a:rPr>
              <a:t>There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approximately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30crore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LPG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country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mostly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40%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 population. The </a:t>
            </a:r>
            <a:r>
              <a:rPr sz="1200" spc="-5" dirty="0">
                <a:latin typeface="Times New Roman"/>
                <a:cs typeface="Times New Roman"/>
              </a:rPr>
              <a:t>Several </a:t>
            </a:r>
            <a:r>
              <a:rPr sz="1200" dirty="0">
                <a:latin typeface="Times New Roman"/>
                <a:cs typeface="Times New Roman"/>
              </a:rPr>
              <a:t>standards have been </a:t>
            </a:r>
            <a:r>
              <a:rPr sz="1200" spc="-5" dirty="0">
                <a:latin typeface="Times New Roman"/>
                <a:cs typeface="Times New Roman"/>
              </a:rPr>
              <a:t>implemented for </a:t>
            </a:r>
            <a:r>
              <a:rPr sz="1200" dirty="0">
                <a:latin typeface="Times New Roman"/>
                <a:cs typeface="Times New Roman"/>
              </a:rPr>
              <a:t>the gas </a:t>
            </a:r>
            <a:r>
              <a:rPr sz="1200" spc="-5" dirty="0">
                <a:latin typeface="Times New Roman"/>
                <a:cs typeface="Times New Roman"/>
              </a:rPr>
              <a:t>leakage detection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existing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alarm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mainly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leakage </a:t>
            </a:r>
            <a:r>
              <a:rPr sz="1200" dirty="0">
                <a:latin typeface="Times New Roman"/>
                <a:cs typeface="Times New Roman"/>
              </a:rPr>
              <a:t>in the house and </a:t>
            </a:r>
            <a:r>
              <a:rPr sz="1200" spc="-5" dirty="0">
                <a:latin typeface="Times New Roman"/>
                <a:cs typeface="Times New Roman"/>
              </a:rPr>
              <a:t>commercial premises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objective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proposed </a:t>
            </a:r>
            <a:r>
              <a:rPr sz="1200" spc="-5" dirty="0">
                <a:latin typeface="Times New Roman"/>
                <a:cs typeface="Times New Roman"/>
              </a:rPr>
              <a:t>system is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continuously measure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weight </a:t>
            </a:r>
            <a:r>
              <a:rPr sz="1200" dirty="0">
                <a:latin typeface="Times New Roman"/>
                <a:cs typeface="Times New Roman"/>
              </a:rPr>
              <a:t>of the cylinder </a:t>
            </a:r>
            <a:r>
              <a:rPr sz="1200" spc="-5" dirty="0">
                <a:latin typeface="Times New Roman"/>
                <a:cs typeface="Times New Roman"/>
              </a:rPr>
              <a:t>and as </a:t>
            </a:r>
            <a:r>
              <a:rPr sz="1200" dirty="0">
                <a:latin typeface="Times New Roman"/>
                <a:cs typeface="Times New Roman"/>
              </a:rPr>
              <a:t>soon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reaches </a:t>
            </a:r>
            <a:r>
              <a:rPr sz="1200" dirty="0">
                <a:latin typeface="Times New Roman"/>
                <a:cs typeface="Times New Roman"/>
              </a:rPr>
              <a:t>the minimum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threshold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will automatically sends an SMS alert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user as well as Authorized LPG agent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accordingly.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designed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LPG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gases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propane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butane.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level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butane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600ppm</a:t>
            </a:r>
            <a:r>
              <a:rPr sz="1200" spc="-5" dirty="0">
                <a:latin typeface="Times New Roman"/>
                <a:cs typeface="Times New Roman"/>
              </a:rPr>
              <a:t> above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 is considered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level and poses </a:t>
            </a:r>
            <a:r>
              <a:rPr sz="1200" dirty="0">
                <a:latin typeface="Times New Roman"/>
                <a:cs typeface="Times New Roman"/>
              </a:rPr>
              <a:t>a danger. The threshold level of </a:t>
            </a:r>
            <a:r>
              <a:rPr sz="1200" spc="-5" dirty="0">
                <a:latin typeface="Times New Roman"/>
                <a:cs typeface="Times New Roman"/>
              </a:rPr>
              <a:t>weight </a:t>
            </a:r>
            <a:r>
              <a:rPr sz="1200" dirty="0">
                <a:latin typeface="Times New Roman"/>
                <a:cs typeface="Times New Roman"/>
              </a:rPr>
              <a:t>of the cylinder </a:t>
            </a:r>
            <a:r>
              <a:rPr sz="1200" spc="-5" dirty="0">
                <a:latin typeface="Times New Roman"/>
                <a:cs typeface="Times New Roman"/>
              </a:rPr>
              <a:t>is used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automatic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cylinder </a:t>
            </a:r>
            <a:r>
              <a:rPr sz="1200" dirty="0">
                <a:latin typeface="Times New Roman"/>
                <a:cs typeface="Times New Roman"/>
              </a:rPr>
              <a:t>booking. The main </a:t>
            </a:r>
            <a:r>
              <a:rPr sz="1200" spc="-5" dirty="0">
                <a:latin typeface="Times New Roman"/>
                <a:cs typeface="Times New Roman"/>
              </a:rPr>
              <a:t>aim </a:t>
            </a:r>
            <a:r>
              <a:rPr sz="1200" dirty="0">
                <a:latin typeface="Times New Roman"/>
                <a:cs typeface="Times New Roman"/>
              </a:rPr>
              <a:t>of 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monitor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liquid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petroleum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(LPG) leakage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avoid </a:t>
            </a:r>
            <a:r>
              <a:rPr sz="1200" dirty="0">
                <a:latin typeface="Times New Roman"/>
                <a:cs typeface="Times New Roman"/>
              </a:rPr>
              <a:t>major </a:t>
            </a:r>
            <a:r>
              <a:rPr sz="1200" spc="-5" dirty="0">
                <a:latin typeface="Times New Roman"/>
                <a:cs typeface="Times New Roman"/>
              </a:rPr>
              <a:t>fire accidents and also facilitating safety precautions where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security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important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issue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automatic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cylinder</a:t>
            </a:r>
            <a:r>
              <a:rPr sz="1200" dirty="0">
                <a:latin typeface="Times New Roman"/>
                <a:cs typeface="Times New Roman"/>
              </a:rPr>
              <a:t> booking without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human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intervention.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detects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leakage</a:t>
            </a:r>
            <a:r>
              <a:rPr sz="1200" spc="5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LPG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alerts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consumer about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gas leakage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sending SMS.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system measure </a:t>
            </a:r>
            <a:r>
              <a:rPr sz="1200" dirty="0">
                <a:latin typeface="Times New Roman"/>
                <a:cs typeface="Times New Roman"/>
              </a:rPr>
              <a:t>the weight 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cylinder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weight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display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corresponding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weight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LPG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display.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proposed system uses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GSM Modem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alert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person about </a:t>
            </a:r>
            <a:r>
              <a:rPr sz="1200" dirty="0">
                <a:latin typeface="Times New Roman"/>
                <a:cs typeface="Times New Roman"/>
              </a:rPr>
              <a:t>the gas </a:t>
            </a:r>
            <a:r>
              <a:rPr sz="1200" spc="-5" dirty="0">
                <a:latin typeface="Times New Roman"/>
                <a:cs typeface="Times New Roman"/>
              </a:rPr>
              <a:t>leakage </a:t>
            </a:r>
            <a:r>
              <a:rPr sz="1200" dirty="0">
                <a:latin typeface="Times New Roman"/>
                <a:cs typeface="Times New Roman"/>
              </a:rPr>
              <a:t>via </a:t>
            </a:r>
            <a:r>
              <a:rPr sz="1200" spc="-5" dirty="0">
                <a:latin typeface="Times New Roman"/>
                <a:cs typeface="Times New Roman"/>
              </a:rPr>
              <a:t>SMS 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status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automatic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cylinder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booking.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identifies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LPG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concentration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air reaches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specified level </a:t>
            </a:r>
            <a:r>
              <a:rPr sz="1200" dirty="0">
                <a:latin typeface="Times New Roman"/>
                <a:cs typeface="Times New Roman"/>
              </a:rPr>
              <a:t>then it </a:t>
            </a:r>
            <a:r>
              <a:rPr sz="1200" spc="-5" dirty="0">
                <a:latin typeface="Times New Roman"/>
                <a:cs typeface="Times New Roman"/>
              </a:rPr>
              <a:t>alert </a:t>
            </a:r>
            <a:r>
              <a:rPr sz="1200" dirty="0">
                <a:latin typeface="Times New Roman"/>
                <a:cs typeface="Times New Roman"/>
              </a:rPr>
              <a:t>the consumer by </a:t>
            </a:r>
            <a:r>
              <a:rPr sz="1200" spc="-5" dirty="0">
                <a:latin typeface="Times New Roman"/>
                <a:cs typeface="Times New Roman"/>
              </a:rPr>
              <a:t>sending SMS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registered </a:t>
            </a:r>
            <a:r>
              <a:rPr sz="1200" dirty="0">
                <a:latin typeface="Times New Roman"/>
                <a:cs typeface="Times New Roman"/>
              </a:rPr>
              <a:t>mobile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phone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alert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people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home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activating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alarm</a:t>
            </a:r>
            <a:r>
              <a:rPr sz="1200" dirty="0">
                <a:latin typeface="Times New Roman"/>
                <a:cs typeface="Times New Roman"/>
              </a:rPr>
              <a:t> 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Buzzer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simultaneously and also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display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same </a:t>
            </a:r>
            <a:r>
              <a:rPr sz="1200" dirty="0">
                <a:latin typeface="Times New Roman"/>
                <a:cs typeface="Times New Roman"/>
              </a:rPr>
              <a:t>message on </a:t>
            </a:r>
            <a:r>
              <a:rPr sz="1200" spc="5" dirty="0">
                <a:latin typeface="Times New Roman"/>
                <a:cs typeface="Times New Roman"/>
              </a:rPr>
              <a:t>LCD </a:t>
            </a:r>
            <a:r>
              <a:rPr sz="1200" dirty="0">
                <a:latin typeface="Times New Roman"/>
                <a:cs typeface="Times New Roman"/>
              </a:rPr>
              <a:t>to take the necessary action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switch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exhaust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opening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windows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decrease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concentration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air.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40283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12192" y="10066033"/>
                </a:lnTo>
                <a:lnTo>
                  <a:pt x="12192" y="10072116"/>
                </a:lnTo>
                <a:lnTo>
                  <a:pt x="18288" y="10072116"/>
                </a:lnTo>
                <a:lnTo>
                  <a:pt x="6934200" y="10072116"/>
                </a:lnTo>
                <a:lnTo>
                  <a:pt x="6940283" y="10072116"/>
                </a:lnTo>
                <a:lnTo>
                  <a:pt x="6940283" y="10066033"/>
                </a:lnTo>
                <a:close/>
              </a:path>
              <a:path w="6952615" h="10084435">
                <a:moveTo>
                  <a:pt x="6940283" y="12192"/>
                </a:moveTo>
                <a:lnTo>
                  <a:pt x="6934200" y="12192"/>
                </a:lnTo>
                <a:lnTo>
                  <a:pt x="18288" y="12192"/>
                </a:lnTo>
                <a:lnTo>
                  <a:pt x="12192" y="12192"/>
                </a:lnTo>
                <a:lnTo>
                  <a:pt x="12192" y="18288"/>
                </a:lnTo>
                <a:lnTo>
                  <a:pt x="12192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40283" y="10066020"/>
                </a:lnTo>
                <a:lnTo>
                  <a:pt x="6940283" y="18288"/>
                </a:lnTo>
                <a:lnTo>
                  <a:pt x="6940283" y="12192"/>
                </a:lnTo>
                <a:close/>
              </a:path>
              <a:path w="6952615" h="10084435">
                <a:moveTo>
                  <a:pt x="6952488" y="10078225"/>
                </a:moveTo>
                <a:lnTo>
                  <a:pt x="6952475" y="10066033"/>
                </a:lnTo>
                <a:lnTo>
                  <a:pt x="6946392" y="10066033"/>
                </a:lnTo>
                <a:lnTo>
                  <a:pt x="6946392" y="10078225"/>
                </a:lnTo>
                <a:lnTo>
                  <a:pt x="6934200" y="10078225"/>
                </a:lnTo>
                <a:lnTo>
                  <a:pt x="18288" y="10078225"/>
                </a:lnTo>
                <a:lnTo>
                  <a:pt x="6096" y="10078225"/>
                </a:lnTo>
                <a:lnTo>
                  <a:pt x="6096" y="10066033"/>
                </a:lnTo>
                <a:lnTo>
                  <a:pt x="0" y="10066033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52488" y="10084308"/>
                </a:lnTo>
                <a:lnTo>
                  <a:pt x="6952488" y="10078225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52488" y="0"/>
                </a:lnTo>
                <a:lnTo>
                  <a:pt x="0" y="0"/>
                </a:lnTo>
                <a:lnTo>
                  <a:pt x="0" y="6096"/>
                </a:lnTo>
                <a:lnTo>
                  <a:pt x="0" y="18288"/>
                </a:lnTo>
                <a:lnTo>
                  <a:pt x="0" y="10066020"/>
                </a:lnTo>
                <a:lnTo>
                  <a:pt x="6096" y="10066020"/>
                </a:lnTo>
                <a:lnTo>
                  <a:pt x="6096" y="18288"/>
                </a:lnTo>
                <a:lnTo>
                  <a:pt x="6096" y="6096"/>
                </a:lnTo>
                <a:lnTo>
                  <a:pt x="18288" y="6096"/>
                </a:lnTo>
                <a:lnTo>
                  <a:pt x="6934200" y="6096"/>
                </a:lnTo>
                <a:lnTo>
                  <a:pt x="6946392" y="6096"/>
                </a:lnTo>
                <a:lnTo>
                  <a:pt x="6946392" y="18288"/>
                </a:lnTo>
                <a:lnTo>
                  <a:pt x="6946392" y="10066020"/>
                </a:lnTo>
                <a:lnTo>
                  <a:pt x="6952475" y="10066020"/>
                </a:lnTo>
                <a:lnTo>
                  <a:pt x="6952475" y="18288"/>
                </a:lnTo>
                <a:lnTo>
                  <a:pt x="6952475" y="6096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85824"/>
            <a:ext cx="5757545" cy="719899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400" b="1" spc="-5" dirty="0">
                <a:latin typeface="Times New Roman"/>
                <a:cs typeface="Times New Roman"/>
              </a:rPr>
              <a:t>1.1Objectives</a:t>
            </a:r>
            <a:endParaRPr sz="1400">
              <a:latin typeface="Times New Roman"/>
              <a:cs typeface="Times New Roman"/>
            </a:endParaRPr>
          </a:p>
          <a:p>
            <a:pPr marL="12700" marR="5080" indent="989965" algn="just">
              <a:lnSpc>
                <a:spcPct val="143700"/>
              </a:lnSpc>
              <a:spcBef>
                <a:spcPts val="110"/>
              </a:spcBef>
            </a:pP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dirty="0">
                <a:latin typeface="Times New Roman"/>
                <a:cs typeface="Times New Roman"/>
              </a:rPr>
              <a:t> sensors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various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applications,</a:t>
            </a:r>
            <a:r>
              <a:rPr sz="1200" dirty="0">
                <a:latin typeface="Times New Roman"/>
                <a:cs typeface="Times New Roman"/>
              </a:rPr>
              <a:t> e.g.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monitoring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controlling</a:t>
            </a:r>
            <a:r>
              <a:rPr sz="1200" dirty="0">
                <a:latin typeface="Times New Roman"/>
                <a:cs typeface="Times New Roman"/>
              </a:rPr>
              <a:t> of the explosive </a:t>
            </a:r>
            <a:r>
              <a:rPr sz="1200" spc="-5" dirty="0">
                <a:latin typeface="Times New Roman"/>
                <a:cs typeface="Times New Roman"/>
              </a:rPr>
              <a:t>level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concentration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gases,</a:t>
            </a:r>
            <a:r>
              <a:rPr sz="1200" dirty="0">
                <a:latin typeface="Times New Roman"/>
                <a:cs typeface="Times New Roman"/>
              </a:rPr>
              <a:t> finding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various</a:t>
            </a:r>
            <a:r>
              <a:rPr sz="1200" dirty="0">
                <a:latin typeface="Times New Roman"/>
                <a:cs typeface="Times New Roman"/>
              </a:rPr>
              <a:t> harmful,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dangerous, </a:t>
            </a:r>
            <a:r>
              <a:rPr sz="1200" dirty="0">
                <a:latin typeface="Times New Roman"/>
                <a:cs typeface="Times New Roman"/>
              </a:rPr>
              <a:t>toxic </a:t>
            </a:r>
            <a:r>
              <a:rPr sz="1200" spc="-5" dirty="0">
                <a:latin typeface="Times New Roman"/>
                <a:cs typeface="Times New Roman"/>
              </a:rPr>
              <a:t>gases, </a:t>
            </a:r>
            <a:r>
              <a:rPr sz="1200" dirty="0">
                <a:latin typeface="Times New Roman"/>
                <a:cs typeface="Times New Roman"/>
              </a:rPr>
              <a:t>industrial </a:t>
            </a:r>
            <a:r>
              <a:rPr sz="1200" spc="-5" dirty="0">
                <a:latin typeface="Times New Roman"/>
                <a:cs typeface="Times New Roman"/>
              </a:rPr>
              <a:t>automation etc. </a:t>
            </a: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recent </a:t>
            </a:r>
            <a:r>
              <a:rPr sz="1200" dirty="0">
                <a:latin typeface="Times New Roman"/>
                <a:cs typeface="Times New Roman"/>
              </a:rPr>
              <a:t>years, the biggest </a:t>
            </a:r>
            <a:r>
              <a:rPr sz="1200" spc="-5" dirty="0">
                <a:latin typeface="Times New Roman"/>
                <a:cs typeface="Times New Roman"/>
              </a:rPr>
              <a:t>advancement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made </a:t>
            </a:r>
            <a:r>
              <a:rPr sz="1200" dirty="0">
                <a:latin typeface="Times New Roman"/>
                <a:cs typeface="Times New Roman"/>
              </a:rPr>
              <a:t>in the sensor tools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detection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liquefied petroleum </a:t>
            </a:r>
            <a:r>
              <a:rPr sz="1200" dirty="0">
                <a:latin typeface="Times New Roman"/>
                <a:cs typeface="Times New Roman"/>
              </a:rPr>
              <a:t>gas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has </a:t>
            </a:r>
            <a:r>
              <a:rPr sz="1200" spc="-5" dirty="0">
                <a:latin typeface="Times New Roman"/>
                <a:cs typeface="Times New Roman"/>
              </a:rPr>
              <a:t>become </a:t>
            </a:r>
            <a:r>
              <a:rPr sz="1200" dirty="0">
                <a:latin typeface="Times New Roman"/>
                <a:cs typeface="Times New Roman"/>
              </a:rPr>
              <a:t>tip of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iceberg because </a:t>
            </a:r>
            <a:r>
              <a:rPr sz="1200" dirty="0">
                <a:latin typeface="Times New Roman"/>
                <a:cs typeface="Times New Roman"/>
              </a:rPr>
              <a:t>outburst </a:t>
            </a:r>
            <a:r>
              <a:rPr sz="1200" spc="-5" dirty="0">
                <a:latin typeface="Times New Roman"/>
                <a:cs typeface="Times New Roman"/>
              </a:rPr>
              <a:t>accidents force </a:t>
            </a:r>
            <a:r>
              <a:rPr sz="1200" dirty="0">
                <a:latin typeface="Times New Roman"/>
                <a:cs typeface="Times New Roman"/>
              </a:rPr>
              <a:t>to be </a:t>
            </a:r>
            <a:r>
              <a:rPr sz="1200" spc="-5" dirty="0">
                <a:latin typeface="Times New Roman"/>
                <a:cs typeface="Times New Roman"/>
              </a:rPr>
              <a:t>happened when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leaks excessively. Therefore, 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research work particularly,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area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wireless sensor </a:t>
            </a:r>
            <a:r>
              <a:rPr sz="1200" dirty="0">
                <a:latin typeface="Times New Roman"/>
                <a:cs typeface="Times New Roman"/>
              </a:rPr>
              <a:t>network </a:t>
            </a:r>
            <a:r>
              <a:rPr sz="1200" spc="-5" dirty="0">
                <a:latin typeface="Times New Roman"/>
                <a:cs typeface="Times New Roman"/>
              </a:rPr>
              <a:t>and earlier gas leakage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detection (alert system) is imperative. </a:t>
            </a:r>
            <a:r>
              <a:rPr sz="1200" dirty="0">
                <a:latin typeface="Times New Roman"/>
                <a:cs typeface="Times New Roman"/>
              </a:rPr>
              <a:t>The monitoring, </a:t>
            </a:r>
            <a:r>
              <a:rPr sz="1200" spc="-5" dirty="0">
                <a:latin typeface="Times New Roman"/>
                <a:cs typeface="Times New Roman"/>
              </a:rPr>
              <a:t>reorganization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controlling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are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key concern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Wireless Sensor Network.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inaccessible interface and actual </a:t>
            </a:r>
            <a:r>
              <a:rPr sz="1200" dirty="0">
                <a:latin typeface="Times New Roman"/>
                <a:cs typeface="Times New Roman"/>
              </a:rPr>
              <a:t> monitoring with the </a:t>
            </a:r>
            <a:r>
              <a:rPr sz="1200" spc="-5" dirty="0">
                <a:latin typeface="Times New Roman"/>
                <a:cs typeface="Times New Roman"/>
              </a:rPr>
              <a:t>physical world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5" dirty="0">
                <a:latin typeface="Times New Roman"/>
                <a:cs typeface="Times New Roman"/>
              </a:rPr>
              <a:t>done </a:t>
            </a:r>
            <a:r>
              <a:rPr sz="1200" dirty="0">
                <a:latin typeface="Times New Roman"/>
                <a:cs typeface="Times New Roman"/>
              </a:rPr>
              <a:t>easily by mote of the </a:t>
            </a:r>
            <a:r>
              <a:rPr sz="1200" spc="-5" dirty="0">
                <a:latin typeface="Times New Roman"/>
                <a:cs typeface="Times New Roman"/>
              </a:rPr>
              <a:t>network.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wireless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 </a:t>
            </a:r>
            <a:r>
              <a:rPr sz="1200" dirty="0">
                <a:latin typeface="Times New Roman"/>
                <a:cs typeface="Times New Roman"/>
              </a:rPr>
              <a:t>networks </a:t>
            </a:r>
            <a:r>
              <a:rPr sz="1200" spc="-5" dirty="0">
                <a:latin typeface="Times New Roman"/>
                <a:cs typeface="Times New Roman"/>
              </a:rPr>
              <a:t>differ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-5" dirty="0">
                <a:latin typeface="Times New Roman"/>
                <a:cs typeface="Times New Roman"/>
              </a:rPr>
              <a:t>general </a:t>
            </a:r>
            <a:r>
              <a:rPr sz="1200" dirty="0">
                <a:latin typeface="Times New Roman"/>
                <a:cs typeface="Times New Roman"/>
              </a:rPr>
              <a:t>data networks, </a:t>
            </a:r>
            <a:r>
              <a:rPr sz="1200" spc="-5" dirty="0">
                <a:latin typeface="Times New Roman"/>
                <a:cs typeface="Times New Roman"/>
              </a:rPr>
              <a:t>because WSN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application oriented,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planned and deployed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dedicated purpose.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wireless sensor network provides extensive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range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such as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green </a:t>
            </a:r>
            <a:r>
              <a:rPr sz="1200" dirty="0">
                <a:latin typeface="Times New Roman"/>
                <a:cs typeface="Times New Roman"/>
              </a:rPr>
              <a:t>monitoring, </a:t>
            </a:r>
            <a:r>
              <a:rPr sz="1200" spc="-5" dirty="0">
                <a:latin typeface="Times New Roman"/>
                <a:cs typeface="Times New Roman"/>
              </a:rPr>
              <a:t>defense, health, etc.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litheness </a:t>
            </a:r>
            <a:r>
              <a:rPr sz="1200" dirty="0">
                <a:latin typeface="Times New Roman"/>
                <a:cs typeface="Times New Roman"/>
              </a:rPr>
              <a:t>in plan, </a:t>
            </a:r>
            <a:r>
              <a:rPr sz="1200" spc="-5" dirty="0">
                <a:latin typeface="Times New Roman"/>
                <a:cs typeface="Times New Roman"/>
              </a:rPr>
              <a:t>enhanced </a:t>
            </a:r>
            <a:r>
              <a:rPr sz="1200" dirty="0">
                <a:latin typeface="Times New Roman"/>
                <a:cs typeface="Times New Roman"/>
              </a:rPr>
              <a:t> mobility,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consistency,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broadcast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range,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reduced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power,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cost-effective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etc.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features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network.</a:t>
            </a:r>
            <a:r>
              <a:rPr sz="1200" dirty="0">
                <a:latin typeface="Times New Roman"/>
                <a:cs typeface="Times New Roman"/>
              </a:rPr>
              <a:t> Additionally,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ZigBee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technology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wireless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communication.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technology is most trustworthy and apposite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interior and </a:t>
            </a:r>
            <a:r>
              <a:rPr sz="1200" dirty="0">
                <a:latin typeface="Times New Roman"/>
                <a:cs typeface="Times New Roman"/>
              </a:rPr>
              <a:t>outdoor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applications.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ZigBee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configured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star,</a:t>
            </a:r>
            <a:r>
              <a:rPr sz="1200" dirty="0">
                <a:latin typeface="Times New Roman"/>
                <a:cs typeface="Times New Roman"/>
              </a:rPr>
              <a:t> mesh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peer</a:t>
            </a:r>
            <a:r>
              <a:rPr sz="1200" dirty="0">
                <a:latin typeface="Times New Roman"/>
                <a:cs typeface="Times New Roman"/>
              </a:rPr>
              <a:t> topology.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demanding subject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scheming WSNs is inadequate power </a:t>
            </a:r>
            <a:r>
              <a:rPr sz="1200" dirty="0">
                <a:latin typeface="Times New Roman"/>
                <a:cs typeface="Times New Roman"/>
              </a:rPr>
              <a:t>supply for sensor </a:t>
            </a:r>
            <a:r>
              <a:rPr sz="1200" spc="-5" dirty="0">
                <a:latin typeface="Times New Roman"/>
                <a:cs typeface="Times New Roman"/>
              </a:rPr>
              <a:t>nodes </a:t>
            </a:r>
            <a:r>
              <a:rPr sz="1200" dirty="0">
                <a:latin typeface="Times New Roman"/>
                <a:cs typeface="Times New Roman"/>
              </a:rPr>
              <a:t>in some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application. </a:t>
            </a:r>
            <a:r>
              <a:rPr sz="1200" dirty="0">
                <a:latin typeface="Times New Roman"/>
                <a:cs typeface="Times New Roman"/>
              </a:rPr>
              <a:t>The breakdown of a mote </a:t>
            </a:r>
            <a:r>
              <a:rPr sz="1200" spc="-5" dirty="0">
                <a:latin typeface="Times New Roman"/>
                <a:cs typeface="Times New Roman"/>
              </a:rPr>
              <a:t>results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degradation </a:t>
            </a:r>
            <a:r>
              <a:rPr sz="1200" dirty="0">
                <a:latin typeface="Times New Roman"/>
                <a:cs typeface="Times New Roman"/>
              </a:rPr>
              <a:t>of the entire </a:t>
            </a:r>
            <a:r>
              <a:rPr sz="1200" spc="-5" dirty="0">
                <a:latin typeface="Times New Roman"/>
                <a:cs typeface="Times New Roman"/>
              </a:rPr>
              <a:t>network.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preference </a:t>
            </a:r>
            <a:r>
              <a:rPr sz="1200" dirty="0">
                <a:latin typeface="Times New Roman"/>
                <a:cs typeface="Times New Roman"/>
              </a:rPr>
              <a:t>of a topology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play </a:t>
            </a:r>
            <a:r>
              <a:rPr sz="1200" spc="-5" dirty="0">
                <a:latin typeface="Times New Roman"/>
                <a:cs typeface="Times New Roman"/>
              </a:rPr>
              <a:t>an imperative </a:t>
            </a:r>
            <a:r>
              <a:rPr sz="1200" dirty="0">
                <a:latin typeface="Times New Roman"/>
                <a:cs typeface="Times New Roman"/>
              </a:rPr>
              <a:t>role in </a:t>
            </a:r>
            <a:r>
              <a:rPr sz="1200" spc="-5" dirty="0">
                <a:latin typeface="Times New Roman"/>
                <a:cs typeface="Times New Roman"/>
              </a:rPr>
              <a:t>reduction </a:t>
            </a:r>
            <a:r>
              <a:rPr sz="1200" dirty="0">
                <a:latin typeface="Times New Roman"/>
                <a:cs typeface="Times New Roman"/>
              </a:rPr>
              <a:t>of power </a:t>
            </a:r>
            <a:r>
              <a:rPr sz="1200" spc="-5" dirty="0">
                <a:latin typeface="Times New Roman"/>
                <a:cs typeface="Times New Roman"/>
              </a:rPr>
              <a:t>consumption.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present system is </a:t>
            </a:r>
            <a:r>
              <a:rPr sz="1200" dirty="0">
                <a:latin typeface="Times New Roman"/>
                <a:cs typeface="Times New Roman"/>
              </a:rPr>
              <a:t>mainly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for the </a:t>
            </a:r>
            <a:r>
              <a:rPr sz="1200" spc="-5" dirty="0">
                <a:latin typeface="Times New Roman"/>
                <a:cs typeface="Times New Roman"/>
              </a:rPr>
              <a:t>detection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LPG gas. </a:t>
            </a:r>
            <a:r>
              <a:rPr sz="1200" dirty="0">
                <a:latin typeface="Times New Roman"/>
                <a:cs typeface="Times New Roman"/>
              </a:rPr>
              <a:t>If gas </a:t>
            </a:r>
            <a:r>
              <a:rPr sz="1200" spc="-5" dirty="0">
                <a:latin typeface="Times New Roman"/>
                <a:cs typeface="Times New Roman"/>
              </a:rPr>
              <a:t>leakage happens at certain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place,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present system detects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LPG gas </a:t>
            </a:r>
            <a:r>
              <a:rPr sz="1200" dirty="0">
                <a:latin typeface="Times New Roman"/>
                <a:cs typeface="Times New Roman"/>
              </a:rPr>
              <a:t>alerts the peoples by buzzer ring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sending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SMS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Arduino GSM </a:t>
            </a:r>
            <a:r>
              <a:rPr sz="1200" dirty="0">
                <a:latin typeface="Times New Roman"/>
                <a:cs typeface="Times New Roman"/>
              </a:rPr>
              <a:t>shield </a:t>
            </a:r>
            <a:r>
              <a:rPr sz="1200" spc="-5" dirty="0">
                <a:latin typeface="Times New Roman"/>
                <a:cs typeface="Times New Roman"/>
              </a:rPr>
              <a:t>compatible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Arduino board. </a:t>
            </a:r>
            <a:r>
              <a:rPr sz="1200" dirty="0">
                <a:latin typeface="Times New Roman"/>
                <a:cs typeface="Times New Roman"/>
              </a:rPr>
              <a:t>The monitoring of the </a:t>
            </a:r>
            <a:r>
              <a:rPr sz="1200" spc="-5" dirty="0">
                <a:latin typeface="Times New Roman"/>
                <a:cs typeface="Times New Roman"/>
              </a:rPr>
              <a:t>sensor </a:t>
            </a:r>
            <a:r>
              <a:rPr sz="1200" dirty="0">
                <a:latin typeface="Times New Roman"/>
                <a:cs typeface="Times New Roman"/>
              </a:rPr>
              <a:t> node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be done using C-code </a:t>
            </a:r>
            <a:r>
              <a:rPr sz="1200" spc="-5" dirty="0">
                <a:latin typeface="Times New Roman"/>
                <a:cs typeface="Times New Roman"/>
              </a:rPr>
              <a:t>created </a:t>
            </a:r>
            <a:r>
              <a:rPr sz="1200" dirty="0">
                <a:latin typeface="Times New Roman"/>
                <a:cs typeface="Times New Roman"/>
              </a:rPr>
              <a:t>in Arduino. The </a:t>
            </a:r>
            <a:r>
              <a:rPr sz="1200" spc="-5" dirty="0">
                <a:latin typeface="Times New Roman"/>
                <a:cs typeface="Times New Roman"/>
              </a:rPr>
              <a:t>current </a:t>
            </a:r>
            <a:r>
              <a:rPr sz="1200" dirty="0">
                <a:latin typeface="Times New Roman"/>
                <a:cs typeface="Times New Roman"/>
              </a:rPr>
              <a:t>system </a:t>
            </a:r>
            <a:r>
              <a:rPr sz="1200" spc="-5" dirty="0">
                <a:latin typeface="Times New Roman"/>
                <a:cs typeface="Times New Roman"/>
              </a:rPr>
              <a:t>provides genuine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instance notifications.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system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installed </a:t>
            </a:r>
            <a:r>
              <a:rPr sz="1200" dirty="0">
                <a:latin typeface="Times New Roman"/>
                <a:cs typeface="Times New Roman"/>
              </a:rPr>
              <a:t>in a </a:t>
            </a:r>
            <a:r>
              <a:rPr sz="1200" spc="-5" dirty="0">
                <a:latin typeface="Times New Roman"/>
                <a:cs typeface="Times New Roman"/>
              </a:rPr>
              <a:t>place where LPG is used 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fuel 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leakage </a:t>
            </a:r>
            <a:r>
              <a:rPr sz="1200" dirty="0">
                <a:latin typeface="Times New Roman"/>
                <a:cs typeface="Times New Roman"/>
              </a:rPr>
              <a:t>happens </a:t>
            </a:r>
            <a:r>
              <a:rPr sz="1200" spc="-5" dirty="0">
                <a:latin typeface="Times New Roman"/>
                <a:cs typeface="Times New Roman"/>
              </a:rPr>
              <a:t>instantly.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present wireless gas detection system </a:t>
            </a:r>
            <a:r>
              <a:rPr sz="1200" dirty="0">
                <a:latin typeface="Times New Roman"/>
                <a:cs typeface="Times New Roman"/>
              </a:rPr>
              <a:t>plays </a:t>
            </a:r>
            <a:r>
              <a:rPr sz="1200" spc="-5" dirty="0">
                <a:latin typeface="Times New Roman"/>
                <a:cs typeface="Times New Roman"/>
              </a:rPr>
              <a:t>imperative </a:t>
            </a:r>
            <a:r>
              <a:rPr sz="1200" dirty="0">
                <a:latin typeface="Times New Roman"/>
                <a:cs typeface="Times New Roman"/>
              </a:rPr>
              <a:t>role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industry </a:t>
            </a:r>
            <a:r>
              <a:rPr sz="1200" spc="-10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well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general</a:t>
            </a:r>
            <a:r>
              <a:rPr sz="1200" dirty="0">
                <a:latin typeface="Times New Roman"/>
                <a:cs typeface="Times New Roman"/>
              </a:rPr>
              <a:t> public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40283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12192" y="10066033"/>
                </a:lnTo>
                <a:lnTo>
                  <a:pt x="12192" y="10072116"/>
                </a:lnTo>
                <a:lnTo>
                  <a:pt x="18288" y="10072116"/>
                </a:lnTo>
                <a:lnTo>
                  <a:pt x="6934200" y="10072116"/>
                </a:lnTo>
                <a:lnTo>
                  <a:pt x="6940283" y="10072116"/>
                </a:lnTo>
                <a:lnTo>
                  <a:pt x="6940283" y="10066033"/>
                </a:lnTo>
                <a:close/>
              </a:path>
              <a:path w="6952615" h="10084435">
                <a:moveTo>
                  <a:pt x="6940283" y="12192"/>
                </a:moveTo>
                <a:lnTo>
                  <a:pt x="6934200" y="12192"/>
                </a:lnTo>
                <a:lnTo>
                  <a:pt x="18288" y="12192"/>
                </a:lnTo>
                <a:lnTo>
                  <a:pt x="12192" y="12192"/>
                </a:lnTo>
                <a:lnTo>
                  <a:pt x="12192" y="18288"/>
                </a:lnTo>
                <a:lnTo>
                  <a:pt x="12192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40283" y="10066020"/>
                </a:lnTo>
                <a:lnTo>
                  <a:pt x="6940283" y="18288"/>
                </a:lnTo>
                <a:lnTo>
                  <a:pt x="6940283" y="12192"/>
                </a:lnTo>
                <a:close/>
              </a:path>
              <a:path w="6952615" h="10084435">
                <a:moveTo>
                  <a:pt x="6952488" y="10078225"/>
                </a:moveTo>
                <a:lnTo>
                  <a:pt x="6952475" y="10066033"/>
                </a:lnTo>
                <a:lnTo>
                  <a:pt x="6946392" y="10066033"/>
                </a:lnTo>
                <a:lnTo>
                  <a:pt x="6946392" y="10078225"/>
                </a:lnTo>
                <a:lnTo>
                  <a:pt x="6934200" y="10078225"/>
                </a:lnTo>
                <a:lnTo>
                  <a:pt x="18288" y="10078225"/>
                </a:lnTo>
                <a:lnTo>
                  <a:pt x="6096" y="10078225"/>
                </a:lnTo>
                <a:lnTo>
                  <a:pt x="6096" y="10066033"/>
                </a:lnTo>
                <a:lnTo>
                  <a:pt x="0" y="10066033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52488" y="10084308"/>
                </a:lnTo>
                <a:lnTo>
                  <a:pt x="6952488" y="10078225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52488" y="0"/>
                </a:lnTo>
                <a:lnTo>
                  <a:pt x="0" y="0"/>
                </a:lnTo>
                <a:lnTo>
                  <a:pt x="0" y="6096"/>
                </a:lnTo>
                <a:lnTo>
                  <a:pt x="0" y="18288"/>
                </a:lnTo>
                <a:lnTo>
                  <a:pt x="0" y="10066020"/>
                </a:lnTo>
                <a:lnTo>
                  <a:pt x="6096" y="10066020"/>
                </a:lnTo>
                <a:lnTo>
                  <a:pt x="6096" y="18288"/>
                </a:lnTo>
                <a:lnTo>
                  <a:pt x="6096" y="6096"/>
                </a:lnTo>
                <a:lnTo>
                  <a:pt x="18288" y="6096"/>
                </a:lnTo>
                <a:lnTo>
                  <a:pt x="6934200" y="6096"/>
                </a:lnTo>
                <a:lnTo>
                  <a:pt x="6946392" y="6096"/>
                </a:lnTo>
                <a:lnTo>
                  <a:pt x="6946392" y="18288"/>
                </a:lnTo>
                <a:lnTo>
                  <a:pt x="6946392" y="10066020"/>
                </a:lnTo>
                <a:lnTo>
                  <a:pt x="6952475" y="10066020"/>
                </a:lnTo>
                <a:lnTo>
                  <a:pt x="6952475" y="18288"/>
                </a:lnTo>
                <a:lnTo>
                  <a:pt x="6952475" y="6096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5959"/>
            <a:ext cx="5758180" cy="5511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2.</a:t>
            </a:r>
            <a:r>
              <a:rPr sz="1400" b="1" spc="3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LITERATURE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REVIEW </a:t>
            </a:r>
            <a:r>
              <a:rPr sz="1400" b="1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 marR="5080" indent="913765" algn="just">
              <a:lnSpc>
                <a:spcPct val="143700"/>
              </a:lnSpc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system represented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versatile nature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LPG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 used </a:t>
            </a:r>
            <a:r>
              <a:rPr sz="1200" dirty="0">
                <a:latin typeface="Times New Roman"/>
                <a:cs typeface="Times New Roman"/>
              </a:rPr>
              <a:t>for many needs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domestic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fuel,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industrial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fuel,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automobile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fuel,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heating,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illumination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etc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demand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LPG is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an exponential raise </a:t>
            </a:r>
            <a:r>
              <a:rPr sz="1200" dirty="0">
                <a:latin typeface="Times New Roman"/>
                <a:cs typeface="Times New Roman"/>
              </a:rPr>
              <a:t>day by day. The </a:t>
            </a:r>
            <a:r>
              <a:rPr sz="1200" spc="-5" dirty="0">
                <a:latin typeface="Times New Roman"/>
                <a:cs typeface="Times New Roman"/>
              </a:rPr>
              <a:t>leaked </a:t>
            </a:r>
            <a:r>
              <a:rPr sz="1200" spc="5" dirty="0">
                <a:latin typeface="Times New Roman"/>
                <a:cs typeface="Times New Roman"/>
              </a:rPr>
              <a:t>gases </a:t>
            </a:r>
            <a:r>
              <a:rPr sz="1200" spc="-5" dirty="0">
                <a:latin typeface="Times New Roman"/>
                <a:cs typeface="Times New Roman"/>
              </a:rPr>
              <a:t>when </a:t>
            </a:r>
            <a:r>
              <a:rPr sz="1200" dirty="0">
                <a:latin typeface="Times New Roman"/>
                <a:cs typeface="Times New Roman"/>
              </a:rPr>
              <a:t>ignited may </a:t>
            </a:r>
            <a:r>
              <a:rPr sz="1200" spc="-5" dirty="0">
                <a:latin typeface="Times New Roman"/>
                <a:cs typeface="Times New Roman"/>
              </a:rPr>
              <a:t>lead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severe explosion.</a:t>
            </a:r>
            <a:r>
              <a:rPr sz="1200" dirty="0">
                <a:latin typeface="Times New Roman"/>
                <a:cs typeface="Times New Roman"/>
              </a:rPr>
              <a:t> The number of </a:t>
            </a:r>
            <a:r>
              <a:rPr sz="1200" spc="-5" dirty="0">
                <a:latin typeface="Times New Roman"/>
                <a:cs typeface="Times New Roman"/>
              </a:rPr>
              <a:t>deaths</a:t>
            </a:r>
            <a:r>
              <a:rPr sz="1200" dirty="0">
                <a:latin typeface="Times New Roman"/>
                <a:cs typeface="Times New Roman"/>
              </a:rPr>
              <a:t> due to the </a:t>
            </a:r>
            <a:r>
              <a:rPr sz="1200" spc="-5" dirty="0">
                <a:latin typeface="Times New Roman"/>
                <a:cs typeface="Times New Roman"/>
              </a:rPr>
              <a:t>explosion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gas cylinders has been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increasing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recent </a:t>
            </a:r>
            <a:r>
              <a:rPr sz="1200" dirty="0">
                <a:latin typeface="Times New Roman"/>
                <a:cs typeface="Times New Roman"/>
              </a:rPr>
              <a:t>years.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Thus,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 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 prevent leakage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LPG.This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presence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LPG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leakage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safety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Apart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sound </a:t>
            </a:r>
            <a:r>
              <a:rPr sz="1200" spc="-5" dirty="0">
                <a:latin typeface="Times New Roman"/>
                <a:cs typeface="Times New Roman"/>
              </a:rPr>
              <a:t>alarm, an SMS alert will inform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authorized </a:t>
            </a:r>
            <a:r>
              <a:rPr sz="1200" dirty="0">
                <a:latin typeface="Times New Roman"/>
                <a:cs typeface="Times New Roman"/>
              </a:rPr>
              <a:t>person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the solenoid </a:t>
            </a:r>
            <a:r>
              <a:rPr sz="1200" spc="-5" dirty="0">
                <a:latin typeface="Times New Roman"/>
                <a:cs typeface="Times New Roman"/>
              </a:rPr>
              <a:t>valve will </a:t>
            </a:r>
            <a:r>
              <a:rPr sz="1200" dirty="0">
                <a:latin typeface="Times New Roman"/>
                <a:cs typeface="Times New Roman"/>
              </a:rPr>
              <a:t> be </a:t>
            </a:r>
            <a:r>
              <a:rPr sz="1200" spc="-5" dirty="0">
                <a:latin typeface="Times New Roman"/>
                <a:cs typeface="Times New Roman"/>
              </a:rPr>
              <a:t>triggered </a:t>
            </a:r>
            <a:r>
              <a:rPr sz="1200" dirty="0">
                <a:latin typeface="Times New Roman"/>
                <a:cs typeface="Times New Roman"/>
              </a:rPr>
              <a:t>to shut down the </a:t>
            </a:r>
            <a:r>
              <a:rPr sz="1200" spc="-5" dirty="0">
                <a:latin typeface="Times New Roman"/>
                <a:cs typeface="Times New Roman"/>
              </a:rPr>
              <a:t>gas </a:t>
            </a:r>
            <a:r>
              <a:rPr sz="1200" dirty="0">
                <a:latin typeface="Times New Roman"/>
                <a:cs typeface="Times New Roman"/>
              </a:rPr>
              <a:t>supply to prevent </a:t>
            </a:r>
            <a:r>
              <a:rPr sz="1200" spc="-5" dirty="0">
                <a:latin typeface="Times New Roman"/>
                <a:cs typeface="Times New Roman"/>
              </a:rPr>
              <a:t>any </a:t>
            </a:r>
            <a:r>
              <a:rPr sz="1200" dirty="0">
                <a:latin typeface="Times New Roman"/>
                <a:cs typeface="Times New Roman"/>
              </a:rPr>
              <a:t>harmful </a:t>
            </a:r>
            <a:r>
              <a:rPr sz="1200" spc="-5" dirty="0">
                <a:latin typeface="Times New Roman"/>
                <a:cs typeface="Times New Roman"/>
              </a:rPr>
              <a:t>effects </a:t>
            </a:r>
            <a:r>
              <a:rPr sz="1200" dirty="0">
                <a:latin typeface="Times New Roman"/>
                <a:cs typeface="Times New Roman"/>
              </a:rPr>
              <a:t>due to </a:t>
            </a:r>
            <a:r>
              <a:rPr sz="1200" spc="-5" dirty="0">
                <a:latin typeface="Times New Roman"/>
                <a:cs typeface="Times New Roman"/>
              </a:rPr>
              <a:t>gas leakage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leakages </a:t>
            </a:r>
            <a:r>
              <a:rPr sz="1200" dirty="0">
                <a:latin typeface="Times New Roman"/>
                <a:cs typeface="Times New Roman"/>
              </a:rPr>
              <a:t>are a mutual </a:t>
            </a:r>
            <a:r>
              <a:rPr sz="1200" spc="-5" dirty="0">
                <a:latin typeface="Times New Roman"/>
                <a:cs typeface="Times New Roman"/>
              </a:rPr>
              <a:t>hindrance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household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manufacturing </a:t>
            </a:r>
            <a:r>
              <a:rPr sz="1200" dirty="0">
                <a:latin typeface="Times New Roman"/>
                <a:cs typeface="Times New Roman"/>
              </a:rPr>
              <a:t>nowadays.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 very </a:t>
            </a:r>
            <a:r>
              <a:rPr sz="1200" dirty="0">
                <a:latin typeface="Times New Roman"/>
                <a:cs typeface="Times New Roman"/>
              </a:rPr>
              <a:t>life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threatening </a:t>
            </a:r>
            <a:r>
              <a:rPr sz="1200" dirty="0">
                <a:latin typeface="Times New Roman"/>
                <a:cs typeface="Times New Roman"/>
              </a:rPr>
              <a:t>if you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distinguish and modified </a:t>
            </a:r>
            <a:r>
              <a:rPr sz="1200" dirty="0">
                <a:latin typeface="Times New Roman"/>
                <a:cs typeface="Times New Roman"/>
              </a:rPr>
              <a:t>right </a:t>
            </a:r>
            <a:r>
              <a:rPr sz="1200" spc="-5" dirty="0">
                <a:latin typeface="Times New Roman"/>
                <a:cs typeface="Times New Roman"/>
              </a:rPr>
              <a:t>away. </a:t>
            </a:r>
            <a:r>
              <a:rPr sz="1200" dirty="0">
                <a:latin typeface="Times New Roman"/>
                <a:cs typeface="Times New Roman"/>
              </a:rPr>
              <a:t>The idea behind our </a:t>
            </a:r>
            <a:r>
              <a:rPr sz="1200" spc="-5" dirty="0">
                <a:latin typeface="Times New Roman"/>
                <a:cs typeface="Times New Roman"/>
              </a:rPr>
              <a:t>project is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give a solution by power </a:t>
            </a:r>
            <a:r>
              <a:rPr sz="1200" spc="-5" dirty="0">
                <a:latin typeface="Times New Roman"/>
                <a:cs typeface="Times New Roman"/>
              </a:rPr>
              <a:t>cut </a:t>
            </a:r>
            <a:r>
              <a:rPr sz="1200" dirty="0">
                <a:latin typeface="Times New Roman"/>
                <a:cs typeface="Times New Roman"/>
              </a:rPr>
              <a:t>the gas provision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soon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 gas leakage </a:t>
            </a:r>
            <a:r>
              <a:rPr sz="1200" spc="-5" dirty="0">
                <a:latin typeface="Times New Roman"/>
                <a:cs typeface="Times New Roman"/>
              </a:rPr>
              <a:t>is perceived </a:t>
            </a:r>
            <a:r>
              <a:rPr sz="1200" spc="5" dirty="0">
                <a:latin typeface="Times New Roman"/>
                <a:cs typeface="Times New Roman"/>
              </a:rPr>
              <a:t>apart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 activating </a:t>
            </a:r>
            <a:r>
              <a:rPr sz="1200" dirty="0">
                <a:latin typeface="Times New Roman"/>
                <a:cs typeface="Times New Roman"/>
              </a:rPr>
              <a:t>the sounding </a:t>
            </a:r>
            <a:r>
              <a:rPr sz="1200" spc="-5" dirty="0">
                <a:latin typeface="Times New Roman"/>
                <a:cs typeface="Times New Roman"/>
              </a:rPr>
              <a:t>alarm. </a:t>
            </a:r>
            <a:r>
              <a:rPr sz="1200" dirty="0">
                <a:latin typeface="Times New Roman"/>
                <a:cs typeface="Times New Roman"/>
              </a:rPr>
              <a:t>Paper [3] This </a:t>
            </a:r>
            <a:r>
              <a:rPr sz="1200" spc="-5" dirty="0">
                <a:latin typeface="Times New Roman"/>
                <a:cs typeface="Times New Roman"/>
              </a:rPr>
              <a:t>system presented </a:t>
            </a:r>
            <a:r>
              <a:rPr sz="1200" dirty="0">
                <a:latin typeface="Times New Roman"/>
                <a:cs typeface="Times New Roman"/>
              </a:rPr>
              <a:t>the main </a:t>
            </a:r>
            <a:r>
              <a:rPr sz="1200" spc="-5" dirty="0">
                <a:latin typeface="Times New Roman"/>
                <a:cs typeface="Times New Roman"/>
              </a:rPr>
              <a:t>objective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microcontroller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toxic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detecting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alerting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hazardous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gases </a:t>
            </a:r>
            <a:r>
              <a:rPr sz="1200" dirty="0">
                <a:latin typeface="Times New Roman"/>
                <a:cs typeface="Times New Roman"/>
              </a:rPr>
              <a:t>like </a:t>
            </a:r>
            <a:r>
              <a:rPr sz="1200" spc="-5" dirty="0">
                <a:latin typeface="Times New Roman"/>
                <a:cs typeface="Times New Roman"/>
              </a:rPr>
              <a:t>LPG and </a:t>
            </a:r>
            <a:r>
              <a:rPr sz="1200" dirty="0">
                <a:latin typeface="Times New Roman"/>
                <a:cs typeface="Times New Roman"/>
              </a:rPr>
              <a:t>propane </a:t>
            </a:r>
            <a:r>
              <a:rPr sz="1200" spc="-5" dirty="0">
                <a:latin typeface="Times New Roman"/>
                <a:cs typeface="Times New Roman"/>
              </a:rPr>
              <a:t>were sensed and displayed each and </a:t>
            </a:r>
            <a:r>
              <a:rPr sz="1200" spc="5" dirty="0">
                <a:latin typeface="Times New Roman"/>
                <a:cs typeface="Times New Roman"/>
              </a:rPr>
              <a:t>every </a:t>
            </a:r>
            <a:r>
              <a:rPr sz="1200" dirty="0">
                <a:latin typeface="Times New Roman"/>
                <a:cs typeface="Times New Roman"/>
              </a:rPr>
              <a:t>second in the LCD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display.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exceed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normal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level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alarm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generated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immediately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 alert </a:t>
            </a:r>
            <a:r>
              <a:rPr sz="1200" dirty="0">
                <a:latin typeface="Times New Roman"/>
                <a:cs typeface="Times New Roman"/>
              </a:rPr>
              <a:t>message (SMS) </a:t>
            </a:r>
            <a:r>
              <a:rPr sz="1200" spc="-5" dirty="0">
                <a:latin typeface="Times New Roman"/>
                <a:cs typeface="Times New Roman"/>
              </a:rPr>
              <a:t>is sent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authorized person </a:t>
            </a:r>
            <a:r>
              <a:rPr sz="1200" dirty="0">
                <a:latin typeface="Times New Roman"/>
                <a:cs typeface="Times New Roman"/>
              </a:rPr>
              <a:t>through the </a:t>
            </a:r>
            <a:r>
              <a:rPr sz="1200" spc="-5" dirty="0">
                <a:latin typeface="Times New Roman"/>
                <a:cs typeface="Times New Roman"/>
              </a:rPr>
              <a:t>GSM.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advantage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automated detection and alerting system over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manual </a:t>
            </a:r>
            <a:r>
              <a:rPr sz="1200" dirty="0">
                <a:latin typeface="Times New Roman"/>
                <a:cs typeface="Times New Roman"/>
              </a:rPr>
              <a:t>method </a:t>
            </a:r>
            <a:r>
              <a:rPr sz="1200" spc="-5" dirty="0">
                <a:latin typeface="Times New Roman"/>
                <a:cs typeface="Times New Roman"/>
              </a:rPr>
              <a:t>is that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offers </a:t>
            </a:r>
            <a:r>
              <a:rPr sz="1200" dirty="0">
                <a:latin typeface="Times New Roman"/>
                <a:cs typeface="Times New Roman"/>
              </a:rPr>
              <a:t>quick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response </a:t>
            </a:r>
            <a:r>
              <a:rPr sz="1200" dirty="0">
                <a:latin typeface="Times New Roman"/>
                <a:cs typeface="Times New Roman"/>
              </a:rPr>
              <a:t>time </a:t>
            </a:r>
            <a:r>
              <a:rPr sz="1200" spc="-5" dirty="0">
                <a:latin typeface="Times New Roman"/>
                <a:cs typeface="Times New Roman"/>
              </a:rPr>
              <a:t>and accurate detection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an emergency and </a:t>
            </a:r>
            <a:r>
              <a:rPr sz="1200" dirty="0">
                <a:latin typeface="Times New Roman"/>
                <a:cs typeface="Times New Roman"/>
              </a:rPr>
              <a:t>in turn </a:t>
            </a:r>
            <a:r>
              <a:rPr sz="1200" spc="-5" dirty="0">
                <a:latin typeface="Times New Roman"/>
                <a:cs typeface="Times New Roman"/>
              </a:rPr>
              <a:t>leading faster diffusion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critical</a:t>
            </a:r>
            <a:r>
              <a:rPr sz="1200" dirty="0">
                <a:latin typeface="Times New Roman"/>
                <a:cs typeface="Times New Roman"/>
              </a:rPr>
              <a:t> situation.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40283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12192" y="10066033"/>
                </a:lnTo>
                <a:lnTo>
                  <a:pt x="12192" y="10072116"/>
                </a:lnTo>
                <a:lnTo>
                  <a:pt x="18288" y="10072116"/>
                </a:lnTo>
                <a:lnTo>
                  <a:pt x="6934200" y="10072116"/>
                </a:lnTo>
                <a:lnTo>
                  <a:pt x="6940283" y="10072116"/>
                </a:lnTo>
                <a:lnTo>
                  <a:pt x="6940283" y="10066033"/>
                </a:lnTo>
                <a:close/>
              </a:path>
              <a:path w="6952615" h="10084435">
                <a:moveTo>
                  <a:pt x="6940283" y="12192"/>
                </a:moveTo>
                <a:lnTo>
                  <a:pt x="6934200" y="12192"/>
                </a:lnTo>
                <a:lnTo>
                  <a:pt x="18288" y="12192"/>
                </a:lnTo>
                <a:lnTo>
                  <a:pt x="12192" y="12192"/>
                </a:lnTo>
                <a:lnTo>
                  <a:pt x="12192" y="18288"/>
                </a:lnTo>
                <a:lnTo>
                  <a:pt x="12192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40283" y="10066020"/>
                </a:lnTo>
                <a:lnTo>
                  <a:pt x="6940283" y="18288"/>
                </a:lnTo>
                <a:lnTo>
                  <a:pt x="6940283" y="12192"/>
                </a:lnTo>
                <a:close/>
              </a:path>
              <a:path w="6952615" h="10084435">
                <a:moveTo>
                  <a:pt x="6952488" y="10078225"/>
                </a:moveTo>
                <a:lnTo>
                  <a:pt x="6952475" y="10066033"/>
                </a:lnTo>
                <a:lnTo>
                  <a:pt x="6946392" y="10066033"/>
                </a:lnTo>
                <a:lnTo>
                  <a:pt x="6946392" y="10078225"/>
                </a:lnTo>
                <a:lnTo>
                  <a:pt x="6934200" y="10078225"/>
                </a:lnTo>
                <a:lnTo>
                  <a:pt x="18288" y="10078225"/>
                </a:lnTo>
                <a:lnTo>
                  <a:pt x="6096" y="10078225"/>
                </a:lnTo>
                <a:lnTo>
                  <a:pt x="6096" y="10066033"/>
                </a:lnTo>
                <a:lnTo>
                  <a:pt x="0" y="10066033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52488" y="10084308"/>
                </a:lnTo>
                <a:lnTo>
                  <a:pt x="6952488" y="10078225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52488" y="0"/>
                </a:lnTo>
                <a:lnTo>
                  <a:pt x="0" y="0"/>
                </a:lnTo>
                <a:lnTo>
                  <a:pt x="0" y="6096"/>
                </a:lnTo>
                <a:lnTo>
                  <a:pt x="0" y="18288"/>
                </a:lnTo>
                <a:lnTo>
                  <a:pt x="0" y="10066020"/>
                </a:lnTo>
                <a:lnTo>
                  <a:pt x="6096" y="10066020"/>
                </a:lnTo>
                <a:lnTo>
                  <a:pt x="6096" y="18288"/>
                </a:lnTo>
                <a:lnTo>
                  <a:pt x="6096" y="6096"/>
                </a:lnTo>
                <a:lnTo>
                  <a:pt x="18288" y="6096"/>
                </a:lnTo>
                <a:lnTo>
                  <a:pt x="6934200" y="6096"/>
                </a:lnTo>
                <a:lnTo>
                  <a:pt x="6946392" y="6096"/>
                </a:lnTo>
                <a:lnTo>
                  <a:pt x="6946392" y="18288"/>
                </a:lnTo>
                <a:lnTo>
                  <a:pt x="6946392" y="10066020"/>
                </a:lnTo>
                <a:lnTo>
                  <a:pt x="6952475" y="10066020"/>
                </a:lnTo>
                <a:lnTo>
                  <a:pt x="6952475" y="18288"/>
                </a:lnTo>
                <a:lnTo>
                  <a:pt x="6952475" y="6096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5959"/>
            <a:ext cx="5758815" cy="2926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LITERATURE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REVIEW</a:t>
            </a:r>
            <a:r>
              <a:rPr sz="1400" b="1" spc="3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5080" indent="932180" algn="just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Pipeline </a:t>
            </a:r>
            <a:r>
              <a:rPr sz="1200" spc="-5" dirty="0">
                <a:latin typeface="Times New Roman"/>
                <a:cs typeface="Times New Roman"/>
              </a:rPr>
              <a:t>Gas Leakage Detection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Location Identification System.Every </a:t>
            </a:r>
            <a:r>
              <a:rPr sz="1200" dirty="0">
                <a:latin typeface="Times New Roman"/>
                <a:cs typeface="Times New Roman"/>
              </a:rPr>
              <a:t> diminutive task in </a:t>
            </a:r>
            <a:r>
              <a:rPr sz="1200" spc="-5" dirty="0">
                <a:latin typeface="Times New Roman"/>
                <a:cs typeface="Times New Roman"/>
              </a:rPr>
              <a:t>this planetary is </a:t>
            </a:r>
            <a:r>
              <a:rPr sz="1200" dirty="0">
                <a:latin typeface="Times New Roman"/>
                <a:cs typeface="Times New Roman"/>
              </a:rPr>
              <a:t>machine-controlled by </a:t>
            </a:r>
            <a:r>
              <a:rPr sz="1200" spc="-5" dirty="0">
                <a:latin typeface="Times New Roman"/>
                <a:cs typeface="Times New Roman"/>
              </a:rPr>
              <a:t>cyberspace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belongings which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makes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life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easier.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Now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internet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things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safety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purpose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also.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Nowadays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outflow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gas </a:t>
            </a:r>
            <a:r>
              <a:rPr sz="1200" dirty="0">
                <a:latin typeface="Times New Roman"/>
                <a:cs typeface="Times New Roman"/>
              </a:rPr>
              <a:t>in pipeline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the major </a:t>
            </a:r>
            <a:r>
              <a:rPr sz="1200" spc="-5" dirty="0">
                <a:latin typeface="Times New Roman"/>
                <a:cs typeface="Times New Roman"/>
              </a:rPr>
              <a:t>difficulty.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chief mental object </a:t>
            </a:r>
            <a:r>
              <a:rPr sz="1200" dirty="0">
                <a:latin typeface="Times New Roman"/>
                <a:cs typeface="Times New Roman"/>
              </a:rPr>
              <a:t>of this </a:t>
            </a:r>
            <a:r>
              <a:rPr sz="1200" spc="-5" dirty="0">
                <a:latin typeface="Times New Roman"/>
                <a:cs typeface="Times New Roman"/>
              </a:rPr>
              <a:t>project is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detect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leakage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gases </a:t>
            </a:r>
            <a:r>
              <a:rPr sz="1200" dirty="0">
                <a:latin typeface="Times New Roman"/>
                <a:cs typeface="Times New Roman"/>
              </a:rPr>
              <a:t>in the pipeline. Pipeline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monitored </a:t>
            </a:r>
            <a:r>
              <a:rPr sz="1200" dirty="0">
                <a:latin typeface="Times New Roman"/>
                <a:cs typeface="Times New Roman"/>
              </a:rPr>
              <a:t>with in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regular </a:t>
            </a:r>
            <a:r>
              <a:rPr sz="1200" spc="-5" dirty="0">
                <a:latin typeface="Times New Roman"/>
                <a:cs typeface="Times New Roman"/>
              </a:rPr>
              <a:t>intervals </a:t>
            </a:r>
            <a:r>
              <a:rPr sz="1200" dirty="0">
                <a:latin typeface="Times New Roman"/>
                <a:cs typeface="Times New Roman"/>
              </a:rPr>
              <a:t>using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 detection sensors.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there is any leakage </a:t>
            </a:r>
            <a:r>
              <a:rPr sz="1200" dirty="0">
                <a:latin typeface="Times New Roman"/>
                <a:cs typeface="Times New Roman"/>
              </a:rPr>
              <a:t>in the pipeline then </a:t>
            </a:r>
            <a:r>
              <a:rPr sz="1200" spc="-5" dirty="0">
                <a:latin typeface="Times New Roman"/>
                <a:cs typeface="Times New Roman"/>
              </a:rPr>
              <a:t>it will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detected 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 such as </a:t>
            </a:r>
            <a:r>
              <a:rPr sz="1200" dirty="0">
                <a:latin typeface="Times New Roman"/>
                <a:cs typeface="Times New Roman"/>
              </a:rPr>
              <a:t>name of the </a:t>
            </a:r>
            <a:r>
              <a:rPr sz="1200" spc="-5" dirty="0">
                <a:latin typeface="Times New Roman"/>
                <a:cs typeface="Times New Roman"/>
              </a:rPr>
              <a:t>gas, </a:t>
            </a:r>
            <a:r>
              <a:rPr sz="1200" dirty="0">
                <a:latin typeface="Times New Roman"/>
                <a:cs typeface="Times New Roman"/>
              </a:rPr>
              <a:t>pressure rate of the </a:t>
            </a:r>
            <a:r>
              <a:rPr sz="1200" spc="-5" dirty="0">
                <a:latin typeface="Times New Roman"/>
                <a:cs typeface="Times New Roman"/>
              </a:rPr>
              <a:t>gas and its </a:t>
            </a:r>
            <a:r>
              <a:rPr sz="1200" dirty="0">
                <a:latin typeface="Times New Roman"/>
                <a:cs typeface="Times New Roman"/>
              </a:rPr>
              <a:t>location </a:t>
            </a:r>
            <a:r>
              <a:rPr sz="1200" spc="-5" dirty="0">
                <a:latin typeface="Times New Roman"/>
                <a:cs typeface="Times New Roman"/>
              </a:rPr>
              <a:t>where there is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leakage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gases will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passed </a:t>
            </a:r>
            <a:r>
              <a:rPr sz="1200" dirty="0">
                <a:latin typeface="Times New Roman"/>
                <a:cs typeface="Times New Roman"/>
              </a:rPr>
              <a:t>to the mobile </a:t>
            </a:r>
            <a:r>
              <a:rPr sz="1200" spc="-5" dirty="0">
                <a:latin typeface="Times New Roman"/>
                <a:cs typeface="Times New Roman"/>
              </a:rPr>
              <a:t>phone, </a:t>
            </a:r>
            <a:r>
              <a:rPr sz="1200" dirty="0">
                <a:latin typeface="Times New Roman"/>
                <a:cs typeface="Times New Roman"/>
              </a:rPr>
              <a:t>laptops, </a:t>
            </a:r>
            <a:r>
              <a:rPr sz="1200" spc="-5" dirty="0">
                <a:latin typeface="Times New Roman"/>
                <a:cs typeface="Times New Roman"/>
              </a:rPr>
              <a:t>etc </a:t>
            </a:r>
            <a:r>
              <a:rPr sz="1200" dirty="0">
                <a:latin typeface="Times New Roman"/>
                <a:cs typeface="Times New Roman"/>
              </a:rPr>
              <a:t>using . The </a:t>
            </a:r>
            <a:r>
              <a:rPr sz="1200" spc="-5" dirty="0">
                <a:latin typeface="Times New Roman"/>
                <a:cs typeface="Times New Roman"/>
              </a:rPr>
              <a:t>accurate location 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gas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leakage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detected using the </a:t>
            </a:r>
            <a:r>
              <a:rPr sz="1200" spc="-5" dirty="0">
                <a:latin typeface="Times New Roman"/>
                <a:cs typeface="Times New Roman"/>
              </a:rPr>
              <a:t>GPS.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40283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12192" y="10066033"/>
                </a:lnTo>
                <a:lnTo>
                  <a:pt x="12192" y="10072116"/>
                </a:lnTo>
                <a:lnTo>
                  <a:pt x="18288" y="10072116"/>
                </a:lnTo>
                <a:lnTo>
                  <a:pt x="6934200" y="10072116"/>
                </a:lnTo>
                <a:lnTo>
                  <a:pt x="6940283" y="10072116"/>
                </a:lnTo>
                <a:lnTo>
                  <a:pt x="6940283" y="10066033"/>
                </a:lnTo>
                <a:close/>
              </a:path>
              <a:path w="6952615" h="10084435">
                <a:moveTo>
                  <a:pt x="6940283" y="12192"/>
                </a:moveTo>
                <a:lnTo>
                  <a:pt x="6934200" y="12192"/>
                </a:lnTo>
                <a:lnTo>
                  <a:pt x="18288" y="12192"/>
                </a:lnTo>
                <a:lnTo>
                  <a:pt x="12192" y="12192"/>
                </a:lnTo>
                <a:lnTo>
                  <a:pt x="12192" y="18288"/>
                </a:lnTo>
                <a:lnTo>
                  <a:pt x="12192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40283" y="10066020"/>
                </a:lnTo>
                <a:lnTo>
                  <a:pt x="6940283" y="18288"/>
                </a:lnTo>
                <a:lnTo>
                  <a:pt x="6940283" y="12192"/>
                </a:lnTo>
                <a:close/>
              </a:path>
              <a:path w="6952615" h="10084435">
                <a:moveTo>
                  <a:pt x="6952488" y="10078225"/>
                </a:moveTo>
                <a:lnTo>
                  <a:pt x="6952475" y="10066033"/>
                </a:lnTo>
                <a:lnTo>
                  <a:pt x="6946392" y="10066033"/>
                </a:lnTo>
                <a:lnTo>
                  <a:pt x="6946392" y="10078225"/>
                </a:lnTo>
                <a:lnTo>
                  <a:pt x="6934200" y="10078225"/>
                </a:lnTo>
                <a:lnTo>
                  <a:pt x="18288" y="10078225"/>
                </a:lnTo>
                <a:lnTo>
                  <a:pt x="6096" y="10078225"/>
                </a:lnTo>
                <a:lnTo>
                  <a:pt x="6096" y="10066033"/>
                </a:lnTo>
                <a:lnTo>
                  <a:pt x="0" y="10066033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52488" y="10084308"/>
                </a:lnTo>
                <a:lnTo>
                  <a:pt x="6952488" y="10078225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52488" y="0"/>
                </a:lnTo>
                <a:lnTo>
                  <a:pt x="0" y="0"/>
                </a:lnTo>
                <a:lnTo>
                  <a:pt x="0" y="6096"/>
                </a:lnTo>
                <a:lnTo>
                  <a:pt x="0" y="18288"/>
                </a:lnTo>
                <a:lnTo>
                  <a:pt x="0" y="10066020"/>
                </a:lnTo>
                <a:lnTo>
                  <a:pt x="6096" y="10066020"/>
                </a:lnTo>
                <a:lnTo>
                  <a:pt x="6096" y="18288"/>
                </a:lnTo>
                <a:lnTo>
                  <a:pt x="6096" y="6096"/>
                </a:lnTo>
                <a:lnTo>
                  <a:pt x="18288" y="6096"/>
                </a:lnTo>
                <a:lnTo>
                  <a:pt x="6934200" y="6096"/>
                </a:lnTo>
                <a:lnTo>
                  <a:pt x="6946392" y="6096"/>
                </a:lnTo>
                <a:lnTo>
                  <a:pt x="6946392" y="18288"/>
                </a:lnTo>
                <a:lnTo>
                  <a:pt x="6946392" y="10066020"/>
                </a:lnTo>
                <a:lnTo>
                  <a:pt x="6952475" y="10066020"/>
                </a:lnTo>
                <a:lnTo>
                  <a:pt x="6952475" y="18288"/>
                </a:lnTo>
                <a:lnTo>
                  <a:pt x="6952475" y="6096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5959"/>
            <a:ext cx="5760085" cy="2926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LITERATURE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REVIEW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5080" indent="1014730" algn="just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Development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Smart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Cooking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Stove: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Harvesting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Energy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Heat,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Leakage Detection and </a:t>
            </a:r>
            <a:r>
              <a:rPr sz="1200" spc="-10" dirty="0">
                <a:latin typeface="Times New Roman"/>
                <a:cs typeface="Times New Roman"/>
              </a:rPr>
              <a:t>IoT </a:t>
            </a:r>
            <a:r>
              <a:rPr sz="1200" spc="-5" dirty="0">
                <a:latin typeface="Times New Roman"/>
                <a:cs typeface="Times New Roman"/>
              </a:rPr>
              <a:t>Based </a:t>
            </a:r>
            <a:r>
              <a:rPr sz="1200" dirty="0">
                <a:latin typeface="Times New Roman"/>
                <a:cs typeface="Times New Roman"/>
              </a:rPr>
              <a:t>Notification System.The </a:t>
            </a:r>
            <a:r>
              <a:rPr sz="1200" spc="-5" dirty="0">
                <a:latin typeface="Times New Roman"/>
                <a:cs typeface="Times New Roman"/>
              </a:rPr>
              <a:t>design and </a:t>
            </a:r>
            <a:r>
              <a:rPr sz="1200" dirty="0">
                <a:latin typeface="Times New Roman"/>
                <a:cs typeface="Times New Roman"/>
              </a:rPr>
              <a:t>implementation 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smart cooking </a:t>
            </a:r>
            <a:r>
              <a:rPr sz="1200" dirty="0">
                <a:latin typeface="Times New Roman"/>
                <a:cs typeface="Times New Roman"/>
              </a:rPr>
              <a:t>stove with </a:t>
            </a:r>
            <a:r>
              <a:rPr sz="1200" spc="-5" dirty="0">
                <a:latin typeface="Times New Roman"/>
                <a:cs typeface="Times New Roman"/>
              </a:rPr>
              <a:t>safety features </a:t>
            </a:r>
            <a:r>
              <a:rPr sz="1200" dirty="0">
                <a:latin typeface="Times New Roman"/>
                <a:cs typeface="Times New Roman"/>
              </a:rPr>
              <a:t>has been </a:t>
            </a:r>
            <a:r>
              <a:rPr sz="1200" spc="-5" dirty="0">
                <a:latin typeface="Times New Roman"/>
                <a:cs typeface="Times New Roman"/>
              </a:rPr>
              <a:t>discussed </a:t>
            </a:r>
            <a:r>
              <a:rPr sz="1200" dirty="0">
                <a:latin typeface="Times New Roman"/>
                <a:cs typeface="Times New Roman"/>
              </a:rPr>
              <a:t>in this paper. To increase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efficiency </a:t>
            </a:r>
            <a:r>
              <a:rPr sz="1200" dirty="0">
                <a:latin typeface="Times New Roman"/>
                <a:cs typeface="Times New Roman"/>
              </a:rPr>
              <a:t>of the conventional </a:t>
            </a:r>
            <a:r>
              <a:rPr sz="1200" spc="-5" dirty="0">
                <a:latin typeface="Times New Roman"/>
                <a:cs typeface="Times New Roman"/>
              </a:rPr>
              <a:t>cookingstove, an energy harvest system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-5" dirty="0">
                <a:latin typeface="Times New Roman"/>
                <a:cs typeface="Times New Roman"/>
              </a:rPr>
              <a:t>cooking heat has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 been proposed </a:t>
            </a:r>
            <a:r>
              <a:rPr sz="1200" dirty="0">
                <a:latin typeface="Times New Roman"/>
                <a:cs typeface="Times New Roman"/>
              </a:rPr>
              <a:t>in this </a:t>
            </a:r>
            <a:r>
              <a:rPr sz="1200" spc="-5" dirty="0">
                <a:latin typeface="Times New Roman"/>
                <a:cs typeface="Times New Roman"/>
              </a:rPr>
              <a:t>research work. Heat </a:t>
            </a:r>
            <a:r>
              <a:rPr sz="1200" dirty="0">
                <a:latin typeface="Times New Roman"/>
                <a:cs typeface="Times New Roman"/>
              </a:rPr>
              <a:t>absorbing body </a:t>
            </a:r>
            <a:r>
              <a:rPr sz="1200" spc="5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Thermoelectric </a:t>
            </a:r>
            <a:r>
              <a:rPr sz="1200" dirty="0">
                <a:latin typeface="Times New Roman"/>
                <a:cs typeface="Times New Roman"/>
              </a:rPr>
              <a:t>Cooler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(TEC) </a:t>
            </a:r>
            <a:r>
              <a:rPr sz="1200" dirty="0">
                <a:latin typeface="Times New Roman"/>
                <a:cs typeface="Times New Roman"/>
              </a:rPr>
              <a:t>module </a:t>
            </a:r>
            <a:r>
              <a:rPr sz="1200" spc="-5" dirty="0">
                <a:latin typeface="Times New Roman"/>
                <a:cs typeface="Times New Roman"/>
              </a:rPr>
              <a:t>are used </a:t>
            </a:r>
            <a:r>
              <a:rPr sz="1200" dirty="0">
                <a:latin typeface="Times New Roman"/>
                <a:cs typeface="Times New Roman"/>
              </a:rPr>
              <a:t>for this </a:t>
            </a:r>
            <a:r>
              <a:rPr sz="1200" spc="-5" dirty="0">
                <a:latin typeface="Times New Roman"/>
                <a:cs typeface="Times New Roman"/>
              </a:rPr>
              <a:t>purpose. Heat is absorbed </a:t>
            </a:r>
            <a:r>
              <a:rPr sz="1200" dirty="0">
                <a:latin typeface="Times New Roman"/>
                <a:cs typeface="Times New Roman"/>
              </a:rPr>
              <a:t>to generate power by using </a:t>
            </a:r>
            <a:r>
              <a:rPr sz="1200" spc="-5" dirty="0">
                <a:latin typeface="Times New Roman"/>
                <a:cs typeface="Times New Roman"/>
              </a:rPr>
              <a:t>seebeck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module.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Generated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stored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battery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delivered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the load. </a:t>
            </a:r>
            <a:r>
              <a:rPr sz="1200" spc="-5" dirty="0">
                <a:latin typeface="Times New Roman"/>
                <a:cs typeface="Times New Roman"/>
              </a:rPr>
              <a:t>Sensor based safety feature has </a:t>
            </a:r>
            <a:r>
              <a:rPr sz="1200" dirty="0">
                <a:latin typeface="Times New Roman"/>
                <a:cs typeface="Times New Roman"/>
              </a:rPr>
              <a:t>been </a:t>
            </a:r>
            <a:r>
              <a:rPr sz="1200" spc="-5" dirty="0">
                <a:latin typeface="Times New Roman"/>
                <a:cs typeface="Times New Roman"/>
              </a:rPr>
              <a:t>implemented which can detect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leakage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notify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dirty="0">
                <a:latin typeface="Times New Roman"/>
                <a:cs typeface="Times New Roman"/>
              </a:rPr>
              <a:t> through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mobile </a:t>
            </a:r>
            <a:r>
              <a:rPr sz="1200" spc="-5" dirty="0">
                <a:latin typeface="Times New Roman"/>
                <a:cs typeface="Times New Roman"/>
              </a:rPr>
              <a:t>message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 an </a:t>
            </a:r>
            <a:r>
              <a:rPr sz="1200" spc="-5" dirty="0">
                <a:latin typeface="Times New Roman"/>
                <a:cs typeface="Times New Roman"/>
              </a:rPr>
              <a:t>IoT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40283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12192" y="10066033"/>
                </a:lnTo>
                <a:lnTo>
                  <a:pt x="12192" y="10072116"/>
                </a:lnTo>
                <a:lnTo>
                  <a:pt x="18288" y="10072116"/>
                </a:lnTo>
                <a:lnTo>
                  <a:pt x="6934200" y="10072116"/>
                </a:lnTo>
                <a:lnTo>
                  <a:pt x="6940283" y="10072116"/>
                </a:lnTo>
                <a:lnTo>
                  <a:pt x="6940283" y="10066033"/>
                </a:lnTo>
                <a:close/>
              </a:path>
              <a:path w="6952615" h="10084435">
                <a:moveTo>
                  <a:pt x="6940283" y="12192"/>
                </a:moveTo>
                <a:lnTo>
                  <a:pt x="6934200" y="12192"/>
                </a:lnTo>
                <a:lnTo>
                  <a:pt x="18288" y="12192"/>
                </a:lnTo>
                <a:lnTo>
                  <a:pt x="12192" y="12192"/>
                </a:lnTo>
                <a:lnTo>
                  <a:pt x="12192" y="18288"/>
                </a:lnTo>
                <a:lnTo>
                  <a:pt x="12192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40283" y="10066020"/>
                </a:lnTo>
                <a:lnTo>
                  <a:pt x="6940283" y="18288"/>
                </a:lnTo>
                <a:lnTo>
                  <a:pt x="6940283" y="12192"/>
                </a:lnTo>
                <a:close/>
              </a:path>
              <a:path w="6952615" h="10084435">
                <a:moveTo>
                  <a:pt x="6952488" y="10078225"/>
                </a:moveTo>
                <a:lnTo>
                  <a:pt x="6952475" y="10066033"/>
                </a:lnTo>
                <a:lnTo>
                  <a:pt x="6946392" y="10066033"/>
                </a:lnTo>
                <a:lnTo>
                  <a:pt x="6946392" y="10078225"/>
                </a:lnTo>
                <a:lnTo>
                  <a:pt x="6934200" y="10078225"/>
                </a:lnTo>
                <a:lnTo>
                  <a:pt x="18288" y="10078225"/>
                </a:lnTo>
                <a:lnTo>
                  <a:pt x="6096" y="10078225"/>
                </a:lnTo>
                <a:lnTo>
                  <a:pt x="6096" y="10066033"/>
                </a:lnTo>
                <a:lnTo>
                  <a:pt x="0" y="10066033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52488" y="10084308"/>
                </a:lnTo>
                <a:lnTo>
                  <a:pt x="6952488" y="10078225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52488" y="0"/>
                </a:lnTo>
                <a:lnTo>
                  <a:pt x="0" y="0"/>
                </a:lnTo>
                <a:lnTo>
                  <a:pt x="0" y="6096"/>
                </a:lnTo>
                <a:lnTo>
                  <a:pt x="0" y="18288"/>
                </a:lnTo>
                <a:lnTo>
                  <a:pt x="0" y="10066020"/>
                </a:lnTo>
                <a:lnTo>
                  <a:pt x="6096" y="10066020"/>
                </a:lnTo>
                <a:lnTo>
                  <a:pt x="6096" y="18288"/>
                </a:lnTo>
                <a:lnTo>
                  <a:pt x="6096" y="6096"/>
                </a:lnTo>
                <a:lnTo>
                  <a:pt x="18288" y="6096"/>
                </a:lnTo>
                <a:lnTo>
                  <a:pt x="6934200" y="6096"/>
                </a:lnTo>
                <a:lnTo>
                  <a:pt x="6946392" y="6096"/>
                </a:lnTo>
                <a:lnTo>
                  <a:pt x="6946392" y="18288"/>
                </a:lnTo>
                <a:lnTo>
                  <a:pt x="6946392" y="10066020"/>
                </a:lnTo>
                <a:lnTo>
                  <a:pt x="6952475" y="10066020"/>
                </a:lnTo>
                <a:lnTo>
                  <a:pt x="6952475" y="18288"/>
                </a:lnTo>
                <a:lnTo>
                  <a:pt x="6952475" y="6096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5959"/>
            <a:ext cx="5758180" cy="5335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70" indent="-135890">
              <a:lnSpc>
                <a:spcPct val="100000"/>
              </a:lnSpc>
              <a:spcBef>
                <a:spcPts val="100"/>
              </a:spcBef>
              <a:buSzPct val="92857"/>
              <a:buAutoNum type="arabicPeriod" startAt="3"/>
              <a:tabLst>
                <a:tab pos="19240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PROJECT</a:t>
            </a:r>
            <a:r>
              <a:rPr sz="1400" b="1" spc="3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METHODOLOGY: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3"/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3"/>
            </a:pPr>
            <a:endParaRPr sz="1200">
              <a:latin typeface="Times New Roman"/>
              <a:cs typeface="Times New Roman"/>
            </a:endParaRPr>
          </a:p>
          <a:p>
            <a:pPr marL="280670" lvl="1" indent="-268605" algn="just">
              <a:lnSpc>
                <a:spcPct val="100000"/>
              </a:lnSpc>
              <a:buAutoNum type="arabicPeriod"/>
              <a:tabLst>
                <a:tab pos="28130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Existing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Method</a:t>
            </a:r>
            <a:endParaRPr sz="1400">
              <a:latin typeface="Times New Roman"/>
              <a:cs typeface="Times New Roman"/>
            </a:endParaRPr>
          </a:p>
          <a:p>
            <a:pPr marL="12700" marR="5080" indent="723265" algn="just">
              <a:lnSpc>
                <a:spcPct val="143700"/>
              </a:lnSpc>
              <a:spcBef>
                <a:spcPts val="120"/>
              </a:spcBef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system helps </a:t>
            </a:r>
            <a:r>
              <a:rPr sz="1200" dirty="0">
                <a:latin typeface="Times New Roman"/>
                <a:cs typeface="Times New Roman"/>
              </a:rPr>
              <a:t>you to </a:t>
            </a:r>
            <a:r>
              <a:rPr sz="1200" spc="-5" dirty="0">
                <a:latin typeface="Times New Roman"/>
                <a:cs typeface="Times New Roman"/>
              </a:rPr>
              <a:t>upgrade </a:t>
            </a:r>
            <a:r>
              <a:rPr sz="1200" dirty="0">
                <a:latin typeface="Times New Roman"/>
                <a:cs typeface="Times New Roman"/>
              </a:rPr>
              <a:t>your </a:t>
            </a:r>
            <a:r>
              <a:rPr sz="1200" spc="-5" dirty="0">
                <a:latin typeface="Times New Roman"/>
                <a:cs typeface="Times New Roman"/>
              </a:rPr>
              <a:t>safety standards. Most importantly protect </a:t>
            </a:r>
            <a:r>
              <a:rPr sz="1200" dirty="0">
                <a:latin typeface="Times New Roman"/>
                <a:cs typeface="Times New Roman"/>
              </a:rPr>
              <a:t> life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property</a:t>
            </a:r>
            <a:r>
              <a:rPr sz="1200" dirty="0">
                <a:latin typeface="Times New Roman"/>
                <a:cs typeface="Times New Roman"/>
              </a:rPr>
              <a:t> 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disaster</a:t>
            </a:r>
            <a:r>
              <a:rPr sz="1200" dirty="0">
                <a:latin typeface="Times New Roman"/>
                <a:cs typeface="Times New Roman"/>
              </a:rPr>
              <a:t> 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preventing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accidents.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 detects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malfunction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pressurized gas system, </a:t>
            </a:r>
            <a:r>
              <a:rPr sz="1200" dirty="0">
                <a:latin typeface="Times New Roman"/>
                <a:cs typeface="Times New Roman"/>
              </a:rPr>
              <a:t>so that </a:t>
            </a:r>
            <a:r>
              <a:rPr sz="1200" spc="-5" dirty="0">
                <a:latin typeface="Times New Roman"/>
                <a:cs typeface="Times New Roman"/>
              </a:rPr>
              <a:t>accumulation </a:t>
            </a:r>
            <a:r>
              <a:rPr sz="1200" dirty="0">
                <a:latin typeface="Times New Roman"/>
                <a:cs typeface="Times New Roman"/>
              </a:rPr>
              <a:t>of combustible </a:t>
            </a:r>
            <a:r>
              <a:rPr sz="1200" spc="-5" dirty="0">
                <a:latin typeface="Times New Roman"/>
                <a:cs typeface="Times New Roman"/>
              </a:rPr>
              <a:t>gases and </a:t>
            </a:r>
            <a:r>
              <a:rPr sz="1200" dirty="0">
                <a:latin typeface="Times New Roman"/>
                <a:cs typeface="Times New Roman"/>
              </a:rPr>
              <a:t>their </a:t>
            </a:r>
            <a:r>
              <a:rPr sz="1200" spc="-5" dirty="0">
                <a:latin typeface="Times New Roman"/>
                <a:cs typeface="Times New Roman"/>
              </a:rPr>
              <a:t>explosion can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prevented.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also detects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leakage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gas </a:t>
            </a:r>
            <a:r>
              <a:rPr sz="1200" dirty="0">
                <a:latin typeface="Times New Roman"/>
                <a:cs typeface="Times New Roman"/>
              </a:rPr>
              <a:t>into the </a:t>
            </a:r>
            <a:r>
              <a:rPr sz="1200" spc="-5" dirty="0">
                <a:latin typeface="Times New Roman"/>
                <a:cs typeface="Times New Roman"/>
              </a:rPr>
              <a:t>area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an appliance when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in 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shutdown </a:t>
            </a:r>
            <a:r>
              <a:rPr sz="1200" spc="-5" dirty="0">
                <a:latin typeface="Times New Roman"/>
                <a:cs typeface="Times New Roman"/>
              </a:rPr>
              <a:t>condition and </a:t>
            </a:r>
            <a:r>
              <a:rPr sz="1200" dirty="0">
                <a:latin typeface="Times New Roman"/>
                <a:cs typeface="Times New Roman"/>
              </a:rPr>
              <a:t>not in </a:t>
            </a:r>
            <a:r>
              <a:rPr sz="1200" spc="-5" dirty="0">
                <a:latin typeface="Times New Roman"/>
                <a:cs typeface="Times New Roman"/>
              </a:rPr>
              <a:t>operation. </a:t>
            </a:r>
            <a:r>
              <a:rPr sz="1200" dirty="0">
                <a:latin typeface="Times New Roman"/>
                <a:cs typeface="Times New Roman"/>
              </a:rPr>
              <a:t>This system </a:t>
            </a:r>
            <a:r>
              <a:rPr sz="1200" spc="-5" dirty="0">
                <a:latin typeface="Times New Roman"/>
                <a:cs typeface="Times New Roman"/>
              </a:rPr>
              <a:t>provides </a:t>
            </a:r>
            <a:r>
              <a:rPr sz="1200" dirty="0">
                <a:latin typeface="Times New Roman"/>
                <a:cs typeface="Times New Roman"/>
              </a:rPr>
              <a:t>gas </a:t>
            </a:r>
            <a:r>
              <a:rPr sz="1200" spc="-5" dirty="0">
                <a:latin typeface="Times New Roman"/>
                <a:cs typeface="Times New Roman"/>
              </a:rPr>
              <a:t>detection and </a:t>
            </a:r>
            <a:r>
              <a:rPr sz="1200" dirty="0">
                <a:latin typeface="Times New Roman"/>
                <a:cs typeface="Times New Roman"/>
              </a:rPr>
              <a:t>monitoring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economical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manufacture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readily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installed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conventional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trailers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boats which </a:t>
            </a:r>
            <a:r>
              <a:rPr sz="1200" dirty="0">
                <a:latin typeface="Times New Roman"/>
                <a:cs typeface="Times New Roman"/>
              </a:rPr>
              <a:t>are normally </a:t>
            </a:r>
            <a:r>
              <a:rPr sz="1200" spc="-5" dirty="0">
                <a:latin typeface="Times New Roman"/>
                <a:cs typeface="Times New Roman"/>
              </a:rPr>
              <a:t>dependent </a:t>
            </a:r>
            <a:r>
              <a:rPr sz="1200" dirty="0">
                <a:latin typeface="Times New Roman"/>
                <a:cs typeface="Times New Roman"/>
              </a:rPr>
              <a:t>upon a stored supply of </a:t>
            </a:r>
            <a:r>
              <a:rPr sz="1200" spc="-5" dirty="0">
                <a:latin typeface="Times New Roman"/>
                <a:cs typeface="Times New Roman"/>
              </a:rPr>
              <a:t>pressurized gas. Gas </a:t>
            </a:r>
            <a:r>
              <a:rPr sz="1200" dirty="0">
                <a:latin typeface="Times New Roman"/>
                <a:cs typeface="Times New Roman"/>
              </a:rPr>
              <a:t>leakage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serious problem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household, gas vehicles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industries. Gas leakage leads </a:t>
            </a:r>
            <a:r>
              <a:rPr sz="1200" dirty="0">
                <a:latin typeface="Times New Roman"/>
                <a:cs typeface="Times New Roman"/>
              </a:rPr>
              <a:t>to various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accidents </a:t>
            </a:r>
            <a:r>
              <a:rPr sz="1200" dirty="0">
                <a:latin typeface="Times New Roman"/>
                <a:cs typeface="Times New Roman"/>
              </a:rPr>
              <a:t>resulting into both </a:t>
            </a:r>
            <a:r>
              <a:rPr sz="1200" spc="-5" dirty="0">
                <a:latin typeface="Times New Roman"/>
                <a:cs typeface="Times New Roman"/>
              </a:rPr>
              <a:t>financial </a:t>
            </a:r>
            <a:r>
              <a:rPr sz="1200" dirty="0">
                <a:latin typeface="Times New Roman"/>
                <a:cs typeface="Times New Roman"/>
              </a:rPr>
              <a:t>loss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well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human </a:t>
            </a:r>
            <a:r>
              <a:rPr sz="1200" spc="-5" dirty="0">
                <a:latin typeface="Times New Roman"/>
                <a:cs typeface="Times New Roman"/>
              </a:rPr>
              <a:t>injuries. </a:t>
            </a: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context </a:t>
            </a:r>
            <a:r>
              <a:rPr sz="1200" dirty="0">
                <a:latin typeface="Times New Roman"/>
                <a:cs typeface="Times New Roman"/>
              </a:rPr>
              <a:t>with these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issues,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proposed </a:t>
            </a:r>
            <a:r>
              <a:rPr sz="1200" dirty="0">
                <a:latin typeface="Times New Roman"/>
                <a:cs typeface="Times New Roman"/>
              </a:rPr>
              <a:t>design </a:t>
            </a:r>
            <a:r>
              <a:rPr sz="1200" spc="-5" dirty="0">
                <a:latin typeface="Times New Roman"/>
                <a:cs typeface="Times New Roman"/>
              </a:rPr>
              <a:t>is able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detect and </a:t>
            </a:r>
            <a:r>
              <a:rPr sz="1200" dirty="0">
                <a:latin typeface="Times New Roman"/>
                <a:cs typeface="Times New Roman"/>
              </a:rPr>
              <a:t>monitoring </a:t>
            </a:r>
            <a:r>
              <a:rPr sz="1200" spc="-5" dirty="0">
                <a:latin typeface="Times New Roman"/>
                <a:cs typeface="Times New Roman"/>
              </a:rPr>
              <a:t>gas leakage.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system detects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leakage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alerts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subscriber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alarm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consists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background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PIC16F877A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microcontroller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Zigbee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Module,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other. Microcontroller </a:t>
            </a:r>
            <a:r>
              <a:rPr sz="1200" dirty="0">
                <a:latin typeface="Times New Roman"/>
                <a:cs typeface="Times New Roman"/>
              </a:rPr>
              <a:t>based </a:t>
            </a:r>
            <a:r>
              <a:rPr sz="1200" spc="-5" dirty="0">
                <a:latin typeface="Times New Roman"/>
                <a:cs typeface="Times New Roman"/>
              </a:rPr>
              <a:t>LPG Gas Leakage Detectors </a:t>
            </a:r>
            <a:r>
              <a:rPr sz="1200" dirty="0">
                <a:latin typeface="Times New Roman"/>
                <a:cs typeface="Times New Roman"/>
              </a:rPr>
              <a:t>Zigbee Module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where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lot of </a:t>
            </a:r>
            <a:r>
              <a:rPr sz="1200" spc="-5" dirty="0">
                <a:latin typeface="Times New Roman"/>
                <a:cs typeface="Times New Roman"/>
              </a:rPr>
              <a:t>researcher working </a:t>
            </a:r>
            <a:r>
              <a:rPr sz="1200" dirty="0">
                <a:latin typeface="Times New Roman"/>
                <a:cs typeface="Times New Roman"/>
              </a:rPr>
              <a:t>on it for </a:t>
            </a:r>
            <a:r>
              <a:rPr sz="1200" spc="-5" dirty="0">
                <a:latin typeface="Times New Roman"/>
                <a:cs typeface="Times New Roman"/>
              </a:rPr>
              <a:t>its developments from all over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world. </a:t>
            </a:r>
            <a:r>
              <a:rPr sz="1200" dirty="0">
                <a:latin typeface="Times New Roman"/>
                <a:cs typeface="Times New Roman"/>
              </a:rPr>
              <a:t>Since then, </a:t>
            </a:r>
            <a:r>
              <a:rPr sz="1200" spc="5" dirty="0">
                <a:latin typeface="Times New Roman"/>
                <a:cs typeface="Times New Roman"/>
              </a:rPr>
              <a:t>many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 and devices </a:t>
            </a:r>
            <a:r>
              <a:rPr sz="1200" dirty="0">
                <a:latin typeface="Times New Roman"/>
                <a:cs typeface="Times New Roman"/>
              </a:rPr>
              <a:t>have been developed to </a:t>
            </a:r>
            <a:r>
              <a:rPr sz="1200" spc="-5" dirty="0">
                <a:latin typeface="Times New Roman"/>
                <a:cs typeface="Times New Roman"/>
              </a:rPr>
              <a:t>detect, </a:t>
            </a:r>
            <a:r>
              <a:rPr sz="1200" dirty="0">
                <a:latin typeface="Times New Roman"/>
                <a:cs typeface="Times New Roman"/>
              </a:rPr>
              <a:t>monitor, </a:t>
            </a:r>
            <a:r>
              <a:rPr sz="1200" spc="-5" dirty="0">
                <a:latin typeface="Times New Roman"/>
                <a:cs typeface="Times New Roman"/>
              </a:rPr>
              <a:t>and alert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leakage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a wide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array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gases. </a:t>
            </a: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existing method, </a:t>
            </a:r>
            <a:r>
              <a:rPr sz="1200" spc="-5" dirty="0">
                <a:latin typeface="Times New Roman"/>
                <a:cs typeface="Times New Roman"/>
              </a:rPr>
              <a:t>different gas sensing </a:t>
            </a:r>
            <a:r>
              <a:rPr sz="1200" dirty="0">
                <a:latin typeface="Times New Roman"/>
                <a:cs typeface="Times New Roman"/>
              </a:rPr>
              <a:t>technology </a:t>
            </a:r>
            <a:r>
              <a:rPr sz="1200" spc="-5" dirty="0">
                <a:latin typeface="Times New Roman"/>
                <a:cs typeface="Times New Roman"/>
              </a:rPr>
              <a:t>is used.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gas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leakage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detected by the</a:t>
            </a:r>
            <a:r>
              <a:rPr sz="1200" spc="-5" dirty="0">
                <a:latin typeface="Times New Roman"/>
                <a:cs typeface="Times New Roman"/>
              </a:rPr>
              <a:t> semiconductor</a:t>
            </a:r>
            <a:r>
              <a:rPr sz="1200" dirty="0">
                <a:latin typeface="Times New Roman"/>
                <a:cs typeface="Times New Roman"/>
              </a:rPr>
              <a:t> sensor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40283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12192" y="10066033"/>
                </a:lnTo>
                <a:lnTo>
                  <a:pt x="12192" y="10072116"/>
                </a:lnTo>
                <a:lnTo>
                  <a:pt x="18288" y="10072116"/>
                </a:lnTo>
                <a:lnTo>
                  <a:pt x="6934200" y="10072116"/>
                </a:lnTo>
                <a:lnTo>
                  <a:pt x="6940283" y="10072116"/>
                </a:lnTo>
                <a:lnTo>
                  <a:pt x="6940283" y="10066033"/>
                </a:lnTo>
                <a:close/>
              </a:path>
              <a:path w="6952615" h="10084435">
                <a:moveTo>
                  <a:pt x="6940283" y="12192"/>
                </a:moveTo>
                <a:lnTo>
                  <a:pt x="6934200" y="12192"/>
                </a:lnTo>
                <a:lnTo>
                  <a:pt x="18288" y="12192"/>
                </a:lnTo>
                <a:lnTo>
                  <a:pt x="12192" y="12192"/>
                </a:lnTo>
                <a:lnTo>
                  <a:pt x="12192" y="18288"/>
                </a:lnTo>
                <a:lnTo>
                  <a:pt x="12192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40283" y="10066020"/>
                </a:lnTo>
                <a:lnTo>
                  <a:pt x="6940283" y="18288"/>
                </a:lnTo>
                <a:lnTo>
                  <a:pt x="6940283" y="12192"/>
                </a:lnTo>
                <a:close/>
              </a:path>
              <a:path w="6952615" h="10084435">
                <a:moveTo>
                  <a:pt x="6952488" y="10078225"/>
                </a:moveTo>
                <a:lnTo>
                  <a:pt x="6952475" y="10066033"/>
                </a:lnTo>
                <a:lnTo>
                  <a:pt x="6946392" y="10066033"/>
                </a:lnTo>
                <a:lnTo>
                  <a:pt x="6946392" y="10078225"/>
                </a:lnTo>
                <a:lnTo>
                  <a:pt x="6934200" y="10078225"/>
                </a:lnTo>
                <a:lnTo>
                  <a:pt x="18288" y="10078225"/>
                </a:lnTo>
                <a:lnTo>
                  <a:pt x="6096" y="10078225"/>
                </a:lnTo>
                <a:lnTo>
                  <a:pt x="6096" y="10066033"/>
                </a:lnTo>
                <a:lnTo>
                  <a:pt x="0" y="10066033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52488" y="10084308"/>
                </a:lnTo>
                <a:lnTo>
                  <a:pt x="6952488" y="10078225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52488" y="0"/>
                </a:lnTo>
                <a:lnTo>
                  <a:pt x="0" y="0"/>
                </a:lnTo>
                <a:lnTo>
                  <a:pt x="0" y="6096"/>
                </a:lnTo>
                <a:lnTo>
                  <a:pt x="0" y="18288"/>
                </a:lnTo>
                <a:lnTo>
                  <a:pt x="0" y="10066020"/>
                </a:lnTo>
                <a:lnTo>
                  <a:pt x="6096" y="10066020"/>
                </a:lnTo>
                <a:lnTo>
                  <a:pt x="6096" y="18288"/>
                </a:lnTo>
                <a:lnTo>
                  <a:pt x="6096" y="6096"/>
                </a:lnTo>
                <a:lnTo>
                  <a:pt x="18288" y="6096"/>
                </a:lnTo>
                <a:lnTo>
                  <a:pt x="6934200" y="6096"/>
                </a:lnTo>
                <a:lnTo>
                  <a:pt x="6946392" y="6096"/>
                </a:lnTo>
                <a:lnTo>
                  <a:pt x="6946392" y="18288"/>
                </a:lnTo>
                <a:lnTo>
                  <a:pt x="6946392" y="10066020"/>
                </a:lnTo>
                <a:lnTo>
                  <a:pt x="6952475" y="10066020"/>
                </a:lnTo>
                <a:lnTo>
                  <a:pt x="6952475" y="18288"/>
                </a:lnTo>
                <a:lnTo>
                  <a:pt x="6952475" y="6096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5959"/>
            <a:ext cx="5760085" cy="5322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3.2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Proposed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Method</a:t>
            </a:r>
            <a:endParaRPr sz="1400">
              <a:latin typeface="Times New Roman"/>
              <a:cs typeface="Times New Roman"/>
            </a:endParaRPr>
          </a:p>
          <a:p>
            <a:pPr marL="12700" marR="5080" indent="913765" algn="just">
              <a:lnSpc>
                <a:spcPct val="143800"/>
              </a:lnSpc>
              <a:spcBef>
                <a:spcPts val="690"/>
              </a:spcBef>
            </a:pPr>
            <a:r>
              <a:rPr sz="1200" spc="-5" dirty="0">
                <a:latin typeface="Times New Roman"/>
                <a:cs typeface="Times New Roman"/>
              </a:rPr>
              <a:t>Gas </a:t>
            </a:r>
            <a:r>
              <a:rPr sz="1200" dirty="0">
                <a:latin typeface="Times New Roman"/>
                <a:cs typeface="Times New Roman"/>
              </a:rPr>
              <a:t>leakages </a:t>
            </a:r>
            <a:r>
              <a:rPr sz="1200" spc="-5" dirty="0">
                <a:latin typeface="Times New Roman"/>
                <a:cs typeface="Times New Roman"/>
              </a:rPr>
              <a:t>results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serious </a:t>
            </a:r>
            <a:r>
              <a:rPr sz="1200" dirty="0">
                <a:latin typeface="Times New Roman"/>
                <a:cs typeface="Times New Roman"/>
              </a:rPr>
              <a:t>problem in </a:t>
            </a:r>
            <a:r>
              <a:rPr sz="1200" spc="-5" dirty="0">
                <a:latin typeface="Times New Roman"/>
                <a:cs typeface="Times New Roman"/>
              </a:rPr>
              <a:t>household and </a:t>
            </a:r>
            <a:r>
              <a:rPr sz="1200" dirty="0">
                <a:latin typeface="Times New Roman"/>
                <a:cs typeface="Times New Roman"/>
              </a:rPr>
              <a:t>other </a:t>
            </a:r>
            <a:r>
              <a:rPr sz="1200" spc="-5" dirty="0">
                <a:latin typeface="Times New Roman"/>
                <a:cs typeface="Times New Roman"/>
              </a:rPr>
              <a:t>areas where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household gas is used, </a:t>
            </a:r>
            <a:r>
              <a:rPr sz="1200" dirty="0">
                <a:latin typeface="Times New Roman"/>
                <a:cs typeface="Times New Roman"/>
              </a:rPr>
              <a:t>therefore the </a:t>
            </a:r>
            <a:r>
              <a:rPr sz="1200" spc="-5" dirty="0">
                <a:latin typeface="Times New Roman"/>
                <a:cs typeface="Times New Roman"/>
              </a:rPr>
              <a:t>proposed </a:t>
            </a:r>
            <a:r>
              <a:rPr sz="1200" dirty="0">
                <a:latin typeface="Times New Roman"/>
                <a:cs typeface="Times New Roman"/>
              </a:rPr>
              <a:t>gas </a:t>
            </a:r>
            <a:r>
              <a:rPr sz="1200" spc="-5" dirty="0">
                <a:latin typeface="Times New Roman"/>
                <a:cs typeface="Times New Roman"/>
              </a:rPr>
              <a:t>leakage detection and </a:t>
            </a:r>
            <a:r>
              <a:rPr sz="1200" dirty="0">
                <a:latin typeface="Times New Roman"/>
                <a:cs typeface="Times New Roman"/>
              </a:rPr>
              <a:t>monitoring </a:t>
            </a:r>
            <a:r>
              <a:rPr sz="1200" spc="-5" dirty="0">
                <a:latin typeface="Times New Roman"/>
                <a:cs typeface="Times New Roman"/>
              </a:rPr>
              <a:t>system is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developed.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available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booking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Refill,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methods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booking,</a:t>
            </a:r>
            <a:r>
              <a:rPr sz="1200" spc="-5" dirty="0">
                <a:latin typeface="Times New Roman"/>
                <a:cs typeface="Times New Roman"/>
              </a:rPr>
              <a:t> telephonic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booking</a:t>
            </a:r>
            <a:r>
              <a:rPr sz="1200" spc="-5" dirty="0">
                <a:latin typeface="Times New Roman"/>
                <a:cs typeface="Times New Roman"/>
              </a:rPr>
              <a:t> etc.</a:t>
            </a:r>
            <a:r>
              <a:rPr sz="1200" spc="-10" dirty="0">
                <a:latin typeface="Times New Roman"/>
                <a:cs typeface="Times New Roman"/>
              </a:rPr>
              <a:t> It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difficult situation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uses LPG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cooking regularly. </a:t>
            </a:r>
            <a:r>
              <a:rPr sz="1200" dirty="0">
                <a:latin typeface="Times New Roman"/>
                <a:cs typeface="Times New Roman"/>
              </a:rPr>
              <a:t>The aim of </a:t>
            </a:r>
            <a:r>
              <a:rPr sz="1200" spc="-5" dirty="0">
                <a:latin typeface="Times New Roman"/>
                <a:cs typeface="Times New Roman"/>
              </a:rPr>
              <a:t>this paper is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present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new system automatically </a:t>
            </a:r>
            <a:r>
              <a:rPr sz="1200" dirty="0">
                <a:latin typeface="Times New Roman"/>
                <a:cs typeface="Times New Roman"/>
              </a:rPr>
              <a:t>books 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cylinder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 about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empty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notification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agency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GSM.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addition </a:t>
            </a:r>
            <a:r>
              <a:rPr sz="1200" dirty="0">
                <a:latin typeface="Times New Roman"/>
                <a:cs typeface="Times New Roman"/>
              </a:rPr>
              <a:t>to that </a:t>
            </a:r>
            <a:r>
              <a:rPr sz="1200" spc="-5" dirty="0">
                <a:latin typeface="Times New Roman"/>
                <a:cs typeface="Times New Roman"/>
              </a:rPr>
              <a:t>sensor is used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detect </a:t>
            </a:r>
            <a:r>
              <a:rPr sz="1200" dirty="0">
                <a:latin typeface="Times New Roman"/>
                <a:cs typeface="Times New Roman"/>
              </a:rPr>
              <a:t>gas </a:t>
            </a:r>
            <a:r>
              <a:rPr sz="1200" spc="-5" dirty="0">
                <a:latin typeface="Times New Roman"/>
                <a:cs typeface="Times New Roman"/>
              </a:rPr>
              <a:t>leakage at </a:t>
            </a:r>
            <a:r>
              <a:rPr sz="1200" dirty="0">
                <a:latin typeface="Times New Roman"/>
                <a:cs typeface="Times New Roman"/>
              </a:rPr>
              <a:t>home. If the gas </a:t>
            </a:r>
            <a:r>
              <a:rPr sz="1200" spc="-5" dirty="0">
                <a:latin typeface="Times New Roman"/>
                <a:cs typeface="Times New Roman"/>
              </a:rPr>
              <a:t>leakage is sensed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automatically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send </a:t>
            </a:r>
            <a:r>
              <a:rPr sz="1200" spc="-5" dirty="0">
                <a:latin typeface="Times New Roman"/>
                <a:cs typeface="Times New Roman"/>
              </a:rPr>
              <a:t>SMS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user. GSM is </a:t>
            </a:r>
            <a:r>
              <a:rPr sz="1200" dirty="0">
                <a:latin typeface="Times New Roman"/>
                <a:cs typeface="Times New Roman"/>
              </a:rPr>
              <a:t>one of the most </a:t>
            </a:r>
            <a:r>
              <a:rPr sz="1200" spc="-5" dirty="0">
                <a:latin typeface="Times New Roman"/>
                <a:cs typeface="Times New Roman"/>
              </a:rPr>
              <a:t>used networks across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world. Hence, </a:t>
            </a:r>
            <a:r>
              <a:rPr sz="1200" dirty="0">
                <a:latin typeface="Times New Roman"/>
                <a:cs typeface="Times New Roman"/>
              </a:rPr>
              <a:t>load </a:t>
            </a:r>
            <a:r>
              <a:rPr sz="1200" spc="-5" dirty="0">
                <a:latin typeface="Times New Roman"/>
                <a:cs typeface="Times New Roman"/>
              </a:rPr>
              <a:t>cell has been used </a:t>
            </a:r>
            <a:r>
              <a:rPr sz="1200" dirty="0">
                <a:latin typeface="Times New Roman"/>
                <a:cs typeface="Times New Roman"/>
              </a:rPr>
              <a:t>to monitor the </a:t>
            </a:r>
            <a:r>
              <a:rPr sz="1200" spc="-5" dirty="0">
                <a:latin typeface="Times New Roman"/>
                <a:cs typeface="Times New Roman"/>
              </a:rPr>
              <a:t>weight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LPG gas regularly.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values are </a:t>
            </a:r>
            <a:r>
              <a:rPr sz="1200" dirty="0">
                <a:latin typeface="Times New Roman"/>
                <a:cs typeface="Times New Roman"/>
              </a:rPr>
              <a:t>next </a:t>
            </a:r>
            <a:r>
              <a:rPr sz="1200" spc="-5" dirty="0">
                <a:latin typeface="Times New Roman"/>
                <a:cs typeface="Times New Roman"/>
              </a:rPr>
              <a:t>fed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microcontroller. </a:t>
            </a:r>
            <a:r>
              <a:rPr sz="1200" spc="-10" dirty="0">
                <a:latin typeface="Times New Roman"/>
                <a:cs typeface="Times New Roman"/>
              </a:rPr>
              <a:t>If </a:t>
            </a:r>
            <a:r>
              <a:rPr sz="1200" dirty="0">
                <a:latin typeface="Times New Roman"/>
                <a:cs typeface="Times New Roman"/>
              </a:rPr>
              <a:t>the gas in the </a:t>
            </a:r>
            <a:r>
              <a:rPr sz="1200" spc="-5" dirty="0">
                <a:latin typeface="Times New Roman"/>
                <a:cs typeface="Times New Roman"/>
              </a:rPr>
              <a:t>cylinder indicates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value where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remaining percentage </a:t>
            </a:r>
            <a:r>
              <a:rPr sz="1200" dirty="0">
                <a:latin typeface="Times New Roman"/>
                <a:cs typeface="Times New Roman"/>
              </a:rPr>
              <a:t>level </a:t>
            </a:r>
            <a:r>
              <a:rPr sz="1200" spc="-5" dirty="0">
                <a:latin typeface="Times New Roman"/>
                <a:cs typeface="Times New Roman"/>
              </a:rPr>
              <a:t>is crossed below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threshold level set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gas </a:t>
            </a:r>
            <a:r>
              <a:rPr sz="1200" dirty="0">
                <a:latin typeface="Times New Roman"/>
                <a:cs typeface="Times New Roman"/>
              </a:rPr>
              <a:t>to be </a:t>
            </a:r>
            <a:r>
              <a:rPr sz="1200" spc="-5" dirty="0">
                <a:latin typeface="Times New Roman"/>
                <a:cs typeface="Times New Roman"/>
              </a:rPr>
              <a:t>indicated as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getting emptied, </a:t>
            </a:r>
            <a:r>
              <a:rPr sz="1200" dirty="0">
                <a:latin typeface="Times New Roman"/>
                <a:cs typeface="Times New Roman"/>
              </a:rPr>
              <a:t>then a </a:t>
            </a:r>
            <a:r>
              <a:rPr sz="1200" spc="-5" dirty="0">
                <a:latin typeface="Times New Roman"/>
                <a:cs typeface="Times New Roman"/>
              </a:rPr>
              <a:t>notification will </a:t>
            </a:r>
            <a:r>
              <a:rPr sz="1200" dirty="0">
                <a:latin typeface="Times New Roman"/>
                <a:cs typeface="Times New Roman"/>
              </a:rPr>
              <a:t>be delivered to gas </a:t>
            </a:r>
            <a:r>
              <a:rPr sz="1200" spc="-5" dirty="0">
                <a:latin typeface="Times New Roman"/>
                <a:cs typeface="Times New Roman"/>
              </a:rPr>
              <a:t>enterprise automatically </a:t>
            </a:r>
            <a:r>
              <a:rPr sz="1200" dirty="0">
                <a:latin typeface="Times New Roman"/>
                <a:cs typeface="Times New Roman"/>
              </a:rPr>
              <a:t>to book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new cylinder. Subsequently, reply notification </a:t>
            </a:r>
            <a:r>
              <a:rPr sz="1200" dirty="0">
                <a:latin typeface="Times New Roman"/>
                <a:cs typeface="Times New Roman"/>
              </a:rPr>
              <a:t>will </a:t>
            </a:r>
            <a:r>
              <a:rPr sz="1200" spc="-5" dirty="0">
                <a:latin typeface="Times New Roman"/>
                <a:cs typeface="Times New Roman"/>
              </a:rPr>
              <a:t>be sent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customer about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booking </a:t>
            </a:r>
            <a:r>
              <a:rPr sz="1200" spc="-5" dirty="0">
                <a:latin typeface="Times New Roman"/>
                <a:cs typeface="Times New Roman"/>
              </a:rPr>
              <a:t>status. At </a:t>
            </a:r>
            <a:r>
              <a:rPr sz="1200" dirty="0">
                <a:latin typeface="Times New Roman"/>
                <a:cs typeface="Times New Roman"/>
              </a:rPr>
              <a:t>the same time, </a:t>
            </a:r>
            <a:r>
              <a:rPr sz="1200" spc="-5" dirty="0">
                <a:latin typeface="Times New Roman"/>
                <a:cs typeface="Times New Roman"/>
              </a:rPr>
              <a:t>application </a:t>
            </a:r>
            <a:r>
              <a:rPr sz="1200" dirty="0">
                <a:latin typeface="Times New Roman"/>
                <a:cs typeface="Times New Roman"/>
              </a:rPr>
              <a:t>software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developed in the </a:t>
            </a:r>
            <a:r>
              <a:rPr sz="1200" spc="-5" dirty="0">
                <a:latin typeface="Times New Roman"/>
                <a:cs typeface="Times New Roman"/>
              </a:rPr>
              <a:t>gas </a:t>
            </a:r>
            <a:r>
              <a:rPr sz="1200" dirty="0">
                <a:latin typeface="Times New Roman"/>
                <a:cs typeface="Times New Roman"/>
              </a:rPr>
              <a:t>enterprise 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 and record </a:t>
            </a:r>
            <a:r>
              <a:rPr sz="1200" dirty="0">
                <a:latin typeface="Times New Roman"/>
                <a:cs typeface="Times New Roman"/>
              </a:rPr>
              <a:t>the booking. This, </a:t>
            </a:r>
            <a:r>
              <a:rPr sz="1200" spc="-5" dirty="0">
                <a:latin typeface="Times New Roman"/>
                <a:cs typeface="Times New Roman"/>
              </a:rPr>
              <a:t>work this helps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society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specifically indicate gas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leakage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helps</a:t>
            </a:r>
            <a:r>
              <a:rPr sz="1200" dirty="0">
                <a:latin typeface="Times New Roman"/>
                <a:cs typeface="Times New Roman"/>
              </a:rPr>
              <a:t> both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customers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agency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get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</a:t>
            </a:r>
            <a:r>
              <a:rPr sz="1200" dirty="0">
                <a:latin typeface="Times New Roman"/>
                <a:cs typeface="Times New Roman"/>
              </a:rPr>
              <a:t> booking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made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automatically </a:t>
            </a:r>
            <a:r>
              <a:rPr sz="1200" dirty="0">
                <a:latin typeface="Times New Roman"/>
                <a:cs typeface="Times New Roman"/>
              </a:rPr>
              <a:t>using the </a:t>
            </a:r>
            <a:r>
              <a:rPr sz="1200" spc="-5" dirty="0">
                <a:latin typeface="Times New Roman"/>
                <a:cs typeface="Times New Roman"/>
              </a:rPr>
              <a:t>GSM technique. </a:t>
            </a:r>
            <a:r>
              <a:rPr sz="1200" dirty="0">
                <a:latin typeface="Times New Roman"/>
                <a:cs typeface="Times New Roman"/>
              </a:rPr>
              <a:t>This device </a:t>
            </a:r>
            <a:r>
              <a:rPr sz="1200" spc="-5" dirty="0">
                <a:latin typeface="Times New Roman"/>
                <a:cs typeface="Times New Roman"/>
              </a:rPr>
              <a:t>will continuously </a:t>
            </a:r>
            <a:r>
              <a:rPr sz="1200" spc="5" dirty="0">
                <a:latin typeface="Times New Roman"/>
                <a:cs typeface="Times New Roman"/>
              </a:rPr>
              <a:t>monitor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level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LPG gas present </a:t>
            </a:r>
            <a:r>
              <a:rPr sz="1200" dirty="0">
                <a:latin typeface="Times New Roman"/>
                <a:cs typeface="Times New Roman"/>
              </a:rPr>
              <a:t>in the air. </a:t>
            </a:r>
            <a:r>
              <a:rPr sz="1200" spc="-5" dirty="0">
                <a:latin typeface="Times New Roman"/>
                <a:cs typeface="Times New Roman"/>
              </a:rPr>
              <a:t>Buzzer will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and whenever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gas exceeds </a:t>
            </a:r>
            <a:r>
              <a:rPr sz="1200" dirty="0">
                <a:latin typeface="Times New Roman"/>
                <a:cs typeface="Times New Roman"/>
              </a:rPr>
              <a:t>solenoid </a:t>
            </a:r>
            <a:r>
              <a:rPr sz="1200" spc="-5" dirty="0">
                <a:latin typeface="Times New Roman"/>
                <a:cs typeface="Times New Roman"/>
              </a:rPr>
              <a:t>value will </a:t>
            </a:r>
            <a:r>
              <a:rPr sz="1200" dirty="0">
                <a:latin typeface="Times New Roman"/>
                <a:cs typeface="Times New Roman"/>
              </a:rPr>
              <a:t> turn</a:t>
            </a:r>
            <a:r>
              <a:rPr sz="1200" spc="-5" dirty="0">
                <a:latin typeface="Times New Roman"/>
                <a:cs typeface="Times New Roman"/>
              </a:rPr>
              <a:t> off.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Gas</a:t>
            </a:r>
            <a:r>
              <a:rPr sz="1200" dirty="0">
                <a:latin typeface="Times New Roman"/>
                <a:cs typeface="Times New Roman"/>
              </a:rPr>
              <a:t> Refill, </a:t>
            </a:r>
            <a:r>
              <a:rPr sz="1200" spc="-5" dirty="0">
                <a:latin typeface="Times New Roman"/>
                <a:cs typeface="Times New Roman"/>
              </a:rPr>
              <a:t>methods</a:t>
            </a:r>
            <a:r>
              <a:rPr sz="1200" dirty="0">
                <a:latin typeface="Times New Roman"/>
                <a:cs typeface="Times New Roman"/>
              </a:rPr>
              <a:t> include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booking.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40283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12192" y="10066033"/>
                </a:lnTo>
                <a:lnTo>
                  <a:pt x="12192" y="10072116"/>
                </a:lnTo>
                <a:lnTo>
                  <a:pt x="18288" y="10072116"/>
                </a:lnTo>
                <a:lnTo>
                  <a:pt x="6934200" y="10072116"/>
                </a:lnTo>
                <a:lnTo>
                  <a:pt x="6940283" y="10072116"/>
                </a:lnTo>
                <a:lnTo>
                  <a:pt x="6940283" y="10066033"/>
                </a:lnTo>
                <a:close/>
              </a:path>
              <a:path w="6952615" h="10084435">
                <a:moveTo>
                  <a:pt x="6940283" y="12192"/>
                </a:moveTo>
                <a:lnTo>
                  <a:pt x="6934200" y="12192"/>
                </a:lnTo>
                <a:lnTo>
                  <a:pt x="18288" y="12192"/>
                </a:lnTo>
                <a:lnTo>
                  <a:pt x="12192" y="12192"/>
                </a:lnTo>
                <a:lnTo>
                  <a:pt x="12192" y="18288"/>
                </a:lnTo>
                <a:lnTo>
                  <a:pt x="12192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40283" y="10066020"/>
                </a:lnTo>
                <a:lnTo>
                  <a:pt x="6940283" y="18288"/>
                </a:lnTo>
                <a:lnTo>
                  <a:pt x="6940283" y="12192"/>
                </a:lnTo>
                <a:close/>
              </a:path>
              <a:path w="6952615" h="10084435">
                <a:moveTo>
                  <a:pt x="6952488" y="10078225"/>
                </a:moveTo>
                <a:lnTo>
                  <a:pt x="6952475" y="10066033"/>
                </a:lnTo>
                <a:lnTo>
                  <a:pt x="6946392" y="10066033"/>
                </a:lnTo>
                <a:lnTo>
                  <a:pt x="6946392" y="10078225"/>
                </a:lnTo>
                <a:lnTo>
                  <a:pt x="6934200" y="10078225"/>
                </a:lnTo>
                <a:lnTo>
                  <a:pt x="18288" y="10078225"/>
                </a:lnTo>
                <a:lnTo>
                  <a:pt x="6096" y="10078225"/>
                </a:lnTo>
                <a:lnTo>
                  <a:pt x="6096" y="10066033"/>
                </a:lnTo>
                <a:lnTo>
                  <a:pt x="0" y="10066033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52488" y="10084308"/>
                </a:lnTo>
                <a:lnTo>
                  <a:pt x="6952488" y="10078225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52488" y="0"/>
                </a:lnTo>
                <a:lnTo>
                  <a:pt x="0" y="0"/>
                </a:lnTo>
                <a:lnTo>
                  <a:pt x="0" y="6096"/>
                </a:lnTo>
                <a:lnTo>
                  <a:pt x="0" y="18288"/>
                </a:lnTo>
                <a:lnTo>
                  <a:pt x="0" y="10066020"/>
                </a:lnTo>
                <a:lnTo>
                  <a:pt x="6096" y="10066020"/>
                </a:lnTo>
                <a:lnTo>
                  <a:pt x="6096" y="18288"/>
                </a:lnTo>
                <a:lnTo>
                  <a:pt x="6096" y="6096"/>
                </a:lnTo>
                <a:lnTo>
                  <a:pt x="18288" y="6096"/>
                </a:lnTo>
                <a:lnTo>
                  <a:pt x="6934200" y="6096"/>
                </a:lnTo>
                <a:lnTo>
                  <a:pt x="6946392" y="6096"/>
                </a:lnTo>
                <a:lnTo>
                  <a:pt x="6946392" y="18288"/>
                </a:lnTo>
                <a:lnTo>
                  <a:pt x="6946392" y="10066020"/>
                </a:lnTo>
                <a:lnTo>
                  <a:pt x="6952475" y="10066020"/>
                </a:lnTo>
                <a:lnTo>
                  <a:pt x="6952475" y="18288"/>
                </a:lnTo>
                <a:lnTo>
                  <a:pt x="6952475" y="6096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7483"/>
            <a:ext cx="1130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FLOW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CHART: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50235" y="4988178"/>
            <a:ext cx="6654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Fig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no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1.1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486612"/>
            <a:ext cx="4572000" cy="324145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40283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12192" y="10066033"/>
                </a:lnTo>
                <a:lnTo>
                  <a:pt x="12192" y="10072116"/>
                </a:lnTo>
                <a:lnTo>
                  <a:pt x="18288" y="10072116"/>
                </a:lnTo>
                <a:lnTo>
                  <a:pt x="6934200" y="10072116"/>
                </a:lnTo>
                <a:lnTo>
                  <a:pt x="6940283" y="10072116"/>
                </a:lnTo>
                <a:lnTo>
                  <a:pt x="6940283" y="10066033"/>
                </a:lnTo>
                <a:close/>
              </a:path>
              <a:path w="6952615" h="10084435">
                <a:moveTo>
                  <a:pt x="6940283" y="12192"/>
                </a:moveTo>
                <a:lnTo>
                  <a:pt x="6934200" y="12192"/>
                </a:lnTo>
                <a:lnTo>
                  <a:pt x="18288" y="12192"/>
                </a:lnTo>
                <a:lnTo>
                  <a:pt x="12192" y="12192"/>
                </a:lnTo>
                <a:lnTo>
                  <a:pt x="12192" y="18288"/>
                </a:lnTo>
                <a:lnTo>
                  <a:pt x="12192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40283" y="10066020"/>
                </a:lnTo>
                <a:lnTo>
                  <a:pt x="6940283" y="18288"/>
                </a:lnTo>
                <a:lnTo>
                  <a:pt x="6940283" y="12192"/>
                </a:lnTo>
                <a:close/>
              </a:path>
              <a:path w="6952615" h="10084435">
                <a:moveTo>
                  <a:pt x="6952488" y="10078225"/>
                </a:moveTo>
                <a:lnTo>
                  <a:pt x="6952475" y="10066033"/>
                </a:lnTo>
                <a:lnTo>
                  <a:pt x="6946392" y="10066033"/>
                </a:lnTo>
                <a:lnTo>
                  <a:pt x="6946392" y="10078225"/>
                </a:lnTo>
                <a:lnTo>
                  <a:pt x="6934200" y="10078225"/>
                </a:lnTo>
                <a:lnTo>
                  <a:pt x="18288" y="10078225"/>
                </a:lnTo>
                <a:lnTo>
                  <a:pt x="6096" y="10078225"/>
                </a:lnTo>
                <a:lnTo>
                  <a:pt x="6096" y="10066033"/>
                </a:lnTo>
                <a:lnTo>
                  <a:pt x="0" y="10066033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52488" y="10084308"/>
                </a:lnTo>
                <a:lnTo>
                  <a:pt x="6952488" y="10078225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52488" y="0"/>
                </a:lnTo>
                <a:lnTo>
                  <a:pt x="0" y="0"/>
                </a:lnTo>
                <a:lnTo>
                  <a:pt x="0" y="6096"/>
                </a:lnTo>
                <a:lnTo>
                  <a:pt x="0" y="18288"/>
                </a:lnTo>
                <a:lnTo>
                  <a:pt x="0" y="10066020"/>
                </a:lnTo>
                <a:lnTo>
                  <a:pt x="6096" y="10066020"/>
                </a:lnTo>
                <a:lnTo>
                  <a:pt x="6096" y="18288"/>
                </a:lnTo>
                <a:lnTo>
                  <a:pt x="6096" y="6096"/>
                </a:lnTo>
                <a:lnTo>
                  <a:pt x="18288" y="6096"/>
                </a:lnTo>
                <a:lnTo>
                  <a:pt x="6934200" y="6096"/>
                </a:lnTo>
                <a:lnTo>
                  <a:pt x="6946392" y="6096"/>
                </a:lnTo>
                <a:lnTo>
                  <a:pt x="6946392" y="18288"/>
                </a:lnTo>
                <a:lnTo>
                  <a:pt x="6946392" y="10066020"/>
                </a:lnTo>
                <a:lnTo>
                  <a:pt x="6952475" y="10066020"/>
                </a:lnTo>
                <a:lnTo>
                  <a:pt x="6952475" y="18288"/>
                </a:lnTo>
                <a:lnTo>
                  <a:pt x="6952475" y="6096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4435"/>
            <a:ext cx="14293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Circuit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diagram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7835" y="5930264"/>
            <a:ext cx="6654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Fig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no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1.2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902576"/>
            <a:ext cx="5758180" cy="2653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23265" algn="just">
              <a:lnSpc>
                <a:spcPct val="1437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GSM and </a:t>
            </a:r>
            <a:r>
              <a:rPr sz="1200" dirty="0">
                <a:latin typeface="Times New Roman"/>
                <a:cs typeface="Times New Roman"/>
              </a:rPr>
              <a:t>Arduino </a:t>
            </a:r>
            <a:r>
              <a:rPr sz="1200" spc="-5" dirty="0">
                <a:latin typeface="Times New Roman"/>
                <a:cs typeface="Times New Roman"/>
              </a:rPr>
              <a:t>based LPG leakage detection system senses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LPG gas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help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LPG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sensor.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LPG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Arduino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implemented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project.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Arduino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microcontroller.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microcontroller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connected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LCD,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Buzzer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Gsm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module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LPG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leakage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detector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implemented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 a </a:t>
            </a:r>
            <a:r>
              <a:rPr sz="1200" spc="-5" dirty="0">
                <a:latin typeface="Times New Roman"/>
                <a:cs typeface="Times New Roman"/>
              </a:rPr>
              <a:t>sim </a:t>
            </a:r>
            <a:r>
              <a:rPr sz="1200" dirty="0">
                <a:latin typeface="Times New Roman"/>
                <a:cs typeface="Times New Roman"/>
              </a:rPr>
              <a:t>900. The T module then </a:t>
            </a:r>
            <a:r>
              <a:rPr sz="1200" spc="-5" dirty="0">
                <a:latin typeface="Times New Roman"/>
                <a:cs typeface="Times New Roman"/>
              </a:rPr>
              <a:t>sends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over </a:t>
            </a:r>
            <a:r>
              <a:rPr sz="1200" dirty="0">
                <a:latin typeface="Times New Roman"/>
                <a:cs typeface="Times New Roman"/>
              </a:rPr>
              <a:t>to a </a:t>
            </a:r>
            <a:r>
              <a:rPr sz="1200" spc="-5" dirty="0">
                <a:latin typeface="Times New Roman"/>
                <a:cs typeface="Times New Roman"/>
              </a:rPr>
              <a:t>website. Once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gas requisite </a:t>
            </a:r>
            <a:r>
              <a:rPr sz="1200" dirty="0">
                <a:latin typeface="Times New Roman"/>
                <a:cs typeface="Times New Roman"/>
              </a:rPr>
              <a:t> for this </a:t>
            </a:r>
            <a:r>
              <a:rPr sz="1200" spc="-5" dirty="0">
                <a:latin typeface="Times New Roman"/>
                <a:cs typeface="Times New Roman"/>
              </a:rPr>
              <a:t>LPG gas </a:t>
            </a:r>
            <a:r>
              <a:rPr sz="1200" dirty="0">
                <a:latin typeface="Times New Roman"/>
                <a:cs typeface="Times New Roman"/>
              </a:rPr>
              <a:t>leakage </a:t>
            </a:r>
            <a:r>
              <a:rPr sz="1200" spc="-5" dirty="0">
                <a:latin typeface="Times New Roman"/>
                <a:cs typeface="Times New Roman"/>
              </a:rPr>
              <a:t>detection and </a:t>
            </a:r>
            <a:r>
              <a:rPr sz="1200" dirty="0">
                <a:latin typeface="Times New Roman"/>
                <a:cs typeface="Times New Roman"/>
              </a:rPr>
              <a:t>the smart </a:t>
            </a:r>
            <a:r>
              <a:rPr sz="1200" spc="-5" dirty="0">
                <a:latin typeface="Times New Roman"/>
                <a:cs typeface="Times New Roman"/>
              </a:rPr>
              <a:t>alerting </a:t>
            </a:r>
            <a:r>
              <a:rPr sz="1200" dirty="0">
                <a:latin typeface="Times New Roman"/>
                <a:cs typeface="Times New Roman"/>
              </a:rPr>
              <a:t>project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that the </a:t>
            </a:r>
            <a:r>
              <a:rPr sz="1200" spc="-5" dirty="0">
                <a:latin typeface="Times New Roman"/>
                <a:cs typeface="Times New Roman"/>
              </a:rPr>
              <a:t>Wi-Fi </a:t>
            </a:r>
            <a:r>
              <a:rPr sz="1200" dirty="0">
                <a:latin typeface="Times New Roman"/>
                <a:cs typeface="Times New Roman"/>
              </a:rPr>
              <a:t>module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 be </a:t>
            </a:r>
            <a:r>
              <a:rPr sz="1200" spc="-5" dirty="0">
                <a:latin typeface="Times New Roman"/>
                <a:cs typeface="Times New Roman"/>
              </a:rPr>
              <a:t>connected </a:t>
            </a:r>
            <a:r>
              <a:rPr sz="1200" dirty="0">
                <a:latin typeface="Times New Roman"/>
                <a:cs typeface="Times New Roman"/>
              </a:rPr>
              <a:t>to a </a:t>
            </a:r>
            <a:r>
              <a:rPr sz="1200" spc="-5" dirty="0">
                <a:latin typeface="Times New Roman"/>
                <a:cs typeface="Times New Roman"/>
              </a:rPr>
              <a:t>Wi-Fi zone </a:t>
            </a:r>
            <a:r>
              <a:rPr sz="1200" dirty="0">
                <a:latin typeface="Times New Roman"/>
                <a:cs typeface="Times New Roman"/>
              </a:rPr>
              <a:t>or a hotspot. </a:t>
            </a:r>
            <a:r>
              <a:rPr sz="1200" spc="-5" dirty="0">
                <a:latin typeface="Times New Roman"/>
                <a:cs typeface="Times New Roman"/>
              </a:rPr>
              <a:t>We have used </a:t>
            </a:r>
            <a:r>
              <a:rPr sz="1200" dirty="0">
                <a:latin typeface="Times New Roman"/>
                <a:cs typeface="Times New Roman"/>
              </a:rPr>
              <a:t>various </a:t>
            </a:r>
            <a:r>
              <a:rPr sz="1200" spc="-5" dirty="0">
                <a:latin typeface="Times New Roman"/>
                <a:cs typeface="Times New Roman"/>
              </a:rPr>
              <a:t>components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IOT and </a:t>
            </a:r>
            <a:r>
              <a:rPr sz="1200" dirty="0">
                <a:latin typeface="Times New Roman"/>
                <a:cs typeface="Times New Roman"/>
              </a:rPr>
              <a:t>Arduino </a:t>
            </a:r>
            <a:r>
              <a:rPr sz="1200" spc="-5" dirty="0">
                <a:latin typeface="Times New Roman"/>
                <a:cs typeface="Times New Roman"/>
              </a:rPr>
              <a:t>based LPG leakage detection </a:t>
            </a:r>
            <a:r>
              <a:rPr sz="1200" dirty="0">
                <a:latin typeface="Times New Roman"/>
                <a:cs typeface="Times New Roman"/>
              </a:rPr>
              <a:t>system. </a:t>
            </a:r>
            <a:r>
              <a:rPr sz="1200" spc="-5" dirty="0">
                <a:latin typeface="Times New Roman"/>
                <a:cs typeface="Times New Roman"/>
              </a:rPr>
              <a:t>LPG Gas Sensor is used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detect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 leakage. Arduino is used </a:t>
            </a:r>
            <a:r>
              <a:rPr sz="1200" dirty="0">
                <a:latin typeface="Times New Roman"/>
                <a:cs typeface="Times New Roman"/>
              </a:rPr>
              <a:t>to turning </a:t>
            </a:r>
            <a:r>
              <a:rPr sz="1200" spc="-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buzzer,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send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message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LCD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send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IOT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module.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LCD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display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informative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message.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buzzer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122931"/>
            <a:ext cx="5731509" cy="374180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40283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12192" y="10066033"/>
                </a:lnTo>
                <a:lnTo>
                  <a:pt x="12192" y="10072116"/>
                </a:lnTo>
                <a:lnTo>
                  <a:pt x="18288" y="10072116"/>
                </a:lnTo>
                <a:lnTo>
                  <a:pt x="6934200" y="10072116"/>
                </a:lnTo>
                <a:lnTo>
                  <a:pt x="6940283" y="10072116"/>
                </a:lnTo>
                <a:lnTo>
                  <a:pt x="6940283" y="10066033"/>
                </a:lnTo>
                <a:close/>
              </a:path>
              <a:path w="6952615" h="10084435">
                <a:moveTo>
                  <a:pt x="6940283" y="12192"/>
                </a:moveTo>
                <a:lnTo>
                  <a:pt x="6934200" y="12192"/>
                </a:lnTo>
                <a:lnTo>
                  <a:pt x="18288" y="12192"/>
                </a:lnTo>
                <a:lnTo>
                  <a:pt x="12192" y="12192"/>
                </a:lnTo>
                <a:lnTo>
                  <a:pt x="12192" y="18288"/>
                </a:lnTo>
                <a:lnTo>
                  <a:pt x="12192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40283" y="10066020"/>
                </a:lnTo>
                <a:lnTo>
                  <a:pt x="6940283" y="18288"/>
                </a:lnTo>
                <a:lnTo>
                  <a:pt x="6940283" y="12192"/>
                </a:lnTo>
                <a:close/>
              </a:path>
              <a:path w="6952615" h="10084435">
                <a:moveTo>
                  <a:pt x="6952488" y="10078225"/>
                </a:moveTo>
                <a:lnTo>
                  <a:pt x="6952475" y="10066033"/>
                </a:lnTo>
                <a:lnTo>
                  <a:pt x="6946392" y="10066033"/>
                </a:lnTo>
                <a:lnTo>
                  <a:pt x="6946392" y="10078225"/>
                </a:lnTo>
                <a:lnTo>
                  <a:pt x="6934200" y="10078225"/>
                </a:lnTo>
                <a:lnTo>
                  <a:pt x="18288" y="10078225"/>
                </a:lnTo>
                <a:lnTo>
                  <a:pt x="6096" y="10078225"/>
                </a:lnTo>
                <a:lnTo>
                  <a:pt x="6096" y="10066033"/>
                </a:lnTo>
                <a:lnTo>
                  <a:pt x="0" y="10066033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52488" y="10084308"/>
                </a:lnTo>
                <a:lnTo>
                  <a:pt x="6952488" y="10078225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52488" y="0"/>
                </a:lnTo>
                <a:lnTo>
                  <a:pt x="0" y="0"/>
                </a:lnTo>
                <a:lnTo>
                  <a:pt x="0" y="6096"/>
                </a:lnTo>
                <a:lnTo>
                  <a:pt x="0" y="18288"/>
                </a:lnTo>
                <a:lnTo>
                  <a:pt x="0" y="10066020"/>
                </a:lnTo>
                <a:lnTo>
                  <a:pt x="6096" y="10066020"/>
                </a:lnTo>
                <a:lnTo>
                  <a:pt x="6096" y="18288"/>
                </a:lnTo>
                <a:lnTo>
                  <a:pt x="6096" y="6096"/>
                </a:lnTo>
                <a:lnTo>
                  <a:pt x="18288" y="6096"/>
                </a:lnTo>
                <a:lnTo>
                  <a:pt x="6934200" y="6096"/>
                </a:lnTo>
                <a:lnTo>
                  <a:pt x="6946392" y="6096"/>
                </a:lnTo>
                <a:lnTo>
                  <a:pt x="6946392" y="18288"/>
                </a:lnTo>
                <a:lnTo>
                  <a:pt x="6946392" y="10066020"/>
                </a:lnTo>
                <a:lnTo>
                  <a:pt x="6952475" y="10066020"/>
                </a:lnTo>
                <a:lnTo>
                  <a:pt x="6952475" y="18288"/>
                </a:lnTo>
                <a:lnTo>
                  <a:pt x="6952475" y="6096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17982"/>
            <a:ext cx="5755005" cy="814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380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signal the </a:t>
            </a:r>
            <a:r>
              <a:rPr sz="1200" spc="-5" dirty="0">
                <a:latin typeface="Times New Roman"/>
                <a:cs typeface="Times New Roman"/>
              </a:rPr>
              <a:t>gas leakage.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GSM is used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send data network. </a:t>
            </a:r>
            <a:r>
              <a:rPr sz="1200" dirty="0">
                <a:latin typeface="Times New Roman"/>
                <a:cs typeface="Times New Roman"/>
              </a:rPr>
              <a:t>This device </a:t>
            </a:r>
            <a:r>
              <a:rPr sz="1200" spc="-5" dirty="0">
                <a:latin typeface="Times New Roman"/>
                <a:cs typeface="Times New Roman"/>
              </a:rPr>
              <a:t>will continuously </a:t>
            </a:r>
            <a:r>
              <a:rPr sz="1200" dirty="0">
                <a:latin typeface="Times New Roman"/>
                <a:cs typeface="Times New Roman"/>
              </a:rPr>
              <a:t> monitor the </a:t>
            </a:r>
            <a:r>
              <a:rPr sz="1200" spc="-5" dirty="0">
                <a:latin typeface="Times New Roman"/>
                <a:cs typeface="Times New Roman"/>
              </a:rPr>
              <a:t>level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LPG gas present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air. Buzzer will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whenever the </a:t>
            </a:r>
            <a:r>
              <a:rPr sz="1200" spc="-5" dirty="0">
                <a:latin typeface="Times New Roman"/>
                <a:cs typeface="Times New Roman"/>
              </a:rPr>
              <a:t>gas exceeds </a:t>
            </a:r>
            <a:r>
              <a:rPr sz="1200" dirty="0">
                <a:latin typeface="Times New Roman"/>
                <a:cs typeface="Times New Roman"/>
              </a:rPr>
              <a:t> solenoid</a:t>
            </a:r>
            <a:r>
              <a:rPr sz="1200" spc="-5" dirty="0">
                <a:latin typeface="Times New Roman"/>
                <a:cs typeface="Times New Roman"/>
              </a:rPr>
              <a:t> value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dirty="0">
                <a:latin typeface="Times New Roman"/>
                <a:cs typeface="Times New Roman"/>
              </a:rPr>
              <a:t> turn </a:t>
            </a:r>
            <a:r>
              <a:rPr sz="1200" spc="-5" dirty="0">
                <a:latin typeface="Times New Roman"/>
                <a:cs typeface="Times New Roman"/>
              </a:rPr>
              <a:t>off.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</a:t>
            </a:r>
            <a:r>
              <a:rPr sz="1200" dirty="0">
                <a:latin typeface="Times New Roman"/>
                <a:cs typeface="Times New Roman"/>
              </a:rPr>
              <a:t> Refill, </a:t>
            </a:r>
            <a:r>
              <a:rPr sz="1200" spc="-5" dirty="0">
                <a:latin typeface="Times New Roman"/>
                <a:cs typeface="Times New Roman"/>
              </a:rPr>
              <a:t>methods</a:t>
            </a:r>
            <a:r>
              <a:rPr sz="1200" dirty="0">
                <a:latin typeface="Times New Roman"/>
                <a:cs typeface="Times New Roman"/>
              </a:rPr>
              <a:t> include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booking.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0104" y="2272029"/>
            <a:ext cx="3257550" cy="3016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HARDWARE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IMPLEMENTATION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COMPONENTS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DETAILS</a:t>
            </a:r>
            <a:endParaRPr sz="1200">
              <a:latin typeface="Times New Roman"/>
              <a:cs typeface="Times New Roman"/>
            </a:endParaRPr>
          </a:p>
          <a:p>
            <a:pPr marL="1208405" indent="-92075">
              <a:lnSpc>
                <a:spcPct val="100000"/>
              </a:lnSpc>
              <a:spcBef>
                <a:spcPts val="625"/>
              </a:spcBef>
              <a:buChar char="•"/>
              <a:tabLst>
                <a:tab pos="1209040" algn="l"/>
              </a:tabLst>
            </a:pPr>
            <a:r>
              <a:rPr sz="1200" spc="-5" dirty="0">
                <a:latin typeface="Times New Roman"/>
                <a:cs typeface="Times New Roman"/>
              </a:rPr>
              <a:t>Arduino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Controller</a:t>
            </a:r>
            <a:endParaRPr sz="1200">
              <a:latin typeface="Times New Roman"/>
              <a:cs typeface="Times New Roman"/>
            </a:endParaRPr>
          </a:p>
          <a:p>
            <a:pPr marL="1208405" indent="-92075">
              <a:lnSpc>
                <a:spcPct val="100000"/>
              </a:lnSpc>
              <a:spcBef>
                <a:spcPts val="640"/>
              </a:spcBef>
              <a:buChar char="•"/>
              <a:tabLst>
                <a:tab pos="1209040" algn="l"/>
              </a:tabLst>
            </a:pPr>
            <a:r>
              <a:rPr sz="1200" spc="-5" dirty="0">
                <a:latin typeface="Times New Roman"/>
                <a:cs typeface="Times New Roman"/>
              </a:rPr>
              <a:t>Powersupply</a:t>
            </a:r>
            <a:endParaRPr sz="1200">
              <a:latin typeface="Times New Roman"/>
              <a:cs typeface="Times New Roman"/>
            </a:endParaRPr>
          </a:p>
          <a:p>
            <a:pPr marL="1208405" indent="-92075">
              <a:lnSpc>
                <a:spcPct val="100000"/>
              </a:lnSpc>
              <a:spcBef>
                <a:spcPts val="620"/>
              </a:spcBef>
              <a:buChar char="•"/>
              <a:tabLst>
                <a:tab pos="1209040" algn="l"/>
              </a:tabLst>
            </a:pPr>
            <a:r>
              <a:rPr sz="1200" spc="-5" dirty="0">
                <a:latin typeface="Times New Roman"/>
                <a:cs typeface="Times New Roman"/>
              </a:rPr>
              <a:t>Gsm</a:t>
            </a:r>
            <a:endParaRPr sz="1200">
              <a:latin typeface="Times New Roman"/>
              <a:cs typeface="Times New Roman"/>
            </a:endParaRPr>
          </a:p>
          <a:p>
            <a:pPr marL="1208405" indent="-92075">
              <a:lnSpc>
                <a:spcPct val="100000"/>
              </a:lnSpc>
              <a:spcBef>
                <a:spcPts val="640"/>
              </a:spcBef>
              <a:buChar char="•"/>
              <a:tabLst>
                <a:tab pos="1209040" algn="l"/>
              </a:tabLst>
            </a:pPr>
            <a:r>
              <a:rPr sz="1200" spc="-5" dirty="0">
                <a:latin typeface="Times New Roman"/>
                <a:cs typeface="Times New Roman"/>
              </a:rPr>
              <a:t>Lcd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Display</a:t>
            </a:r>
            <a:endParaRPr sz="1200">
              <a:latin typeface="Times New Roman"/>
              <a:cs typeface="Times New Roman"/>
            </a:endParaRPr>
          </a:p>
          <a:p>
            <a:pPr marL="1208405" indent="-92075">
              <a:lnSpc>
                <a:spcPct val="100000"/>
              </a:lnSpc>
              <a:spcBef>
                <a:spcPts val="620"/>
              </a:spcBef>
              <a:buChar char="•"/>
              <a:tabLst>
                <a:tab pos="1209040" algn="l"/>
              </a:tabLst>
            </a:pPr>
            <a:r>
              <a:rPr sz="1200" spc="-5" dirty="0">
                <a:latin typeface="Times New Roman"/>
                <a:cs typeface="Times New Roman"/>
              </a:rPr>
              <a:t>Gas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</a:t>
            </a:r>
            <a:endParaRPr sz="1200">
              <a:latin typeface="Times New Roman"/>
              <a:cs typeface="Times New Roman"/>
            </a:endParaRPr>
          </a:p>
          <a:p>
            <a:pPr marL="1208405" indent="-92075">
              <a:lnSpc>
                <a:spcPct val="100000"/>
              </a:lnSpc>
              <a:spcBef>
                <a:spcPts val="640"/>
              </a:spcBef>
              <a:buChar char="•"/>
              <a:tabLst>
                <a:tab pos="1209040" algn="l"/>
              </a:tabLst>
            </a:pPr>
            <a:r>
              <a:rPr sz="1200" spc="-5" dirty="0">
                <a:latin typeface="Times New Roman"/>
                <a:cs typeface="Times New Roman"/>
              </a:rPr>
              <a:t>Load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Cell</a:t>
            </a:r>
            <a:endParaRPr sz="1200">
              <a:latin typeface="Times New Roman"/>
              <a:cs typeface="Times New Roman"/>
            </a:endParaRPr>
          </a:p>
          <a:p>
            <a:pPr marL="1208405" indent="-92075">
              <a:lnSpc>
                <a:spcPct val="100000"/>
              </a:lnSpc>
              <a:spcBef>
                <a:spcPts val="620"/>
              </a:spcBef>
              <a:buChar char="•"/>
              <a:tabLst>
                <a:tab pos="1209040" algn="l"/>
              </a:tabLst>
            </a:pPr>
            <a:r>
              <a:rPr sz="1200" spc="-5" dirty="0">
                <a:latin typeface="Times New Roman"/>
                <a:cs typeface="Times New Roman"/>
              </a:rPr>
              <a:t>Buzzer</a:t>
            </a:r>
            <a:endParaRPr sz="1200">
              <a:latin typeface="Times New Roman"/>
              <a:cs typeface="Times New Roman"/>
            </a:endParaRPr>
          </a:p>
          <a:p>
            <a:pPr marL="1208405" indent="-92075">
              <a:lnSpc>
                <a:spcPct val="100000"/>
              </a:lnSpc>
              <a:spcBef>
                <a:spcPts val="640"/>
              </a:spcBef>
              <a:buChar char="•"/>
              <a:tabLst>
                <a:tab pos="1209040" algn="l"/>
              </a:tabLst>
            </a:pPr>
            <a:r>
              <a:rPr sz="1200" spc="-5" dirty="0">
                <a:latin typeface="Times New Roman"/>
                <a:cs typeface="Times New Roman"/>
              </a:rPr>
              <a:t>Relay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40283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12192" y="10066033"/>
                </a:lnTo>
                <a:lnTo>
                  <a:pt x="12192" y="10072116"/>
                </a:lnTo>
                <a:lnTo>
                  <a:pt x="18288" y="10072116"/>
                </a:lnTo>
                <a:lnTo>
                  <a:pt x="6934200" y="10072116"/>
                </a:lnTo>
                <a:lnTo>
                  <a:pt x="6940283" y="10072116"/>
                </a:lnTo>
                <a:lnTo>
                  <a:pt x="6940283" y="10066033"/>
                </a:lnTo>
                <a:close/>
              </a:path>
              <a:path w="6952615" h="10084435">
                <a:moveTo>
                  <a:pt x="6940283" y="12192"/>
                </a:moveTo>
                <a:lnTo>
                  <a:pt x="6934200" y="12192"/>
                </a:lnTo>
                <a:lnTo>
                  <a:pt x="18288" y="12192"/>
                </a:lnTo>
                <a:lnTo>
                  <a:pt x="12192" y="12192"/>
                </a:lnTo>
                <a:lnTo>
                  <a:pt x="12192" y="18288"/>
                </a:lnTo>
                <a:lnTo>
                  <a:pt x="12192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40283" y="10066020"/>
                </a:lnTo>
                <a:lnTo>
                  <a:pt x="6940283" y="18288"/>
                </a:lnTo>
                <a:lnTo>
                  <a:pt x="6940283" y="12192"/>
                </a:lnTo>
                <a:close/>
              </a:path>
              <a:path w="6952615" h="10084435">
                <a:moveTo>
                  <a:pt x="6952488" y="10078225"/>
                </a:moveTo>
                <a:lnTo>
                  <a:pt x="6952475" y="10066033"/>
                </a:lnTo>
                <a:lnTo>
                  <a:pt x="6946392" y="10066033"/>
                </a:lnTo>
                <a:lnTo>
                  <a:pt x="6946392" y="10078225"/>
                </a:lnTo>
                <a:lnTo>
                  <a:pt x="6934200" y="10078225"/>
                </a:lnTo>
                <a:lnTo>
                  <a:pt x="18288" y="10078225"/>
                </a:lnTo>
                <a:lnTo>
                  <a:pt x="6096" y="10078225"/>
                </a:lnTo>
                <a:lnTo>
                  <a:pt x="6096" y="10066033"/>
                </a:lnTo>
                <a:lnTo>
                  <a:pt x="0" y="10066033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52488" y="10084308"/>
                </a:lnTo>
                <a:lnTo>
                  <a:pt x="6952488" y="10078225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52488" y="0"/>
                </a:lnTo>
                <a:lnTo>
                  <a:pt x="0" y="0"/>
                </a:lnTo>
                <a:lnTo>
                  <a:pt x="0" y="6096"/>
                </a:lnTo>
                <a:lnTo>
                  <a:pt x="0" y="18288"/>
                </a:lnTo>
                <a:lnTo>
                  <a:pt x="0" y="10066020"/>
                </a:lnTo>
                <a:lnTo>
                  <a:pt x="6096" y="10066020"/>
                </a:lnTo>
                <a:lnTo>
                  <a:pt x="6096" y="18288"/>
                </a:lnTo>
                <a:lnTo>
                  <a:pt x="6096" y="6096"/>
                </a:lnTo>
                <a:lnTo>
                  <a:pt x="18288" y="6096"/>
                </a:lnTo>
                <a:lnTo>
                  <a:pt x="6934200" y="6096"/>
                </a:lnTo>
                <a:lnTo>
                  <a:pt x="6946392" y="6096"/>
                </a:lnTo>
                <a:lnTo>
                  <a:pt x="6946392" y="18288"/>
                </a:lnTo>
                <a:lnTo>
                  <a:pt x="6946392" y="10066020"/>
                </a:lnTo>
                <a:lnTo>
                  <a:pt x="6952475" y="10066020"/>
                </a:lnTo>
                <a:lnTo>
                  <a:pt x="6952475" y="18288"/>
                </a:lnTo>
                <a:lnTo>
                  <a:pt x="6952475" y="6096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58" y="855202"/>
            <a:ext cx="5848879" cy="2886688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665095" marR="282575" indent="-2253615">
              <a:lnSpc>
                <a:spcPct val="103299"/>
              </a:lnSpc>
              <a:spcBef>
                <a:spcPts val="25"/>
              </a:spcBef>
            </a:pPr>
            <a:r>
              <a:rPr sz="1800" b="1" spc="-5" dirty="0">
                <a:latin typeface="Times New Roman"/>
                <a:cs typeface="Times New Roman"/>
              </a:rPr>
              <a:t>M.KUMARASAMY </a:t>
            </a:r>
            <a:r>
              <a:rPr sz="1800" b="1" spc="-10" dirty="0">
                <a:latin typeface="Times New Roman"/>
                <a:cs typeface="Times New Roman"/>
              </a:rPr>
              <a:t>COLLEGE </a:t>
            </a:r>
            <a:r>
              <a:rPr sz="1800" b="1" spc="-5" dirty="0">
                <a:latin typeface="Times New Roman"/>
                <a:cs typeface="Times New Roman"/>
              </a:rPr>
              <a:t>OF ENGINEERING, </a:t>
            </a:r>
            <a:r>
              <a:rPr sz="1800" b="1" spc="-434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KARUR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/>
              <a:cs typeface="Times New Roman"/>
            </a:endParaRPr>
          </a:p>
          <a:p>
            <a:pPr marR="11430" algn="ctr">
              <a:lnSpc>
                <a:spcPct val="100000"/>
              </a:lnSpc>
            </a:pPr>
            <a:r>
              <a:rPr sz="1550" b="1" dirty="0">
                <a:latin typeface="Times New Roman"/>
                <a:cs typeface="Times New Roman"/>
              </a:rPr>
              <a:t>BONAFIDE</a:t>
            </a:r>
            <a:r>
              <a:rPr sz="1550" b="1" spc="-70" dirty="0">
                <a:latin typeface="Times New Roman"/>
                <a:cs typeface="Times New Roman"/>
              </a:rPr>
              <a:t> </a:t>
            </a:r>
            <a:r>
              <a:rPr sz="1550" b="1" spc="-5" dirty="0">
                <a:latin typeface="Times New Roman"/>
                <a:cs typeface="Times New Roman"/>
              </a:rPr>
              <a:t>CERTIFICATE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18415" marR="5080" indent="-6350">
              <a:lnSpc>
                <a:spcPct val="108600"/>
              </a:lnSpc>
            </a:pPr>
            <a:r>
              <a:rPr sz="1400" spc="-10" dirty="0">
                <a:latin typeface="Times New Roman"/>
                <a:cs typeface="Times New Roman"/>
              </a:rPr>
              <a:t>Certified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that this </a:t>
            </a:r>
            <a:r>
              <a:rPr sz="1400" spc="-5" dirty="0">
                <a:latin typeface="Times New Roman"/>
                <a:cs typeface="Times New Roman"/>
              </a:rPr>
              <a:t>project </a:t>
            </a:r>
            <a:r>
              <a:rPr sz="1400" spc="-10" dirty="0">
                <a:latin typeface="Times New Roman"/>
                <a:cs typeface="Times New Roman"/>
              </a:rPr>
              <a:t>report </a:t>
            </a:r>
            <a:r>
              <a:rPr sz="1400" dirty="0">
                <a:latin typeface="Times New Roman"/>
                <a:cs typeface="Times New Roman"/>
              </a:rPr>
              <a:t>“Project </a:t>
            </a:r>
            <a:r>
              <a:rPr sz="1400" spc="-10" dirty="0">
                <a:latin typeface="Times New Roman"/>
                <a:cs typeface="Times New Roman"/>
              </a:rPr>
              <a:t>Title” </a:t>
            </a:r>
            <a:r>
              <a:rPr sz="1400" spc="-20" dirty="0">
                <a:latin typeface="Times New Roman"/>
                <a:cs typeface="Times New Roman"/>
              </a:rPr>
              <a:t>is </a:t>
            </a:r>
            <a:r>
              <a:rPr sz="1400" spc="-1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bonafide </a:t>
            </a:r>
            <a:r>
              <a:rPr sz="1400" spc="-10" dirty="0">
                <a:latin typeface="Times New Roman"/>
                <a:cs typeface="Times New Roman"/>
              </a:rPr>
              <a:t>work </a:t>
            </a:r>
            <a:r>
              <a:rPr sz="1400" spc="-5" dirty="0">
                <a:latin typeface="Times New Roman"/>
                <a:cs typeface="Times New Roman"/>
              </a:rPr>
              <a:t>of “VASANTH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P(927621BEC234),VISHAL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G(927621BEC242),SIBI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VB(927621BEC199),</a:t>
            </a:r>
            <a:endParaRPr sz="1400">
              <a:latin typeface="Times New Roman"/>
              <a:cs typeface="Times New Roman"/>
            </a:endParaRPr>
          </a:p>
          <a:p>
            <a:pPr marL="18415" marR="107314">
              <a:lnSpc>
                <a:spcPct val="108600"/>
              </a:lnSpc>
            </a:pPr>
            <a:r>
              <a:rPr sz="1400" spc="-5" dirty="0">
                <a:latin typeface="Times New Roman"/>
                <a:cs typeface="Times New Roman"/>
              </a:rPr>
              <a:t>YUVASARAVANAN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S(927621BEC248).”who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carried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out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projectwork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under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my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supervision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10" dirty="0">
                <a:latin typeface="Times New Roman"/>
                <a:cs typeface="Times New Roman"/>
              </a:rPr>
              <a:t> 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academic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year 2022-2023.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4001" y="4096858"/>
          <a:ext cx="5818628" cy="25558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2819"/>
                <a:gridCol w="3015809"/>
              </a:tblGrid>
              <a:tr h="208684">
                <a:tc>
                  <a:txBody>
                    <a:bodyPr/>
                    <a:lstStyle/>
                    <a:p>
                      <a:pPr marL="127000">
                        <a:lnSpc>
                          <a:spcPts val="1415"/>
                        </a:lnSpc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SIGNATURE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ts val="1415"/>
                        </a:lnSpc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SIGNATURE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8179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Dr.S.PALANIVELRAJAN,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M.E.,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Ph.D.,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HEAD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THE DEPARTMENT,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4852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52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Mr.K.KAARTHIK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,M.E.,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0473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Associate Professor,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9155" marB="0"/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Associate Professor,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9155" marB="0"/>
                </a:tc>
              </a:tr>
              <a:tr h="30135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Department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Electronics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404" marB="0"/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Department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Electronics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404" marB="0"/>
                </a:tc>
              </a:tr>
              <a:tr h="30460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Communication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Engineering,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578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Communication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Engineering,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5780" marB="0"/>
                </a:tc>
              </a:tr>
              <a:tr h="29825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M.Kumarasamy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College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Engineering,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578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M.Kumarasamy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College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Engineering,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5780" marB="0"/>
                </a:tc>
              </a:tr>
              <a:tr h="242844">
                <a:tc>
                  <a:txBody>
                    <a:bodyPr/>
                    <a:lstStyle/>
                    <a:p>
                      <a:pPr marL="127000">
                        <a:lnSpc>
                          <a:spcPts val="1480"/>
                        </a:lnSpc>
                        <a:spcBef>
                          <a:spcPts val="21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Thalavapalayam, Karur-639113.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029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1480"/>
                        </a:lnSpc>
                        <a:spcBef>
                          <a:spcPts val="21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Thalavapalayam, Karur-639113.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029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79912" y="7895429"/>
            <a:ext cx="5843940" cy="16587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Times New Roman"/>
                <a:cs typeface="Times New Roman"/>
              </a:rPr>
              <a:t>This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Minor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project-III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report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has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been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submitted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for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18ECP105L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–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spc="-15" dirty="0">
                <a:latin typeface="Times New Roman"/>
                <a:cs typeface="Times New Roman"/>
              </a:rPr>
              <a:t>Minor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Project-III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227955" algn="l"/>
              </a:tabLst>
            </a:pPr>
            <a:r>
              <a:rPr sz="1300" spc="-10" dirty="0">
                <a:latin typeface="Times New Roman"/>
                <a:cs typeface="Times New Roman"/>
              </a:rPr>
              <a:t>Review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held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at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M.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Kumarasamy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College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of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Engineering,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Karur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on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marL="371094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PROJECT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COORDINATOR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6144" y="7922701"/>
            <a:ext cx="5982229" cy="0"/>
          </a:xfrm>
          <a:custGeom>
            <a:avLst/>
            <a:gdLst/>
            <a:ahLst/>
            <a:cxnLst/>
            <a:rect l="l" t="t" r="r" b="b"/>
            <a:pathLst>
              <a:path w="6153150">
                <a:moveTo>
                  <a:pt x="0" y="0"/>
                </a:moveTo>
                <a:lnTo>
                  <a:pt x="615314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0041" y="337003"/>
            <a:ext cx="6931113" cy="10022362"/>
          </a:xfrm>
          <a:custGeom>
            <a:avLst/>
            <a:gdLst/>
            <a:ahLst/>
            <a:cxnLst/>
            <a:rect l="l" t="t" r="r" b="b"/>
            <a:pathLst>
              <a:path w="7129145" h="9427210">
                <a:moveTo>
                  <a:pt x="7083285" y="9372308"/>
                </a:moveTo>
                <a:lnTo>
                  <a:pt x="7074154" y="9372308"/>
                </a:lnTo>
                <a:lnTo>
                  <a:pt x="54864" y="9372308"/>
                </a:lnTo>
                <a:lnTo>
                  <a:pt x="45720" y="9372308"/>
                </a:lnTo>
                <a:lnTo>
                  <a:pt x="45720" y="9381439"/>
                </a:lnTo>
                <a:lnTo>
                  <a:pt x="54864" y="9381439"/>
                </a:lnTo>
                <a:lnTo>
                  <a:pt x="7074154" y="9381439"/>
                </a:lnTo>
                <a:lnTo>
                  <a:pt x="7083285" y="9381439"/>
                </a:lnTo>
                <a:lnTo>
                  <a:pt x="7083285" y="9372308"/>
                </a:lnTo>
                <a:close/>
              </a:path>
              <a:path w="7129145" h="9427210">
                <a:moveTo>
                  <a:pt x="7083285" y="45720"/>
                </a:moveTo>
                <a:lnTo>
                  <a:pt x="7074154" y="45720"/>
                </a:lnTo>
                <a:lnTo>
                  <a:pt x="54864" y="45720"/>
                </a:lnTo>
                <a:lnTo>
                  <a:pt x="45720" y="45720"/>
                </a:lnTo>
                <a:lnTo>
                  <a:pt x="45720" y="54825"/>
                </a:lnTo>
                <a:lnTo>
                  <a:pt x="45720" y="9372295"/>
                </a:lnTo>
                <a:lnTo>
                  <a:pt x="54864" y="9372295"/>
                </a:lnTo>
                <a:lnTo>
                  <a:pt x="54864" y="54864"/>
                </a:lnTo>
                <a:lnTo>
                  <a:pt x="7074154" y="54864"/>
                </a:lnTo>
                <a:lnTo>
                  <a:pt x="7074154" y="9372295"/>
                </a:lnTo>
                <a:lnTo>
                  <a:pt x="7083285" y="9372295"/>
                </a:lnTo>
                <a:lnTo>
                  <a:pt x="7083285" y="54864"/>
                </a:lnTo>
                <a:lnTo>
                  <a:pt x="7083285" y="45720"/>
                </a:lnTo>
                <a:close/>
              </a:path>
              <a:path w="7129145" h="9427210">
                <a:moveTo>
                  <a:pt x="7129018" y="9372308"/>
                </a:moveTo>
                <a:lnTo>
                  <a:pt x="7092442" y="9372308"/>
                </a:lnTo>
                <a:lnTo>
                  <a:pt x="7092442" y="9390583"/>
                </a:lnTo>
                <a:lnTo>
                  <a:pt x="7074154" y="9390583"/>
                </a:lnTo>
                <a:lnTo>
                  <a:pt x="54864" y="9390583"/>
                </a:lnTo>
                <a:lnTo>
                  <a:pt x="36576" y="9390583"/>
                </a:lnTo>
                <a:lnTo>
                  <a:pt x="36576" y="9372308"/>
                </a:lnTo>
                <a:lnTo>
                  <a:pt x="0" y="9372308"/>
                </a:lnTo>
                <a:lnTo>
                  <a:pt x="0" y="9390583"/>
                </a:lnTo>
                <a:lnTo>
                  <a:pt x="0" y="9427159"/>
                </a:lnTo>
                <a:lnTo>
                  <a:pt x="7129018" y="9427159"/>
                </a:lnTo>
                <a:lnTo>
                  <a:pt x="7129018" y="9372308"/>
                </a:lnTo>
                <a:close/>
              </a:path>
              <a:path w="7129145" h="9427210">
                <a:moveTo>
                  <a:pt x="7129018" y="0"/>
                </a:moveTo>
                <a:lnTo>
                  <a:pt x="7129018" y="0"/>
                </a:lnTo>
                <a:lnTo>
                  <a:pt x="0" y="0"/>
                </a:lnTo>
                <a:lnTo>
                  <a:pt x="0" y="36576"/>
                </a:lnTo>
                <a:lnTo>
                  <a:pt x="0" y="54825"/>
                </a:lnTo>
                <a:lnTo>
                  <a:pt x="0" y="9372295"/>
                </a:lnTo>
                <a:lnTo>
                  <a:pt x="36576" y="9372295"/>
                </a:lnTo>
                <a:lnTo>
                  <a:pt x="36576" y="54864"/>
                </a:lnTo>
                <a:lnTo>
                  <a:pt x="36576" y="36576"/>
                </a:lnTo>
                <a:lnTo>
                  <a:pt x="54864" y="36576"/>
                </a:lnTo>
                <a:lnTo>
                  <a:pt x="7074154" y="36576"/>
                </a:lnTo>
                <a:lnTo>
                  <a:pt x="7092442" y="36576"/>
                </a:lnTo>
                <a:lnTo>
                  <a:pt x="7092442" y="54825"/>
                </a:lnTo>
                <a:lnTo>
                  <a:pt x="7092442" y="9372295"/>
                </a:lnTo>
                <a:lnTo>
                  <a:pt x="7129018" y="9372295"/>
                </a:lnTo>
                <a:lnTo>
                  <a:pt x="7129018" y="54864"/>
                </a:lnTo>
                <a:lnTo>
                  <a:pt x="7129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3671951" y="9917379"/>
            <a:ext cx="21971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4041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4435"/>
            <a:ext cx="24904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ARDUINO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CONTROLLER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834254"/>
            <a:ext cx="5758815" cy="310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5244"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Fig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no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1.3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5080" indent="685165" algn="just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Arduino </a:t>
            </a:r>
            <a:r>
              <a:rPr sz="1200" dirty="0">
                <a:latin typeface="Times New Roman"/>
                <a:cs typeface="Times New Roman"/>
              </a:rPr>
              <a:t>Uno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one of the most </a:t>
            </a:r>
            <a:r>
              <a:rPr sz="1200" spc="-5" dirty="0">
                <a:latin typeface="Times New Roman"/>
                <a:cs typeface="Times New Roman"/>
              </a:rPr>
              <a:t>common and widely used Arduino processor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boards.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wide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variety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shields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(plug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boards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functionality).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relatively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inexpensive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(about </a:t>
            </a:r>
            <a:r>
              <a:rPr sz="1200" dirty="0">
                <a:latin typeface="Times New Roman"/>
                <a:cs typeface="Times New Roman"/>
              </a:rPr>
              <a:t>$25 - $35).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latest version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5" dirty="0">
                <a:latin typeface="Times New Roman"/>
                <a:cs typeface="Times New Roman"/>
              </a:rPr>
              <a:t> writing </a:t>
            </a:r>
            <a:r>
              <a:rPr sz="1200" dirty="0">
                <a:latin typeface="Times New Roman"/>
                <a:cs typeface="Times New Roman"/>
              </a:rPr>
              <a:t>(3/2014)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Revision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(r3):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·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Revision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pull-down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resistor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8U2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HWB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line,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easier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DFU</a:t>
            </a: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37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(Device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Firmware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Update)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·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Revision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SDA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now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brought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header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near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(upper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picture).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SDA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I2C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IOREF </a:t>
            </a:r>
            <a:r>
              <a:rPr sz="1200" dirty="0">
                <a:latin typeface="Times New Roman"/>
                <a:cs typeface="Times New Roman"/>
              </a:rPr>
              <a:t>pin (middle </a:t>
            </a:r>
            <a:r>
              <a:rPr sz="1200" spc="-5" dirty="0">
                <a:latin typeface="Times New Roman"/>
                <a:cs typeface="Times New Roman"/>
              </a:rPr>
              <a:t>lower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picture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allows shields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adapt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voltage provided 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Another </a:t>
            </a:r>
            <a:r>
              <a:rPr sz="1200" dirty="0">
                <a:latin typeface="Times New Roman"/>
                <a:cs typeface="Times New Roman"/>
              </a:rPr>
              <a:t>pin not </a:t>
            </a:r>
            <a:r>
              <a:rPr sz="1200" spc="-5" dirty="0">
                <a:latin typeface="Times New Roman"/>
                <a:cs typeface="Times New Roman"/>
              </a:rPr>
              <a:t>connected reserved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future </a:t>
            </a:r>
            <a:r>
              <a:rPr sz="1200" dirty="0">
                <a:latin typeface="Times New Roman"/>
                <a:cs typeface="Times New Roman"/>
              </a:rPr>
              <a:t>use The </a:t>
            </a:r>
            <a:r>
              <a:rPr sz="1200" spc="-5" dirty="0">
                <a:latin typeface="Times New Roman"/>
                <a:cs typeface="Times New Roman"/>
              </a:rPr>
              <a:t>board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powered 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USB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connector (usually </a:t>
            </a:r>
            <a:r>
              <a:rPr sz="1200" dirty="0">
                <a:latin typeface="Times New Roman"/>
                <a:cs typeface="Times New Roman"/>
              </a:rPr>
              <a:t>up to 500ma for </a:t>
            </a:r>
            <a:r>
              <a:rPr sz="1200" spc="-5" dirty="0">
                <a:latin typeface="Times New Roman"/>
                <a:cs typeface="Times New Roman"/>
              </a:rPr>
              <a:t>all electronics </a:t>
            </a:r>
            <a:r>
              <a:rPr sz="1200" dirty="0">
                <a:latin typeface="Times New Roman"/>
                <a:cs typeface="Times New Roman"/>
              </a:rPr>
              <a:t>including shield),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from the2.1mm </a:t>
            </a:r>
            <a:r>
              <a:rPr sz="1200" spc="-5" dirty="0">
                <a:latin typeface="Times New Roman"/>
                <a:cs typeface="Times New Roman"/>
              </a:rPr>
              <a:t>barrel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jack</a:t>
            </a:r>
            <a:r>
              <a:rPr sz="1200" dirty="0">
                <a:latin typeface="Times New Roman"/>
                <a:cs typeface="Times New Roman"/>
              </a:rPr>
              <a:t> using a</a:t>
            </a:r>
            <a:r>
              <a:rPr sz="1200" spc="-5" dirty="0">
                <a:latin typeface="Times New Roman"/>
                <a:cs typeface="Times New Roman"/>
              </a:rPr>
              <a:t> separate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power</a:t>
            </a:r>
            <a:r>
              <a:rPr sz="1200" dirty="0">
                <a:latin typeface="Times New Roman"/>
                <a:cs typeface="Times New Roman"/>
              </a:rPr>
              <a:t> supply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dirty="0">
                <a:latin typeface="Times New Roman"/>
                <a:cs typeface="Times New Roman"/>
              </a:rPr>
              <a:t> you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cannot </a:t>
            </a:r>
            <a:r>
              <a:rPr sz="1200" spc="-5" dirty="0">
                <a:latin typeface="Times New Roman"/>
                <a:cs typeface="Times New Roman"/>
              </a:rPr>
              <a:t>connect</a:t>
            </a:r>
            <a:r>
              <a:rPr sz="1200" dirty="0">
                <a:latin typeface="Times New Roman"/>
                <a:cs typeface="Times New Roman"/>
              </a:rPr>
              <a:t> breadboard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PCs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usb</a:t>
            </a:r>
            <a:r>
              <a:rPr sz="1200" dirty="0">
                <a:latin typeface="Times New Roman"/>
                <a:cs typeface="Times New Roman"/>
              </a:rPr>
              <a:t> port.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071371"/>
            <a:ext cx="5731509" cy="369811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40283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12192" y="10066033"/>
                </a:lnTo>
                <a:lnTo>
                  <a:pt x="12192" y="10072116"/>
                </a:lnTo>
                <a:lnTo>
                  <a:pt x="18288" y="10072116"/>
                </a:lnTo>
                <a:lnTo>
                  <a:pt x="6934200" y="10072116"/>
                </a:lnTo>
                <a:lnTo>
                  <a:pt x="6940283" y="10072116"/>
                </a:lnTo>
                <a:lnTo>
                  <a:pt x="6940283" y="10066033"/>
                </a:lnTo>
                <a:close/>
              </a:path>
              <a:path w="6952615" h="10084435">
                <a:moveTo>
                  <a:pt x="6940283" y="12192"/>
                </a:moveTo>
                <a:lnTo>
                  <a:pt x="6934200" y="12192"/>
                </a:lnTo>
                <a:lnTo>
                  <a:pt x="18288" y="12192"/>
                </a:lnTo>
                <a:lnTo>
                  <a:pt x="12192" y="12192"/>
                </a:lnTo>
                <a:lnTo>
                  <a:pt x="12192" y="18288"/>
                </a:lnTo>
                <a:lnTo>
                  <a:pt x="12192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40283" y="10066020"/>
                </a:lnTo>
                <a:lnTo>
                  <a:pt x="6940283" y="18288"/>
                </a:lnTo>
                <a:lnTo>
                  <a:pt x="6940283" y="12192"/>
                </a:lnTo>
                <a:close/>
              </a:path>
              <a:path w="6952615" h="10084435">
                <a:moveTo>
                  <a:pt x="6952488" y="10078225"/>
                </a:moveTo>
                <a:lnTo>
                  <a:pt x="6952475" y="10066033"/>
                </a:lnTo>
                <a:lnTo>
                  <a:pt x="6946392" y="10066033"/>
                </a:lnTo>
                <a:lnTo>
                  <a:pt x="6946392" y="10078225"/>
                </a:lnTo>
                <a:lnTo>
                  <a:pt x="6934200" y="10078225"/>
                </a:lnTo>
                <a:lnTo>
                  <a:pt x="18288" y="10078225"/>
                </a:lnTo>
                <a:lnTo>
                  <a:pt x="6096" y="10078225"/>
                </a:lnTo>
                <a:lnTo>
                  <a:pt x="6096" y="10066033"/>
                </a:lnTo>
                <a:lnTo>
                  <a:pt x="0" y="10066033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52488" y="10084308"/>
                </a:lnTo>
                <a:lnTo>
                  <a:pt x="6952488" y="10078225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52488" y="0"/>
                </a:lnTo>
                <a:lnTo>
                  <a:pt x="0" y="0"/>
                </a:lnTo>
                <a:lnTo>
                  <a:pt x="0" y="6096"/>
                </a:lnTo>
                <a:lnTo>
                  <a:pt x="0" y="18288"/>
                </a:lnTo>
                <a:lnTo>
                  <a:pt x="0" y="10066020"/>
                </a:lnTo>
                <a:lnTo>
                  <a:pt x="6096" y="10066020"/>
                </a:lnTo>
                <a:lnTo>
                  <a:pt x="6096" y="18288"/>
                </a:lnTo>
                <a:lnTo>
                  <a:pt x="6096" y="6096"/>
                </a:lnTo>
                <a:lnTo>
                  <a:pt x="18288" y="6096"/>
                </a:lnTo>
                <a:lnTo>
                  <a:pt x="6934200" y="6096"/>
                </a:lnTo>
                <a:lnTo>
                  <a:pt x="6946392" y="6096"/>
                </a:lnTo>
                <a:lnTo>
                  <a:pt x="6946392" y="18288"/>
                </a:lnTo>
                <a:lnTo>
                  <a:pt x="6946392" y="10066020"/>
                </a:lnTo>
                <a:lnTo>
                  <a:pt x="6952475" y="10066020"/>
                </a:lnTo>
                <a:lnTo>
                  <a:pt x="6952475" y="18288"/>
                </a:lnTo>
                <a:lnTo>
                  <a:pt x="6952475" y="6096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4435"/>
            <a:ext cx="1450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/>
                <a:cs typeface="Times New Roman"/>
              </a:rPr>
              <a:t>GSM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MODULE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366130"/>
            <a:ext cx="5758180" cy="3214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8905" algn="just">
              <a:lnSpc>
                <a:spcPct val="100000"/>
              </a:lnSpc>
              <a:spcBef>
                <a:spcPts val="105"/>
              </a:spcBef>
            </a:pPr>
            <a:r>
              <a:rPr sz="1350" b="1" spc="-5" dirty="0">
                <a:latin typeface="Times New Roman"/>
                <a:cs typeface="Times New Roman"/>
              </a:rPr>
              <a:t>Fig</a:t>
            </a:r>
            <a:r>
              <a:rPr sz="1350" b="1" spc="-2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no</a:t>
            </a:r>
            <a:r>
              <a:rPr sz="1350" b="1" spc="-1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1.4</a:t>
            </a:r>
            <a:endParaRPr sz="1350">
              <a:latin typeface="Times New Roman"/>
              <a:cs typeface="Times New Roman"/>
            </a:endParaRPr>
          </a:p>
          <a:p>
            <a:pPr marL="12700" marR="5080" indent="532765" algn="just">
              <a:lnSpc>
                <a:spcPct val="143800"/>
              </a:lnSpc>
              <a:spcBef>
                <a:spcPts val="710"/>
              </a:spcBef>
            </a:pPr>
            <a:r>
              <a:rPr sz="1200" spc="-5" dirty="0">
                <a:latin typeface="Times New Roman"/>
                <a:cs typeface="Times New Roman"/>
              </a:rPr>
              <a:t>GSM (Global System </a:t>
            </a:r>
            <a:r>
              <a:rPr sz="1200" dirty="0">
                <a:latin typeface="Times New Roman"/>
                <a:cs typeface="Times New Roman"/>
              </a:rPr>
              <a:t>for Mobile) / </a:t>
            </a:r>
            <a:r>
              <a:rPr sz="1200" spc="-5" dirty="0">
                <a:latin typeface="Times New Roman"/>
                <a:cs typeface="Times New Roman"/>
              </a:rPr>
              <a:t>GPRS (General Packet </a:t>
            </a:r>
            <a:r>
              <a:rPr sz="1200" dirty="0">
                <a:latin typeface="Times New Roman"/>
                <a:cs typeface="Times New Roman"/>
              </a:rPr>
              <a:t>Radio </a:t>
            </a:r>
            <a:r>
              <a:rPr sz="1200" spc="-5" dirty="0">
                <a:latin typeface="Times New Roman"/>
                <a:cs typeface="Times New Roman"/>
              </a:rPr>
              <a:t>Service) </a:t>
            </a:r>
            <a:r>
              <a:rPr sz="1200" dirty="0">
                <a:latin typeface="Times New Roman"/>
                <a:cs typeface="Times New Roman"/>
              </a:rPr>
              <a:t>TTL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modem </a:t>
            </a:r>
            <a:r>
              <a:rPr sz="1200" spc="-5" dirty="0">
                <a:latin typeface="Times New Roman"/>
                <a:cs typeface="Times New Roman"/>
              </a:rPr>
              <a:t>s SIM900 </a:t>
            </a:r>
            <a:r>
              <a:rPr sz="1200" dirty="0">
                <a:latin typeface="Times New Roman"/>
                <a:cs typeface="Times New Roman"/>
              </a:rPr>
              <a:t>quad-band </a:t>
            </a:r>
            <a:r>
              <a:rPr sz="1200" spc="-5" dirty="0">
                <a:latin typeface="Times New Roman"/>
                <a:cs typeface="Times New Roman"/>
              </a:rPr>
              <a:t>GSM </a:t>
            </a:r>
            <a:r>
              <a:rPr sz="1200" dirty="0">
                <a:latin typeface="Times New Roman"/>
                <a:cs typeface="Times New Roman"/>
              </a:rPr>
              <a:t>/ </a:t>
            </a:r>
            <a:r>
              <a:rPr sz="1200" spc="-5" dirty="0">
                <a:latin typeface="Times New Roman"/>
                <a:cs typeface="Times New Roman"/>
              </a:rPr>
              <a:t>GPRS device, works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frequencies </a:t>
            </a:r>
            <a:r>
              <a:rPr sz="1200" dirty="0">
                <a:latin typeface="Times New Roman"/>
                <a:cs typeface="Times New Roman"/>
              </a:rPr>
              <a:t>850 </a:t>
            </a:r>
            <a:r>
              <a:rPr sz="1200" spc="-5" dirty="0">
                <a:latin typeface="Times New Roman"/>
                <a:cs typeface="Times New Roman"/>
              </a:rPr>
              <a:t>MHZ, </a:t>
            </a:r>
            <a:r>
              <a:rPr sz="1200" dirty="0">
                <a:latin typeface="Times New Roman"/>
                <a:cs typeface="Times New Roman"/>
              </a:rPr>
              <a:t>900 HZ,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800 </a:t>
            </a:r>
            <a:r>
              <a:rPr sz="1200" spc="-5" dirty="0">
                <a:latin typeface="Times New Roman"/>
                <a:cs typeface="Times New Roman"/>
              </a:rPr>
              <a:t>MHZ and </a:t>
            </a:r>
            <a:r>
              <a:rPr sz="1200" dirty="0">
                <a:latin typeface="Times New Roman"/>
                <a:cs typeface="Times New Roman"/>
              </a:rPr>
              <a:t>1900 </a:t>
            </a:r>
            <a:r>
              <a:rPr sz="1200" spc="-5" dirty="0">
                <a:latin typeface="Times New Roman"/>
                <a:cs typeface="Times New Roman"/>
              </a:rPr>
              <a:t>HZ.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 very compact </a:t>
            </a:r>
            <a:r>
              <a:rPr sz="1200" dirty="0">
                <a:latin typeface="Times New Roman"/>
                <a:cs typeface="Times New Roman"/>
              </a:rPr>
              <a:t>in size and </a:t>
            </a:r>
            <a:r>
              <a:rPr sz="1200" spc="-5" dirty="0">
                <a:latin typeface="Times New Roman"/>
                <a:cs typeface="Times New Roman"/>
              </a:rPr>
              <a:t>easy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use as </a:t>
            </a:r>
            <a:r>
              <a:rPr sz="1200" dirty="0">
                <a:latin typeface="Times New Roman"/>
                <a:cs typeface="Times New Roman"/>
              </a:rPr>
              <a:t>plug in </a:t>
            </a:r>
            <a:r>
              <a:rPr sz="1200" spc="-5" dirty="0">
                <a:latin typeface="Times New Roman"/>
                <a:cs typeface="Times New Roman"/>
              </a:rPr>
              <a:t>GSM Modem. 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Modem is </a:t>
            </a:r>
            <a:r>
              <a:rPr sz="1200" dirty="0">
                <a:latin typeface="Times New Roman"/>
                <a:cs typeface="Times New Roman"/>
              </a:rPr>
              <a:t>designed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3V3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5V </a:t>
            </a:r>
            <a:r>
              <a:rPr sz="1200" spc="-5" dirty="0">
                <a:latin typeface="Times New Roman"/>
                <a:cs typeface="Times New Roman"/>
              </a:rPr>
              <a:t>DC </a:t>
            </a:r>
            <a:r>
              <a:rPr sz="1200" dirty="0">
                <a:latin typeface="Times New Roman"/>
                <a:cs typeface="Times New Roman"/>
              </a:rPr>
              <a:t>TTL </a:t>
            </a:r>
            <a:r>
              <a:rPr sz="1200" spc="-5" dirty="0">
                <a:latin typeface="Times New Roman"/>
                <a:cs typeface="Times New Roman"/>
              </a:rPr>
              <a:t>interfacing circuitry, </a:t>
            </a:r>
            <a:r>
              <a:rPr sz="1200" dirty="0">
                <a:latin typeface="Times New Roman"/>
                <a:cs typeface="Times New Roman"/>
              </a:rPr>
              <a:t>which </a:t>
            </a:r>
            <a:r>
              <a:rPr sz="1200" spc="-5" dirty="0">
                <a:latin typeface="Times New Roman"/>
                <a:cs typeface="Times New Roman"/>
              </a:rPr>
              <a:t>allows User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directly interface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5V microcontrollers (PIC, AVR, Arduino, </a:t>
            </a:r>
            <a:r>
              <a:rPr sz="1200" dirty="0">
                <a:latin typeface="Times New Roman"/>
                <a:cs typeface="Times New Roman"/>
              </a:rPr>
              <a:t>8051, </a:t>
            </a:r>
            <a:r>
              <a:rPr sz="1200" spc="-5" dirty="0">
                <a:latin typeface="Times New Roman"/>
                <a:cs typeface="Times New Roman"/>
              </a:rPr>
              <a:t>etc.) as well as </a:t>
            </a:r>
            <a:r>
              <a:rPr sz="1200" dirty="0">
                <a:latin typeface="Times New Roman"/>
                <a:cs typeface="Times New Roman"/>
              </a:rPr>
              <a:t>3V3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Microcontrollers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(ARM,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Cortex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XX,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etc.).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baud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configurable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9600-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115200 </a:t>
            </a:r>
            <a:r>
              <a:rPr sz="1200" spc="-5" dirty="0">
                <a:latin typeface="Times New Roman"/>
                <a:cs typeface="Times New Roman"/>
              </a:rPr>
              <a:t>bps </a:t>
            </a:r>
            <a:r>
              <a:rPr sz="1200" dirty="0">
                <a:latin typeface="Times New Roman"/>
                <a:cs typeface="Times New Roman"/>
              </a:rPr>
              <a:t>through </a:t>
            </a:r>
            <a:r>
              <a:rPr sz="1200" spc="-5" dirty="0">
                <a:latin typeface="Times New Roman"/>
                <a:cs typeface="Times New Roman"/>
              </a:rPr>
              <a:t>AT (Attention) commands.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GSM/GPRS </a:t>
            </a:r>
            <a:r>
              <a:rPr sz="1200" dirty="0">
                <a:latin typeface="Times New Roman"/>
                <a:cs typeface="Times New Roman"/>
              </a:rPr>
              <a:t>TTL </a:t>
            </a:r>
            <a:r>
              <a:rPr sz="1200" spc="-5" dirty="0">
                <a:latin typeface="Times New Roman"/>
                <a:cs typeface="Times New Roman"/>
              </a:rPr>
              <a:t>Modem has internal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TCP/IP stack </a:t>
            </a:r>
            <a:r>
              <a:rPr sz="1200" dirty="0">
                <a:latin typeface="Times New Roman"/>
                <a:cs typeface="Times New Roman"/>
              </a:rPr>
              <a:t>to enable </a:t>
            </a:r>
            <a:r>
              <a:rPr sz="1200" spc="-5" dirty="0">
                <a:latin typeface="Times New Roman"/>
                <a:cs typeface="Times New Roman"/>
              </a:rPr>
              <a:t>User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connect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internet </a:t>
            </a:r>
            <a:r>
              <a:rPr sz="1200" dirty="0">
                <a:latin typeface="Times New Roman"/>
                <a:cs typeface="Times New Roman"/>
              </a:rPr>
              <a:t>through </a:t>
            </a:r>
            <a:r>
              <a:rPr sz="1200" spc="-5" dirty="0">
                <a:latin typeface="Times New Roman"/>
                <a:cs typeface="Times New Roman"/>
              </a:rPr>
              <a:t>GPRS feature.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 suitable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SMS as well as DATA transfer </a:t>
            </a:r>
            <a:r>
              <a:rPr sz="1200" dirty="0">
                <a:latin typeface="Times New Roman"/>
                <a:cs typeface="Times New Roman"/>
              </a:rPr>
              <a:t>application in mobile phone to mobile phone </a:t>
            </a:r>
            <a:r>
              <a:rPr sz="1200" spc="-5" dirty="0">
                <a:latin typeface="Times New Roman"/>
                <a:cs typeface="Times New Roman"/>
              </a:rPr>
              <a:t>interface.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modem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be interfaced with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Microcontroller</a:t>
            </a:r>
            <a:r>
              <a:rPr sz="1200" dirty="0">
                <a:latin typeface="Times New Roman"/>
                <a:cs typeface="Times New Roman"/>
              </a:rPr>
              <a:t> using </a:t>
            </a:r>
            <a:r>
              <a:rPr sz="1200" spc="-5" dirty="0">
                <a:latin typeface="Times New Roman"/>
                <a:cs typeface="Times New Roman"/>
              </a:rPr>
              <a:t>USART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(Universal</a:t>
            </a:r>
            <a:r>
              <a:rPr sz="1200" dirty="0">
                <a:latin typeface="Times New Roman"/>
                <a:cs typeface="Times New Roman"/>
              </a:rPr>
              <a:t> Synchronous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Asynchronous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Receiver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Transmitter)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374332"/>
            <a:ext cx="5731509" cy="315079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40283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12192" y="10066033"/>
                </a:lnTo>
                <a:lnTo>
                  <a:pt x="12192" y="10072116"/>
                </a:lnTo>
                <a:lnTo>
                  <a:pt x="18288" y="10072116"/>
                </a:lnTo>
                <a:lnTo>
                  <a:pt x="6934200" y="10072116"/>
                </a:lnTo>
                <a:lnTo>
                  <a:pt x="6940283" y="10072116"/>
                </a:lnTo>
                <a:lnTo>
                  <a:pt x="6940283" y="10066033"/>
                </a:lnTo>
                <a:close/>
              </a:path>
              <a:path w="6952615" h="10084435">
                <a:moveTo>
                  <a:pt x="6940283" y="12192"/>
                </a:moveTo>
                <a:lnTo>
                  <a:pt x="6934200" y="12192"/>
                </a:lnTo>
                <a:lnTo>
                  <a:pt x="18288" y="12192"/>
                </a:lnTo>
                <a:lnTo>
                  <a:pt x="12192" y="12192"/>
                </a:lnTo>
                <a:lnTo>
                  <a:pt x="12192" y="18288"/>
                </a:lnTo>
                <a:lnTo>
                  <a:pt x="12192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40283" y="10066020"/>
                </a:lnTo>
                <a:lnTo>
                  <a:pt x="6940283" y="18288"/>
                </a:lnTo>
                <a:lnTo>
                  <a:pt x="6940283" y="12192"/>
                </a:lnTo>
                <a:close/>
              </a:path>
              <a:path w="6952615" h="10084435">
                <a:moveTo>
                  <a:pt x="6952488" y="10078225"/>
                </a:moveTo>
                <a:lnTo>
                  <a:pt x="6952475" y="10066033"/>
                </a:lnTo>
                <a:lnTo>
                  <a:pt x="6946392" y="10066033"/>
                </a:lnTo>
                <a:lnTo>
                  <a:pt x="6946392" y="10078225"/>
                </a:lnTo>
                <a:lnTo>
                  <a:pt x="6934200" y="10078225"/>
                </a:lnTo>
                <a:lnTo>
                  <a:pt x="18288" y="10078225"/>
                </a:lnTo>
                <a:lnTo>
                  <a:pt x="6096" y="10078225"/>
                </a:lnTo>
                <a:lnTo>
                  <a:pt x="6096" y="10066033"/>
                </a:lnTo>
                <a:lnTo>
                  <a:pt x="0" y="10066033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52488" y="10084308"/>
                </a:lnTo>
                <a:lnTo>
                  <a:pt x="6952488" y="10078225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52488" y="0"/>
                </a:lnTo>
                <a:lnTo>
                  <a:pt x="0" y="0"/>
                </a:lnTo>
                <a:lnTo>
                  <a:pt x="0" y="6096"/>
                </a:lnTo>
                <a:lnTo>
                  <a:pt x="0" y="18288"/>
                </a:lnTo>
                <a:lnTo>
                  <a:pt x="0" y="10066020"/>
                </a:lnTo>
                <a:lnTo>
                  <a:pt x="6096" y="10066020"/>
                </a:lnTo>
                <a:lnTo>
                  <a:pt x="6096" y="18288"/>
                </a:lnTo>
                <a:lnTo>
                  <a:pt x="6096" y="6096"/>
                </a:lnTo>
                <a:lnTo>
                  <a:pt x="18288" y="6096"/>
                </a:lnTo>
                <a:lnTo>
                  <a:pt x="6934200" y="6096"/>
                </a:lnTo>
                <a:lnTo>
                  <a:pt x="6946392" y="6096"/>
                </a:lnTo>
                <a:lnTo>
                  <a:pt x="6946392" y="18288"/>
                </a:lnTo>
                <a:lnTo>
                  <a:pt x="6946392" y="10066020"/>
                </a:lnTo>
                <a:lnTo>
                  <a:pt x="6952475" y="10066020"/>
                </a:lnTo>
                <a:lnTo>
                  <a:pt x="6952475" y="18288"/>
                </a:lnTo>
                <a:lnTo>
                  <a:pt x="6952475" y="6096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56817"/>
            <a:ext cx="13055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/>
                <a:cs typeface="Times New Roman"/>
              </a:rPr>
              <a:t>GAS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SENSOR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9735" y="5224398"/>
            <a:ext cx="6654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Fig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no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1.5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196964"/>
            <a:ext cx="5757545" cy="13392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56565" algn="just">
              <a:lnSpc>
                <a:spcPct val="143800"/>
              </a:lnSpc>
              <a:spcBef>
                <a:spcPts val="90"/>
              </a:spcBef>
            </a:pPr>
            <a:r>
              <a:rPr sz="1200" spc="-5" dirty="0">
                <a:latin typeface="Times New Roman"/>
                <a:cs typeface="Times New Roman"/>
              </a:rPr>
              <a:t>MQ-4 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Sensor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Natural Gases Sensitive material. </a:t>
            </a:r>
            <a:r>
              <a:rPr sz="1200" dirty="0">
                <a:latin typeface="Times New Roman"/>
                <a:cs typeface="Times New Roman"/>
              </a:rPr>
              <a:t>MQ-4 </a:t>
            </a:r>
            <a:r>
              <a:rPr sz="1200" spc="-5" dirty="0">
                <a:latin typeface="Times New Roman"/>
                <a:cs typeface="Times New Roman"/>
              </a:rPr>
              <a:t>gas </a:t>
            </a:r>
            <a:r>
              <a:rPr sz="1200" dirty="0">
                <a:latin typeface="Times New Roman"/>
                <a:cs typeface="Times New Roman"/>
              </a:rPr>
              <a:t>sensor </a:t>
            </a:r>
            <a:r>
              <a:rPr sz="1200" spc="-5" dirty="0">
                <a:latin typeface="Times New Roman"/>
                <a:cs typeface="Times New Roman"/>
              </a:rPr>
              <a:t>is SnO2,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lower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concentration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rising.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circuit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convert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respective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according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concentration level. MQ-4 gas sensor has </a:t>
            </a:r>
            <a:r>
              <a:rPr sz="1200" dirty="0">
                <a:latin typeface="Times New Roman"/>
                <a:cs typeface="Times New Roman"/>
              </a:rPr>
              <a:t>high </a:t>
            </a:r>
            <a:r>
              <a:rPr sz="1200" spc="-5" dirty="0">
                <a:latin typeface="Times New Roman"/>
                <a:cs typeface="Times New Roman"/>
              </a:rPr>
              <a:t>sensitive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Methane, Propane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Butane.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sensor </a:t>
            </a:r>
            <a:r>
              <a:rPr sz="1200" dirty="0">
                <a:latin typeface="Times New Roman"/>
                <a:cs typeface="Times New Roman"/>
              </a:rPr>
              <a:t>can be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detect </a:t>
            </a:r>
            <a:r>
              <a:rPr sz="1200" dirty="0">
                <a:latin typeface="Times New Roman"/>
                <a:cs typeface="Times New Roman"/>
              </a:rPr>
              <a:t>different </a:t>
            </a:r>
            <a:r>
              <a:rPr sz="1200" spc="-5" dirty="0">
                <a:latin typeface="Times New Roman"/>
                <a:cs typeface="Times New Roman"/>
              </a:rPr>
              <a:t>combustible gas, especially Methane;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 with cost </a:t>
            </a:r>
            <a:r>
              <a:rPr sz="1200" spc="-5" dirty="0">
                <a:latin typeface="Times New Roman"/>
                <a:cs typeface="Times New Roman"/>
              </a:rPr>
              <a:t>effective and</a:t>
            </a:r>
            <a:r>
              <a:rPr sz="1200" dirty="0">
                <a:latin typeface="Times New Roman"/>
                <a:cs typeface="Times New Roman"/>
              </a:rPr>
              <a:t> useful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so </a:t>
            </a:r>
            <a:r>
              <a:rPr sz="1200" spc="-5" dirty="0">
                <a:latin typeface="Times New Roman"/>
                <a:cs typeface="Times New Roman"/>
              </a:rPr>
              <a:t>many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035047"/>
            <a:ext cx="5334000" cy="311594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40283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12192" y="10066033"/>
                </a:lnTo>
                <a:lnTo>
                  <a:pt x="12192" y="10072116"/>
                </a:lnTo>
                <a:lnTo>
                  <a:pt x="18288" y="10072116"/>
                </a:lnTo>
                <a:lnTo>
                  <a:pt x="6934200" y="10072116"/>
                </a:lnTo>
                <a:lnTo>
                  <a:pt x="6940283" y="10072116"/>
                </a:lnTo>
                <a:lnTo>
                  <a:pt x="6940283" y="10066033"/>
                </a:lnTo>
                <a:close/>
              </a:path>
              <a:path w="6952615" h="10084435">
                <a:moveTo>
                  <a:pt x="6940283" y="12192"/>
                </a:moveTo>
                <a:lnTo>
                  <a:pt x="6934200" y="12192"/>
                </a:lnTo>
                <a:lnTo>
                  <a:pt x="18288" y="12192"/>
                </a:lnTo>
                <a:lnTo>
                  <a:pt x="12192" y="12192"/>
                </a:lnTo>
                <a:lnTo>
                  <a:pt x="12192" y="18288"/>
                </a:lnTo>
                <a:lnTo>
                  <a:pt x="12192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40283" y="10066020"/>
                </a:lnTo>
                <a:lnTo>
                  <a:pt x="6940283" y="18288"/>
                </a:lnTo>
                <a:lnTo>
                  <a:pt x="6940283" y="12192"/>
                </a:lnTo>
                <a:close/>
              </a:path>
              <a:path w="6952615" h="10084435">
                <a:moveTo>
                  <a:pt x="6952488" y="10078225"/>
                </a:moveTo>
                <a:lnTo>
                  <a:pt x="6952475" y="10066033"/>
                </a:lnTo>
                <a:lnTo>
                  <a:pt x="6946392" y="10066033"/>
                </a:lnTo>
                <a:lnTo>
                  <a:pt x="6946392" y="10078225"/>
                </a:lnTo>
                <a:lnTo>
                  <a:pt x="6934200" y="10078225"/>
                </a:lnTo>
                <a:lnTo>
                  <a:pt x="18288" y="10078225"/>
                </a:lnTo>
                <a:lnTo>
                  <a:pt x="6096" y="10078225"/>
                </a:lnTo>
                <a:lnTo>
                  <a:pt x="6096" y="10066033"/>
                </a:lnTo>
                <a:lnTo>
                  <a:pt x="0" y="10066033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52488" y="10084308"/>
                </a:lnTo>
                <a:lnTo>
                  <a:pt x="6952488" y="10078225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52488" y="0"/>
                </a:lnTo>
                <a:lnTo>
                  <a:pt x="0" y="0"/>
                </a:lnTo>
                <a:lnTo>
                  <a:pt x="0" y="6096"/>
                </a:lnTo>
                <a:lnTo>
                  <a:pt x="0" y="18288"/>
                </a:lnTo>
                <a:lnTo>
                  <a:pt x="0" y="10066020"/>
                </a:lnTo>
                <a:lnTo>
                  <a:pt x="6096" y="10066020"/>
                </a:lnTo>
                <a:lnTo>
                  <a:pt x="6096" y="18288"/>
                </a:lnTo>
                <a:lnTo>
                  <a:pt x="6096" y="6096"/>
                </a:lnTo>
                <a:lnTo>
                  <a:pt x="18288" y="6096"/>
                </a:lnTo>
                <a:lnTo>
                  <a:pt x="6934200" y="6096"/>
                </a:lnTo>
                <a:lnTo>
                  <a:pt x="6946392" y="6096"/>
                </a:lnTo>
                <a:lnTo>
                  <a:pt x="6946392" y="18288"/>
                </a:lnTo>
                <a:lnTo>
                  <a:pt x="6946392" y="10066020"/>
                </a:lnTo>
                <a:lnTo>
                  <a:pt x="6952475" y="10066020"/>
                </a:lnTo>
                <a:lnTo>
                  <a:pt x="6952475" y="18288"/>
                </a:lnTo>
                <a:lnTo>
                  <a:pt x="6952475" y="6096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5959"/>
            <a:ext cx="10693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LOAD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CELL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831206"/>
            <a:ext cx="5758815" cy="4528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98370" algn="just">
              <a:lnSpc>
                <a:spcPct val="100000"/>
              </a:lnSpc>
              <a:spcBef>
                <a:spcPts val="105"/>
              </a:spcBef>
            </a:pPr>
            <a:r>
              <a:rPr sz="1350" b="1" spc="-5" dirty="0">
                <a:latin typeface="Times New Roman"/>
                <a:cs typeface="Times New Roman"/>
              </a:rPr>
              <a:t>Fig</a:t>
            </a:r>
            <a:r>
              <a:rPr sz="1350" b="1" spc="-2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no</a:t>
            </a:r>
            <a:r>
              <a:rPr sz="1350" b="1" spc="-3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1.6</a:t>
            </a:r>
            <a:endParaRPr sz="1350">
              <a:latin typeface="Times New Roman"/>
              <a:cs typeface="Times New Roman"/>
            </a:endParaRPr>
          </a:p>
          <a:p>
            <a:pPr marL="12700" marR="5080" indent="570865" algn="just">
              <a:lnSpc>
                <a:spcPct val="143700"/>
              </a:lnSpc>
              <a:spcBef>
                <a:spcPts val="710"/>
              </a:spcBef>
            </a:pP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load </a:t>
            </a:r>
            <a:r>
              <a:rPr sz="1200" spc="-5" dirty="0">
                <a:latin typeface="Times New Roman"/>
                <a:cs typeface="Times New Roman"/>
              </a:rPr>
              <a:t>cell </a:t>
            </a:r>
            <a:r>
              <a:rPr sz="1200" dirty="0">
                <a:latin typeface="Times New Roman"/>
                <a:cs typeface="Times New Roman"/>
              </a:rPr>
              <a:t>(or </a:t>
            </a:r>
            <a:r>
              <a:rPr sz="1200" spc="-5" dirty="0">
                <a:latin typeface="Times New Roman"/>
                <a:cs typeface="Times New Roman"/>
              </a:rPr>
              <a:t>loadcell) is </a:t>
            </a:r>
            <a:r>
              <a:rPr sz="1200" dirty="0">
                <a:latin typeface="Times New Roman"/>
                <a:cs typeface="Times New Roman"/>
              </a:rPr>
              <a:t>a transducer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converts </a:t>
            </a:r>
            <a:r>
              <a:rPr sz="1200" spc="-5" dirty="0">
                <a:latin typeface="Times New Roman"/>
                <a:cs typeface="Times New Roman"/>
              </a:rPr>
              <a:t>force </a:t>
            </a:r>
            <a:r>
              <a:rPr sz="1200" dirty="0">
                <a:latin typeface="Times New Roman"/>
                <a:cs typeface="Times New Roman"/>
              </a:rPr>
              <a:t>into a </a:t>
            </a:r>
            <a:r>
              <a:rPr sz="1200" spc="-5" dirty="0">
                <a:latin typeface="Times New Roman"/>
                <a:cs typeface="Times New Roman"/>
              </a:rPr>
              <a:t>measurable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electrical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Although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varieties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force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sensors,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strain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gauge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load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cells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most </a:t>
            </a:r>
            <a:r>
              <a:rPr sz="1200" spc="-5" dirty="0">
                <a:latin typeface="Times New Roman"/>
                <a:cs typeface="Times New Roman"/>
              </a:rPr>
              <a:t>commonly used </a:t>
            </a:r>
            <a:r>
              <a:rPr sz="1200" dirty="0">
                <a:latin typeface="Times New Roman"/>
                <a:cs typeface="Times New Roman"/>
              </a:rPr>
              <a:t>type. </a:t>
            </a:r>
            <a:r>
              <a:rPr sz="1200" spc="-5" dirty="0">
                <a:latin typeface="Times New Roman"/>
                <a:cs typeface="Times New Roman"/>
              </a:rPr>
              <a:t>Except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certain laboratories where </a:t>
            </a:r>
            <a:r>
              <a:rPr sz="1200" dirty="0">
                <a:latin typeface="Times New Roman"/>
                <a:cs typeface="Times New Roman"/>
              </a:rPr>
              <a:t>precision </a:t>
            </a:r>
            <a:r>
              <a:rPr sz="1200" spc="-5" dirty="0">
                <a:latin typeface="Times New Roman"/>
                <a:cs typeface="Times New Roman"/>
              </a:rPr>
              <a:t>mechanical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balances </a:t>
            </a:r>
            <a:r>
              <a:rPr sz="1200" dirty="0">
                <a:latin typeface="Times New Roman"/>
                <a:cs typeface="Times New Roman"/>
              </a:rPr>
              <a:t>are still </a:t>
            </a:r>
            <a:r>
              <a:rPr sz="1200" spc="-5" dirty="0">
                <a:latin typeface="Times New Roman"/>
                <a:cs typeface="Times New Roman"/>
              </a:rPr>
              <a:t>used, strain gauge </a:t>
            </a:r>
            <a:r>
              <a:rPr sz="1200" dirty="0">
                <a:latin typeface="Times New Roman"/>
                <a:cs typeface="Times New Roman"/>
              </a:rPr>
              <a:t>load </a:t>
            </a:r>
            <a:r>
              <a:rPr sz="1200" spc="-5" dirty="0">
                <a:latin typeface="Times New Roman"/>
                <a:cs typeface="Times New Roman"/>
              </a:rPr>
              <a:t>cells dominate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weighing industry. Pneumatic </a:t>
            </a:r>
            <a:r>
              <a:rPr sz="1200" dirty="0">
                <a:latin typeface="Times New Roman"/>
                <a:cs typeface="Times New Roman"/>
              </a:rPr>
              <a:t>load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cells are </a:t>
            </a:r>
            <a:r>
              <a:rPr sz="1200" dirty="0">
                <a:latin typeface="Times New Roman"/>
                <a:cs typeface="Times New Roman"/>
              </a:rPr>
              <a:t>sometimes </a:t>
            </a:r>
            <a:r>
              <a:rPr sz="1200" spc="-5" dirty="0">
                <a:latin typeface="Times New Roman"/>
                <a:cs typeface="Times New Roman"/>
              </a:rPr>
              <a:t>used where </a:t>
            </a:r>
            <a:r>
              <a:rPr sz="1200" dirty="0">
                <a:latin typeface="Times New Roman"/>
                <a:cs typeface="Times New Roman"/>
              </a:rPr>
              <a:t>intrinsic </a:t>
            </a:r>
            <a:r>
              <a:rPr sz="1200" spc="-5" dirty="0">
                <a:latin typeface="Times New Roman"/>
                <a:cs typeface="Times New Roman"/>
              </a:rPr>
              <a:t>safety </a:t>
            </a:r>
            <a:r>
              <a:rPr sz="1200" spc="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hygiene are desired, </a:t>
            </a:r>
            <a:r>
              <a:rPr sz="1200" spc="-5" dirty="0">
                <a:latin typeface="Times New Roman"/>
                <a:cs typeface="Times New Roman"/>
              </a:rPr>
              <a:t>and hydraulic </a:t>
            </a:r>
            <a:r>
              <a:rPr sz="1200" dirty="0">
                <a:latin typeface="Times New Roman"/>
                <a:cs typeface="Times New Roman"/>
              </a:rPr>
              <a:t>load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cells are considered </a:t>
            </a:r>
            <a:r>
              <a:rPr sz="1200" dirty="0">
                <a:latin typeface="Times New Roman"/>
                <a:cs typeface="Times New Roman"/>
              </a:rPr>
              <a:t>in remote </a:t>
            </a:r>
            <a:r>
              <a:rPr sz="1200" spc="-5" dirty="0">
                <a:latin typeface="Times New Roman"/>
                <a:cs typeface="Times New Roman"/>
              </a:rPr>
              <a:t>locations, as </a:t>
            </a:r>
            <a:r>
              <a:rPr sz="1200" dirty="0">
                <a:latin typeface="Times New Roman"/>
                <a:cs typeface="Times New Roman"/>
              </a:rPr>
              <a:t>they </a:t>
            </a:r>
            <a:r>
              <a:rPr sz="1200" spc="5" dirty="0">
                <a:latin typeface="Times New Roman"/>
                <a:cs typeface="Times New Roman"/>
              </a:rPr>
              <a:t>do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require </a:t>
            </a:r>
            <a:r>
              <a:rPr sz="1200" dirty="0">
                <a:latin typeface="Times New Roman"/>
                <a:cs typeface="Times New Roman"/>
              </a:rPr>
              <a:t>a power supply. </a:t>
            </a:r>
            <a:r>
              <a:rPr sz="1200" spc="-5" dirty="0">
                <a:latin typeface="Times New Roman"/>
                <a:cs typeface="Times New Roman"/>
              </a:rPr>
              <a:t>Strain gauge </a:t>
            </a:r>
            <a:r>
              <a:rPr sz="1200" dirty="0">
                <a:latin typeface="Times New Roman"/>
                <a:cs typeface="Times New Roman"/>
              </a:rPr>
              <a:t> load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cells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offer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accuracies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0.03%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0.25%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full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scale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suitable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almost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industrial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load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cell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converting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mechanical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force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values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record.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inner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load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cell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load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cell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you </a:t>
            </a:r>
            <a:r>
              <a:rPr sz="1200" spc="-5" dirty="0">
                <a:latin typeface="Times New Roman"/>
                <a:cs typeface="Times New Roman"/>
              </a:rPr>
              <a:t>choose. There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hydraulic </a:t>
            </a:r>
            <a:r>
              <a:rPr sz="1200" dirty="0">
                <a:latin typeface="Times New Roman"/>
                <a:cs typeface="Times New Roman"/>
              </a:rPr>
              <a:t>load </a:t>
            </a:r>
            <a:r>
              <a:rPr sz="1200" spc="-5" dirty="0">
                <a:latin typeface="Times New Roman"/>
                <a:cs typeface="Times New Roman"/>
              </a:rPr>
              <a:t>cells, pneumatic </a:t>
            </a:r>
            <a:r>
              <a:rPr sz="1200" dirty="0">
                <a:latin typeface="Times New Roman"/>
                <a:cs typeface="Times New Roman"/>
              </a:rPr>
              <a:t>load </a:t>
            </a:r>
            <a:r>
              <a:rPr sz="1200" spc="-5" dirty="0">
                <a:latin typeface="Times New Roman"/>
                <a:cs typeface="Times New Roman"/>
              </a:rPr>
              <a:t>cells, and strain </a:t>
            </a:r>
            <a:r>
              <a:rPr sz="1200" spc="5" dirty="0">
                <a:latin typeface="Times New Roman"/>
                <a:cs typeface="Times New Roman"/>
              </a:rPr>
              <a:t>gauge </a:t>
            </a:r>
            <a:r>
              <a:rPr sz="1200" dirty="0">
                <a:latin typeface="Times New Roman"/>
                <a:cs typeface="Times New Roman"/>
              </a:rPr>
              <a:t>load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cells. Strain gauge </a:t>
            </a:r>
            <a:r>
              <a:rPr sz="1200" dirty="0">
                <a:latin typeface="Times New Roman"/>
                <a:cs typeface="Times New Roman"/>
              </a:rPr>
              <a:t>load </a:t>
            </a:r>
            <a:r>
              <a:rPr sz="1200" spc="-5" dirty="0">
                <a:latin typeface="Times New Roman"/>
                <a:cs typeface="Times New Roman"/>
              </a:rPr>
              <a:t>sensors </a:t>
            </a:r>
            <a:r>
              <a:rPr sz="1200" dirty="0">
                <a:latin typeface="Times New Roman"/>
                <a:cs typeface="Times New Roman"/>
              </a:rPr>
              <a:t>are the most commonly </a:t>
            </a:r>
            <a:r>
              <a:rPr sz="1200" spc="-5" dirty="0">
                <a:latin typeface="Times New Roman"/>
                <a:cs typeface="Times New Roman"/>
              </a:rPr>
              <a:t>used among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three. Strain </a:t>
            </a:r>
            <a:r>
              <a:rPr sz="1200" dirty="0">
                <a:latin typeface="Times New Roman"/>
                <a:cs typeface="Times New Roman"/>
              </a:rPr>
              <a:t>gauge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load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cells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strain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gauges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voltage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irregularities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load.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degree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voltage </a:t>
            </a:r>
            <a:r>
              <a:rPr sz="1200" dirty="0">
                <a:latin typeface="Times New Roman"/>
                <a:cs typeface="Times New Roman"/>
              </a:rPr>
              <a:t>change </a:t>
            </a:r>
            <a:r>
              <a:rPr sz="1200" spc="-5" dirty="0">
                <a:latin typeface="Times New Roman"/>
                <a:cs typeface="Times New Roman"/>
              </a:rPr>
              <a:t>is covered </a:t>
            </a:r>
            <a:r>
              <a:rPr sz="1200" dirty="0">
                <a:latin typeface="Times New Roman"/>
                <a:cs typeface="Times New Roman"/>
              </a:rPr>
              <a:t>to digital </a:t>
            </a:r>
            <a:r>
              <a:rPr sz="1200" spc="-5" dirty="0">
                <a:latin typeface="Times New Roman"/>
                <a:cs typeface="Times New Roman"/>
              </a:rPr>
              <a:t>reading as weight. </a:t>
            </a:r>
            <a:r>
              <a:rPr sz="1200" dirty="0">
                <a:latin typeface="Times New Roman"/>
                <a:cs typeface="Times New Roman"/>
              </a:rPr>
              <a:t>Load </a:t>
            </a:r>
            <a:r>
              <a:rPr sz="1200" spc="-5" dirty="0">
                <a:latin typeface="Times New Roman"/>
                <a:cs typeface="Times New Roman"/>
              </a:rPr>
              <a:t>cells represented 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first </a:t>
            </a:r>
            <a:r>
              <a:rPr sz="1200" dirty="0">
                <a:latin typeface="Times New Roman"/>
                <a:cs typeface="Times New Roman"/>
              </a:rPr>
              <a:t>major </a:t>
            </a:r>
            <a:r>
              <a:rPr sz="1200" spc="-5" dirty="0">
                <a:latin typeface="Times New Roman"/>
                <a:cs typeface="Times New Roman"/>
              </a:rPr>
              <a:t>design change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weighing technology. </a:t>
            </a: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today's processing </a:t>
            </a:r>
            <a:r>
              <a:rPr sz="1200" dirty="0">
                <a:latin typeface="Times New Roman"/>
                <a:cs typeface="Times New Roman"/>
              </a:rPr>
              <a:t>plants, </a:t>
            </a:r>
            <a:r>
              <a:rPr sz="1200" spc="-5" dirty="0">
                <a:latin typeface="Times New Roman"/>
                <a:cs typeface="Times New Roman"/>
              </a:rPr>
              <a:t>electronic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force sensors </a:t>
            </a:r>
            <a:r>
              <a:rPr sz="1200" dirty="0">
                <a:latin typeface="Times New Roman"/>
                <a:cs typeface="Times New Roman"/>
              </a:rPr>
              <a:t>are preferred in most </a:t>
            </a:r>
            <a:r>
              <a:rPr sz="1200" spc="-5" dirty="0">
                <a:latin typeface="Times New Roman"/>
                <a:cs typeface="Times New Roman"/>
              </a:rPr>
              <a:t>applications,although mechanical </a:t>
            </a:r>
            <a:r>
              <a:rPr sz="1200" dirty="0">
                <a:latin typeface="Times New Roman"/>
                <a:cs typeface="Times New Roman"/>
              </a:rPr>
              <a:t>lever </a:t>
            </a:r>
            <a:r>
              <a:rPr sz="1200" spc="-5" dirty="0">
                <a:latin typeface="Times New Roman"/>
                <a:cs typeface="Times New Roman"/>
              </a:rPr>
              <a:t>scales are </a:t>
            </a:r>
            <a:r>
              <a:rPr sz="1200" dirty="0">
                <a:latin typeface="Times New Roman"/>
                <a:cs typeface="Times New Roman"/>
              </a:rPr>
              <a:t>still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operation 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manual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operating and maintenance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personnel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prefer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simplicity.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15971"/>
            <a:ext cx="5731509" cy="336428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40283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12192" y="10066033"/>
                </a:lnTo>
                <a:lnTo>
                  <a:pt x="12192" y="10072116"/>
                </a:lnTo>
                <a:lnTo>
                  <a:pt x="18288" y="10072116"/>
                </a:lnTo>
                <a:lnTo>
                  <a:pt x="6934200" y="10072116"/>
                </a:lnTo>
                <a:lnTo>
                  <a:pt x="6940283" y="10072116"/>
                </a:lnTo>
                <a:lnTo>
                  <a:pt x="6940283" y="10066033"/>
                </a:lnTo>
                <a:close/>
              </a:path>
              <a:path w="6952615" h="10084435">
                <a:moveTo>
                  <a:pt x="6940283" y="12192"/>
                </a:moveTo>
                <a:lnTo>
                  <a:pt x="6934200" y="12192"/>
                </a:lnTo>
                <a:lnTo>
                  <a:pt x="18288" y="12192"/>
                </a:lnTo>
                <a:lnTo>
                  <a:pt x="12192" y="12192"/>
                </a:lnTo>
                <a:lnTo>
                  <a:pt x="12192" y="18288"/>
                </a:lnTo>
                <a:lnTo>
                  <a:pt x="12192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40283" y="10066020"/>
                </a:lnTo>
                <a:lnTo>
                  <a:pt x="6940283" y="18288"/>
                </a:lnTo>
                <a:lnTo>
                  <a:pt x="6940283" y="12192"/>
                </a:lnTo>
                <a:close/>
              </a:path>
              <a:path w="6952615" h="10084435">
                <a:moveTo>
                  <a:pt x="6952488" y="10078225"/>
                </a:moveTo>
                <a:lnTo>
                  <a:pt x="6952475" y="10066033"/>
                </a:lnTo>
                <a:lnTo>
                  <a:pt x="6946392" y="10066033"/>
                </a:lnTo>
                <a:lnTo>
                  <a:pt x="6946392" y="10078225"/>
                </a:lnTo>
                <a:lnTo>
                  <a:pt x="6934200" y="10078225"/>
                </a:lnTo>
                <a:lnTo>
                  <a:pt x="18288" y="10078225"/>
                </a:lnTo>
                <a:lnTo>
                  <a:pt x="6096" y="10078225"/>
                </a:lnTo>
                <a:lnTo>
                  <a:pt x="6096" y="10066033"/>
                </a:lnTo>
                <a:lnTo>
                  <a:pt x="0" y="10066033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52488" y="10084308"/>
                </a:lnTo>
                <a:lnTo>
                  <a:pt x="6952488" y="10078225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52488" y="0"/>
                </a:lnTo>
                <a:lnTo>
                  <a:pt x="0" y="0"/>
                </a:lnTo>
                <a:lnTo>
                  <a:pt x="0" y="6096"/>
                </a:lnTo>
                <a:lnTo>
                  <a:pt x="0" y="18288"/>
                </a:lnTo>
                <a:lnTo>
                  <a:pt x="0" y="10066020"/>
                </a:lnTo>
                <a:lnTo>
                  <a:pt x="6096" y="10066020"/>
                </a:lnTo>
                <a:lnTo>
                  <a:pt x="6096" y="18288"/>
                </a:lnTo>
                <a:lnTo>
                  <a:pt x="6096" y="6096"/>
                </a:lnTo>
                <a:lnTo>
                  <a:pt x="18288" y="6096"/>
                </a:lnTo>
                <a:lnTo>
                  <a:pt x="6934200" y="6096"/>
                </a:lnTo>
                <a:lnTo>
                  <a:pt x="6946392" y="6096"/>
                </a:lnTo>
                <a:lnTo>
                  <a:pt x="6946392" y="18288"/>
                </a:lnTo>
                <a:lnTo>
                  <a:pt x="6946392" y="10066020"/>
                </a:lnTo>
                <a:lnTo>
                  <a:pt x="6952475" y="10066020"/>
                </a:lnTo>
                <a:lnTo>
                  <a:pt x="6952475" y="18288"/>
                </a:lnTo>
                <a:lnTo>
                  <a:pt x="6952475" y="6096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7483"/>
            <a:ext cx="12865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LCD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DISPLAY: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201538"/>
            <a:ext cx="5757545" cy="1612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90805" algn="ctr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Fig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no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1.7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5080" indent="621665" algn="just">
              <a:lnSpc>
                <a:spcPct val="143900"/>
              </a:lnSpc>
            </a:pP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A </a:t>
            </a:r>
            <a:r>
              <a:rPr sz="1200" dirty="0">
                <a:solidFill>
                  <a:srgbClr val="1F2023"/>
                </a:solidFill>
                <a:latin typeface="Times New Roman"/>
                <a:cs typeface="Times New Roman"/>
              </a:rPr>
              <a:t>16x2 LCD </a:t>
            </a: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means </a:t>
            </a:r>
            <a:r>
              <a:rPr sz="1200" b="1" dirty="0">
                <a:solidFill>
                  <a:srgbClr val="1F2023"/>
                </a:solidFill>
                <a:latin typeface="Times New Roman"/>
                <a:cs typeface="Times New Roman"/>
              </a:rPr>
              <a:t>it </a:t>
            </a:r>
            <a:r>
              <a:rPr sz="12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can </a:t>
            </a:r>
            <a:r>
              <a:rPr sz="1200" b="1" dirty="0">
                <a:solidFill>
                  <a:srgbClr val="1F2023"/>
                </a:solidFill>
                <a:latin typeface="Times New Roman"/>
                <a:cs typeface="Times New Roman"/>
              </a:rPr>
              <a:t>display 16 </a:t>
            </a:r>
            <a:r>
              <a:rPr sz="12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characters </a:t>
            </a:r>
            <a:r>
              <a:rPr sz="1200" b="1" dirty="0">
                <a:solidFill>
                  <a:srgbClr val="1F2023"/>
                </a:solidFill>
                <a:latin typeface="Times New Roman"/>
                <a:cs typeface="Times New Roman"/>
              </a:rPr>
              <a:t>per line and </a:t>
            </a:r>
            <a:r>
              <a:rPr sz="12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there </a:t>
            </a:r>
            <a:r>
              <a:rPr sz="1200" b="1" dirty="0">
                <a:solidFill>
                  <a:srgbClr val="1F2023"/>
                </a:solidFill>
                <a:latin typeface="Times New Roman"/>
                <a:cs typeface="Times New Roman"/>
              </a:rPr>
              <a:t>are 2 </a:t>
            </a:r>
            <a:r>
              <a:rPr sz="12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such </a:t>
            </a:r>
            <a:r>
              <a:rPr sz="1200" b="1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lines</a:t>
            </a: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. </a:t>
            </a:r>
            <a:r>
              <a:rPr sz="1200" spc="-10" dirty="0">
                <a:solidFill>
                  <a:srgbClr val="1F2023"/>
                </a:solidFill>
                <a:latin typeface="Times New Roman"/>
                <a:cs typeface="Times New Roman"/>
              </a:rPr>
              <a:t>In </a:t>
            </a:r>
            <a:r>
              <a:rPr sz="1200" dirty="0">
                <a:solidFill>
                  <a:srgbClr val="1F2023"/>
                </a:solidFill>
                <a:latin typeface="Times New Roman"/>
                <a:cs typeface="Times New Roman"/>
              </a:rPr>
              <a:t>this LCD </a:t>
            </a: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each character is displayed </a:t>
            </a:r>
            <a:r>
              <a:rPr sz="1200" spc="5" dirty="0">
                <a:solidFill>
                  <a:srgbClr val="1F2023"/>
                </a:solidFill>
                <a:latin typeface="Times New Roman"/>
                <a:cs typeface="Times New Roman"/>
              </a:rPr>
              <a:t>in </a:t>
            </a:r>
            <a:r>
              <a:rPr sz="1200" dirty="0">
                <a:solidFill>
                  <a:srgbClr val="1F2023"/>
                </a:solidFill>
                <a:latin typeface="Times New Roman"/>
                <a:cs typeface="Times New Roman"/>
              </a:rPr>
              <a:t>5x7 pixel </a:t>
            </a: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matrix. </a:t>
            </a:r>
            <a:r>
              <a:rPr sz="1200" dirty="0">
                <a:solidFill>
                  <a:srgbClr val="1F2023"/>
                </a:solidFill>
                <a:latin typeface="Times New Roman"/>
                <a:cs typeface="Times New Roman"/>
              </a:rPr>
              <a:t>The 16 x 2 </a:t>
            </a: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intelligent </a:t>
            </a:r>
            <a:r>
              <a:rPr sz="12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alphanumeric</a:t>
            </a:r>
            <a:r>
              <a:rPr sz="1200" spc="-3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2023"/>
                </a:solidFill>
                <a:latin typeface="Times New Roman"/>
                <a:cs typeface="Times New Roman"/>
              </a:rPr>
              <a:t>dot</a:t>
            </a:r>
            <a:r>
              <a:rPr sz="1200" spc="-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matrix</a:t>
            </a:r>
            <a:r>
              <a:rPr sz="1200" spc="-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display</a:t>
            </a:r>
            <a:r>
              <a:rPr sz="1200" spc="-2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capable</a:t>
            </a:r>
            <a:r>
              <a:rPr sz="1200" spc="-2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2023"/>
                </a:solidFill>
                <a:latin typeface="Times New Roman"/>
                <a:cs typeface="Times New Roman"/>
              </a:rPr>
              <a:t>of</a:t>
            </a:r>
            <a:r>
              <a:rPr sz="1200" spc="-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displaying</a:t>
            </a:r>
            <a:r>
              <a:rPr sz="1200" spc="-2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2023"/>
                </a:solidFill>
                <a:latin typeface="Times New Roman"/>
                <a:cs typeface="Times New Roman"/>
              </a:rPr>
              <a:t>224</a:t>
            </a:r>
            <a:r>
              <a:rPr sz="1200" spc="-2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different</a:t>
            </a:r>
            <a:r>
              <a:rPr sz="1200" spc="-2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characters</a:t>
            </a:r>
            <a:r>
              <a:rPr sz="1200" spc="-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and</a:t>
            </a:r>
            <a:r>
              <a:rPr sz="1200" spc="-2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2023"/>
                </a:solidFill>
                <a:latin typeface="Times New Roman"/>
                <a:cs typeface="Times New Roman"/>
              </a:rPr>
              <a:t>symbols. </a:t>
            </a:r>
            <a:r>
              <a:rPr sz="1200" spc="-29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This</a:t>
            </a:r>
            <a:r>
              <a:rPr sz="12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LCD</a:t>
            </a:r>
            <a:r>
              <a:rPr sz="12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has</a:t>
            </a:r>
            <a:r>
              <a:rPr sz="12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two</a:t>
            </a:r>
            <a:r>
              <a:rPr sz="12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registers,</a:t>
            </a:r>
            <a:r>
              <a:rPr sz="12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namely,</a:t>
            </a:r>
            <a:r>
              <a:rPr sz="12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Command</a:t>
            </a:r>
            <a:r>
              <a:rPr sz="1200" dirty="0">
                <a:solidFill>
                  <a:srgbClr val="1F2023"/>
                </a:solidFill>
                <a:latin typeface="Times New Roman"/>
                <a:cs typeface="Times New Roman"/>
              </a:rPr>
              <a:t> and </a:t>
            </a: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2787" y="1602487"/>
            <a:ext cx="5253884" cy="332066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40283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12192" y="10066033"/>
                </a:lnTo>
                <a:lnTo>
                  <a:pt x="12192" y="10072116"/>
                </a:lnTo>
                <a:lnTo>
                  <a:pt x="18288" y="10072116"/>
                </a:lnTo>
                <a:lnTo>
                  <a:pt x="6934200" y="10072116"/>
                </a:lnTo>
                <a:lnTo>
                  <a:pt x="6940283" y="10072116"/>
                </a:lnTo>
                <a:lnTo>
                  <a:pt x="6940283" y="10066033"/>
                </a:lnTo>
                <a:close/>
              </a:path>
              <a:path w="6952615" h="10084435">
                <a:moveTo>
                  <a:pt x="6940283" y="12192"/>
                </a:moveTo>
                <a:lnTo>
                  <a:pt x="6934200" y="12192"/>
                </a:lnTo>
                <a:lnTo>
                  <a:pt x="18288" y="12192"/>
                </a:lnTo>
                <a:lnTo>
                  <a:pt x="12192" y="12192"/>
                </a:lnTo>
                <a:lnTo>
                  <a:pt x="12192" y="18288"/>
                </a:lnTo>
                <a:lnTo>
                  <a:pt x="12192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40283" y="10066020"/>
                </a:lnTo>
                <a:lnTo>
                  <a:pt x="6940283" y="18288"/>
                </a:lnTo>
                <a:lnTo>
                  <a:pt x="6940283" y="12192"/>
                </a:lnTo>
                <a:close/>
              </a:path>
              <a:path w="6952615" h="10084435">
                <a:moveTo>
                  <a:pt x="6952488" y="10078225"/>
                </a:moveTo>
                <a:lnTo>
                  <a:pt x="6952475" y="10066033"/>
                </a:lnTo>
                <a:lnTo>
                  <a:pt x="6946392" y="10066033"/>
                </a:lnTo>
                <a:lnTo>
                  <a:pt x="6946392" y="10078225"/>
                </a:lnTo>
                <a:lnTo>
                  <a:pt x="6934200" y="10078225"/>
                </a:lnTo>
                <a:lnTo>
                  <a:pt x="18288" y="10078225"/>
                </a:lnTo>
                <a:lnTo>
                  <a:pt x="6096" y="10078225"/>
                </a:lnTo>
                <a:lnTo>
                  <a:pt x="6096" y="10066033"/>
                </a:lnTo>
                <a:lnTo>
                  <a:pt x="0" y="10066033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52488" y="10084308"/>
                </a:lnTo>
                <a:lnTo>
                  <a:pt x="6952488" y="10078225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52488" y="0"/>
                </a:lnTo>
                <a:lnTo>
                  <a:pt x="0" y="0"/>
                </a:lnTo>
                <a:lnTo>
                  <a:pt x="0" y="6096"/>
                </a:lnTo>
                <a:lnTo>
                  <a:pt x="0" y="18288"/>
                </a:lnTo>
                <a:lnTo>
                  <a:pt x="0" y="10066020"/>
                </a:lnTo>
                <a:lnTo>
                  <a:pt x="6096" y="10066020"/>
                </a:lnTo>
                <a:lnTo>
                  <a:pt x="6096" y="18288"/>
                </a:lnTo>
                <a:lnTo>
                  <a:pt x="6096" y="6096"/>
                </a:lnTo>
                <a:lnTo>
                  <a:pt x="18288" y="6096"/>
                </a:lnTo>
                <a:lnTo>
                  <a:pt x="6934200" y="6096"/>
                </a:lnTo>
                <a:lnTo>
                  <a:pt x="6946392" y="6096"/>
                </a:lnTo>
                <a:lnTo>
                  <a:pt x="6946392" y="18288"/>
                </a:lnTo>
                <a:lnTo>
                  <a:pt x="6946392" y="10066020"/>
                </a:lnTo>
                <a:lnTo>
                  <a:pt x="6952475" y="10066020"/>
                </a:lnTo>
                <a:lnTo>
                  <a:pt x="6952475" y="18288"/>
                </a:lnTo>
                <a:lnTo>
                  <a:pt x="6952475" y="6096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02537"/>
            <a:ext cx="8375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BUZ</a:t>
            </a:r>
            <a:r>
              <a:rPr sz="1400" b="1" spc="-15" dirty="0">
                <a:latin typeface="Times New Roman"/>
                <a:cs typeface="Times New Roman"/>
              </a:rPr>
              <a:t>Z</a:t>
            </a:r>
            <a:r>
              <a:rPr sz="1400" b="1" dirty="0">
                <a:latin typeface="Times New Roman"/>
                <a:cs typeface="Times New Roman"/>
              </a:rPr>
              <a:t>OR: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700033"/>
            <a:ext cx="5757545" cy="277241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056130" algn="just">
              <a:lnSpc>
                <a:spcPct val="100000"/>
              </a:lnSpc>
              <a:spcBef>
                <a:spcPts val="965"/>
              </a:spcBef>
            </a:pPr>
            <a:r>
              <a:rPr sz="1400" b="1" dirty="0">
                <a:latin typeface="Times New Roman"/>
                <a:cs typeface="Times New Roman"/>
              </a:rPr>
              <a:t>Fig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no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1.8</a:t>
            </a:r>
            <a:endParaRPr sz="1400">
              <a:latin typeface="Times New Roman"/>
              <a:cs typeface="Times New Roman"/>
            </a:endParaRPr>
          </a:p>
          <a:p>
            <a:pPr marL="12700" marR="7620" indent="723265" algn="just">
              <a:lnSpc>
                <a:spcPct val="143700"/>
              </a:lnSpc>
              <a:spcBef>
                <a:spcPts val="115"/>
              </a:spcBef>
            </a:pPr>
            <a:r>
              <a:rPr sz="12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It includes two </a:t>
            </a:r>
            <a:r>
              <a:rPr sz="1200" b="1" dirty="0">
                <a:solidFill>
                  <a:srgbClr val="1F2023"/>
                </a:solidFill>
                <a:latin typeface="Times New Roman"/>
                <a:cs typeface="Times New Roman"/>
              </a:rPr>
              <a:t>pins namely positive </a:t>
            </a:r>
            <a:r>
              <a:rPr sz="12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and </a:t>
            </a:r>
            <a:r>
              <a:rPr sz="1200" b="1" dirty="0">
                <a:solidFill>
                  <a:srgbClr val="1F2023"/>
                </a:solidFill>
                <a:latin typeface="Times New Roman"/>
                <a:cs typeface="Times New Roman"/>
              </a:rPr>
              <a:t>negative</a:t>
            </a:r>
            <a:r>
              <a:rPr sz="1200" dirty="0">
                <a:solidFill>
                  <a:srgbClr val="1F2023"/>
                </a:solidFill>
                <a:latin typeface="Times New Roman"/>
                <a:cs typeface="Times New Roman"/>
              </a:rPr>
              <a:t>. The positive </a:t>
            </a: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terminal </a:t>
            </a:r>
            <a:r>
              <a:rPr sz="1200" dirty="0">
                <a:solidFill>
                  <a:srgbClr val="1F2023"/>
                </a:solidFill>
                <a:latin typeface="Times New Roman"/>
                <a:cs typeface="Times New Roman"/>
              </a:rPr>
              <a:t>of this </a:t>
            </a:r>
            <a:r>
              <a:rPr sz="1200" spc="-28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is</a:t>
            </a:r>
            <a:r>
              <a:rPr sz="1200" spc="-6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represented</a:t>
            </a:r>
            <a:r>
              <a:rPr sz="1200" spc="-5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2023"/>
                </a:solidFill>
                <a:latin typeface="Times New Roman"/>
                <a:cs typeface="Times New Roman"/>
              </a:rPr>
              <a:t>with</a:t>
            </a:r>
            <a:r>
              <a:rPr sz="1200" spc="-5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1200" spc="-6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'+'</a:t>
            </a:r>
            <a:r>
              <a:rPr sz="1200" spc="-4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2023"/>
                </a:solidFill>
                <a:latin typeface="Times New Roman"/>
                <a:cs typeface="Times New Roman"/>
              </a:rPr>
              <a:t>symbol</a:t>
            </a:r>
            <a:r>
              <a:rPr sz="1200" spc="-5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2023"/>
                </a:solidFill>
                <a:latin typeface="Times New Roman"/>
                <a:cs typeface="Times New Roman"/>
              </a:rPr>
              <a:t>or</a:t>
            </a:r>
            <a:r>
              <a:rPr sz="1200" spc="-6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2023"/>
                </a:solidFill>
                <a:latin typeface="Times New Roman"/>
                <a:cs typeface="Times New Roman"/>
              </a:rPr>
              <a:t>a</a:t>
            </a:r>
            <a:r>
              <a:rPr sz="1200" spc="-6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2023"/>
                </a:solidFill>
                <a:latin typeface="Times New Roman"/>
                <a:cs typeface="Times New Roman"/>
              </a:rPr>
              <a:t>longer</a:t>
            </a:r>
            <a:r>
              <a:rPr sz="1200" spc="-6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2023"/>
                </a:solidFill>
                <a:latin typeface="Times New Roman"/>
                <a:cs typeface="Times New Roman"/>
              </a:rPr>
              <a:t>terminal.</a:t>
            </a:r>
            <a:r>
              <a:rPr sz="1200" spc="-6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2023"/>
                </a:solidFill>
                <a:latin typeface="Times New Roman"/>
                <a:cs typeface="Times New Roman"/>
              </a:rPr>
              <a:t>This</a:t>
            </a:r>
            <a:r>
              <a:rPr sz="1200" spc="-5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terminal</a:t>
            </a:r>
            <a:r>
              <a:rPr sz="1200" spc="-6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is</a:t>
            </a:r>
            <a:r>
              <a:rPr sz="1200" spc="-6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2023"/>
                </a:solidFill>
                <a:latin typeface="Times New Roman"/>
                <a:cs typeface="Times New Roman"/>
              </a:rPr>
              <a:t>powered</a:t>
            </a:r>
            <a:r>
              <a:rPr sz="1200" spc="-5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2023"/>
                </a:solidFill>
                <a:latin typeface="Times New Roman"/>
                <a:cs typeface="Times New Roman"/>
              </a:rPr>
              <a:t>through</a:t>
            </a:r>
            <a:r>
              <a:rPr sz="1200" spc="-6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6Volts </a:t>
            </a:r>
            <a:r>
              <a:rPr sz="1200" spc="-29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whereas </a:t>
            </a:r>
            <a:r>
              <a:rPr sz="1200" dirty="0">
                <a:solidFill>
                  <a:srgbClr val="1F2023"/>
                </a:solidFill>
                <a:latin typeface="Times New Roman"/>
                <a:cs typeface="Times New Roman"/>
              </a:rPr>
              <a:t>the negative </a:t>
            </a: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terminal is represented </a:t>
            </a:r>
            <a:r>
              <a:rPr sz="1200" dirty="0">
                <a:solidFill>
                  <a:srgbClr val="1F2023"/>
                </a:solidFill>
                <a:latin typeface="Times New Roman"/>
                <a:cs typeface="Times New Roman"/>
              </a:rPr>
              <a:t>with the '-'symbol or short </a:t>
            </a: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terminal and </a:t>
            </a:r>
            <a:r>
              <a:rPr sz="1200" dirty="0">
                <a:solidFill>
                  <a:srgbClr val="1F2023"/>
                </a:solidFill>
                <a:latin typeface="Times New Roman"/>
                <a:cs typeface="Times New Roman"/>
              </a:rPr>
              <a:t>it </a:t>
            </a: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is </a:t>
            </a:r>
            <a:r>
              <a:rPr sz="12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connected </a:t>
            </a:r>
            <a:r>
              <a:rPr sz="1200" dirty="0">
                <a:solidFill>
                  <a:srgbClr val="1F2023"/>
                </a:solidFill>
                <a:latin typeface="Times New Roman"/>
                <a:cs typeface="Times New Roman"/>
              </a:rPr>
              <a:t>to the</a:t>
            </a:r>
            <a:r>
              <a:rPr sz="12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GND</a:t>
            </a:r>
            <a:r>
              <a:rPr sz="1200" dirty="0">
                <a:solidFill>
                  <a:srgbClr val="1F2023"/>
                </a:solidFill>
                <a:latin typeface="Times New Roman"/>
                <a:cs typeface="Times New Roman"/>
              </a:rPr>
              <a:t> terminal.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 marR="5080" indent="875665" algn="just">
              <a:lnSpc>
                <a:spcPct val="143600"/>
              </a:lnSpc>
              <a:spcBef>
                <a:spcPts val="925"/>
              </a:spcBef>
            </a:pP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A buzzer </a:t>
            </a:r>
            <a:r>
              <a:rPr sz="1200" dirty="0">
                <a:solidFill>
                  <a:srgbClr val="1F2023"/>
                </a:solidFill>
                <a:latin typeface="Times New Roman"/>
                <a:cs typeface="Times New Roman"/>
              </a:rPr>
              <a:t>or </a:t>
            </a: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beeper is an audio </a:t>
            </a:r>
            <a:r>
              <a:rPr sz="1200" dirty="0">
                <a:solidFill>
                  <a:srgbClr val="1F2023"/>
                </a:solidFill>
                <a:latin typeface="Times New Roman"/>
                <a:cs typeface="Times New Roman"/>
              </a:rPr>
              <a:t>signaling </a:t>
            </a: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device, which </a:t>
            </a:r>
            <a:r>
              <a:rPr sz="1200" dirty="0">
                <a:solidFill>
                  <a:srgbClr val="1F2023"/>
                </a:solidFill>
                <a:latin typeface="Times New Roman"/>
                <a:cs typeface="Times New Roman"/>
              </a:rPr>
              <a:t>may be </a:t>
            </a: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mechanical, </a:t>
            </a:r>
            <a:r>
              <a:rPr sz="12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electromechanical, </a:t>
            </a:r>
            <a:r>
              <a:rPr sz="1200" dirty="0">
                <a:solidFill>
                  <a:srgbClr val="1F2023"/>
                </a:solidFill>
                <a:latin typeface="Times New Roman"/>
                <a:cs typeface="Times New Roman"/>
              </a:rPr>
              <a:t>or </a:t>
            </a: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piezoelectric (piezo </a:t>
            </a:r>
            <a:r>
              <a:rPr sz="1200" dirty="0">
                <a:solidFill>
                  <a:srgbClr val="1F2023"/>
                </a:solidFill>
                <a:latin typeface="Times New Roman"/>
                <a:cs typeface="Times New Roman"/>
              </a:rPr>
              <a:t>for short). </a:t>
            </a: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Typical uses </a:t>
            </a:r>
            <a:r>
              <a:rPr sz="1200" spc="5" dirty="0">
                <a:solidFill>
                  <a:srgbClr val="1F2023"/>
                </a:solidFill>
                <a:latin typeface="Times New Roman"/>
                <a:cs typeface="Times New Roman"/>
              </a:rPr>
              <a:t>of </a:t>
            </a: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buzzers and beepers </a:t>
            </a:r>
            <a:r>
              <a:rPr sz="1200" dirty="0">
                <a:solidFill>
                  <a:srgbClr val="1F2023"/>
                </a:solidFill>
                <a:latin typeface="Times New Roman"/>
                <a:cs typeface="Times New Roman"/>
              </a:rPr>
              <a:t> include </a:t>
            </a:r>
            <a:r>
              <a:rPr sz="1200" b="1" dirty="0">
                <a:solidFill>
                  <a:srgbClr val="1F2023"/>
                </a:solidFill>
                <a:latin typeface="Times New Roman"/>
                <a:cs typeface="Times New Roman"/>
              </a:rPr>
              <a:t>alarm </a:t>
            </a:r>
            <a:r>
              <a:rPr sz="12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devices, timers, train and confirmation </a:t>
            </a:r>
            <a:r>
              <a:rPr sz="1200" b="1" dirty="0">
                <a:solidFill>
                  <a:srgbClr val="1F2023"/>
                </a:solidFill>
                <a:latin typeface="Times New Roman"/>
                <a:cs typeface="Times New Roman"/>
              </a:rPr>
              <a:t>of </a:t>
            </a:r>
            <a:r>
              <a:rPr sz="12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user </a:t>
            </a:r>
            <a:r>
              <a:rPr sz="1200" b="1" dirty="0">
                <a:solidFill>
                  <a:srgbClr val="1F2023"/>
                </a:solidFill>
                <a:latin typeface="Times New Roman"/>
                <a:cs typeface="Times New Roman"/>
              </a:rPr>
              <a:t>input </a:t>
            </a:r>
            <a:r>
              <a:rPr sz="12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such as </a:t>
            </a:r>
            <a:r>
              <a:rPr sz="1200" b="1" dirty="0">
                <a:solidFill>
                  <a:srgbClr val="1F2023"/>
                </a:solidFill>
                <a:latin typeface="Times New Roman"/>
                <a:cs typeface="Times New Roman"/>
              </a:rPr>
              <a:t>a mouse </a:t>
            </a:r>
            <a:r>
              <a:rPr sz="12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click </a:t>
            </a:r>
            <a:r>
              <a:rPr sz="1200" b="1" spc="-28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F2023"/>
                </a:solidFill>
                <a:latin typeface="Times New Roman"/>
                <a:cs typeface="Times New Roman"/>
              </a:rPr>
              <a:t>or</a:t>
            </a:r>
            <a:r>
              <a:rPr sz="1200" b="1" spc="-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keystroke</a:t>
            </a:r>
            <a:r>
              <a:rPr sz="1200" spc="-5" dirty="0">
                <a:solidFill>
                  <a:srgbClr val="1F2023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66" y="2145212"/>
            <a:ext cx="4454728" cy="218599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40283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12192" y="10066033"/>
                </a:lnTo>
                <a:lnTo>
                  <a:pt x="12192" y="10072116"/>
                </a:lnTo>
                <a:lnTo>
                  <a:pt x="18288" y="10072116"/>
                </a:lnTo>
                <a:lnTo>
                  <a:pt x="6934200" y="10072116"/>
                </a:lnTo>
                <a:lnTo>
                  <a:pt x="6940283" y="10072116"/>
                </a:lnTo>
                <a:lnTo>
                  <a:pt x="6940283" y="10066033"/>
                </a:lnTo>
                <a:close/>
              </a:path>
              <a:path w="6952615" h="10084435">
                <a:moveTo>
                  <a:pt x="6940283" y="12192"/>
                </a:moveTo>
                <a:lnTo>
                  <a:pt x="6934200" y="12192"/>
                </a:lnTo>
                <a:lnTo>
                  <a:pt x="18288" y="12192"/>
                </a:lnTo>
                <a:lnTo>
                  <a:pt x="12192" y="12192"/>
                </a:lnTo>
                <a:lnTo>
                  <a:pt x="12192" y="18288"/>
                </a:lnTo>
                <a:lnTo>
                  <a:pt x="12192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40283" y="10066020"/>
                </a:lnTo>
                <a:lnTo>
                  <a:pt x="6940283" y="18288"/>
                </a:lnTo>
                <a:lnTo>
                  <a:pt x="6940283" y="12192"/>
                </a:lnTo>
                <a:close/>
              </a:path>
              <a:path w="6952615" h="10084435">
                <a:moveTo>
                  <a:pt x="6952488" y="10078225"/>
                </a:moveTo>
                <a:lnTo>
                  <a:pt x="6952475" y="10066033"/>
                </a:lnTo>
                <a:lnTo>
                  <a:pt x="6946392" y="10066033"/>
                </a:lnTo>
                <a:lnTo>
                  <a:pt x="6946392" y="10078225"/>
                </a:lnTo>
                <a:lnTo>
                  <a:pt x="6934200" y="10078225"/>
                </a:lnTo>
                <a:lnTo>
                  <a:pt x="18288" y="10078225"/>
                </a:lnTo>
                <a:lnTo>
                  <a:pt x="6096" y="10078225"/>
                </a:lnTo>
                <a:lnTo>
                  <a:pt x="6096" y="10066033"/>
                </a:lnTo>
                <a:lnTo>
                  <a:pt x="0" y="10066033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52488" y="10084308"/>
                </a:lnTo>
                <a:lnTo>
                  <a:pt x="6952488" y="10078225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52488" y="0"/>
                </a:lnTo>
                <a:lnTo>
                  <a:pt x="0" y="0"/>
                </a:lnTo>
                <a:lnTo>
                  <a:pt x="0" y="6096"/>
                </a:lnTo>
                <a:lnTo>
                  <a:pt x="0" y="18288"/>
                </a:lnTo>
                <a:lnTo>
                  <a:pt x="0" y="10066020"/>
                </a:lnTo>
                <a:lnTo>
                  <a:pt x="6096" y="10066020"/>
                </a:lnTo>
                <a:lnTo>
                  <a:pt x="6096" y="18288"/>
                </a:lnTo>
                <a:lnTo>
                  <a:pt x="6096" y="6096"/>
                </a:lnTo>
                <a:lnTo>
                  <a:pt x="18288" y="6096"/>
                </a:lnTo>
                <a:lnTo>
                  <a:pt x="6934200" y="6096"/>
                </a:lnTo>
                <a:lnTo>
                  <a:pt x="6946392" y="6096"/>
                </a:lnTo>
                <a:lnTo>
                  <a:pt x="6946392" y="18288"/>
                </a:lnTo>
                <a:lnTo>
                  <a:pt x="6946392" y="10066020"/>
                </a:lnTo>
                <a:lnTo>
                  <a:pt x="6952475" y="10066020"/>
                </a:lnTo>
                <a:lnTo>
                  <a:pt x="6952475" y="18288"/>
                </a:lnTo>
                <a:lnTo>
                  <a:pt x="6952475" y="6096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308861"/>
            <a:ext cx="5758180" cy="2138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4.FUTURE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SCOPE: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 marR="5080" indent="913765" algn="just">
              <a:lnSpc>
                <a:spcPct val="143700"/>
              </a:lnSpc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monitoring system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further enhanced </a:t>
            </a:r>
            <a:r>
              <a:rPr sz="1200" dirty="0">
                <a:latin typeface="Times New Roman"/>
                <a:cs typeface="Times New Roman"/>
              </a:rPr>
              <a:t>by using </a:t>
            </a:r>
            <a:r>
              <a:rPr sz="1200" spc="-5" dirty="0">
                <a:latin typeface="Times New Roman"/>
                <a:cs typeface="Times New Roman"/>
              </a:rPr>
              <a:t>Bluetooth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place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GSM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send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alert messages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user, which </a:t>
            </a:r>
            <a:r>
              <a:rPr sz="1200" dirty="0">
                <a:latin typeface="Times New Roman"/>
                <a:cs typeface="Times New Roman"/>
              </a:rPr>
              <a:t>supports the </a:t>
            </a:r>
            <a:r>
              <a:rPr sz="1200" spc="-5" dirty="0">
                <a:latin typeface="Times New Roman"/>
                <a:cs typeface="Times New Roman"/>
              </a:rPr>
              <a:t>another </a:t>
            </a:r>
            <a:r>
              <a:rPr sz="1200" dirty="0">
                <a:latin typeface="Times New Roman"/>
                <a:cs typeface="Times New Roman"/>
              </a:rPr>
              <a:t>real-time </a:t>
            </a:r>
            <a:r>
              <a:rPr sz="1200" spc="-5" dirty="0">
                <a:latin typeface="Times New Roman"/>
                <a:cs typeface="Times New Roman"/>
              </a:rPr>
              <a:t>application. For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industrial purposes mobile </a:t>
            </a:r>
            <a:r>
              <a:rPr sz="1200" dirty="0">
                <a:latin typeface="Times New Roman"/>
                <a:cs typeface="Times New Roman"/>
              </a:rPr>
              <a:t>robot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developed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detecting </a:t>
            </a:r>
            <a:r>
              <a:rPr sz="1200" dirty="0">
                <a:latin typeface="Times New Roman"/>
                <a:cs typeface="Times New Roman"/>
              </a:rPr>
              <a:t>multiple </a:t>
            </a:r>
            <a:r>
              <a:rPr sz="1200" spc="-5" dirty="0">
                <a:latin typeface="Times New Roman"/>
                <a:cs typeface="Times New Roman"/>
              </a:rPr>
              <a:t>gas </a:t>
            </a:r>
            <a:r>
              <a:rPr sz="1200" dirty="0">
                <a:latin typeface="Times New Roman"/>
                <a:cs typeface="Times New Roman"/>
              </a:rPr>
              <a:t>concentrations.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Addition of load </a:t>
            </a:r>
            <a:r>
              <a:rPr sz="1200" spc="-5" dirty="0">
                <a:latin typeface="Times New Roman"/>
                <a:cs typeface="Times New Roman"/>
              </a:rPr>
              <a:t>cell can also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used as </a:t>
            </a:r>
            <a:r>
              <a:rPr sz="1200" dirty="0">
                <a:latin typeface="Times New Roman"/>
                <a:cs typeface="Times New Roman"/>
              </a:rPr>
              <a:t>pressure </a:t>
            </a:r>
            <a:r>
              <a:rPr sz="1200" spc="-5" dirty="0">
                <a:latin typeface="Times New Roman"/>
                <a:cs typeface="Times New Roman"/>
              </a:rPr>
              <a:t>sensor which detects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amount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gas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cylinder and also detects </a:t>
            </a:r>
            <a:r>
              <a:rPr sz="1200" dirty="0">
                <a:latin typeface="Times New Roman"/>
                <a:cs typeface="Times New Roman"/>
              </a:rPr>
              <a:t>high </a:t>
            </a:r>
            <a:r>
              <a:rPr sz="1200" spc="-5" dirty="0">
                <a:latin typeface="Times New Roman"/>
                <a:cs typeface="Times New Roman"/>
              </a:rPr>
              <a:t>pressure gas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cylinder </a:t>
            </a:r>
            <a:r>
              <a:rPr sz="1200" dirty="0">
                <a:latin typeface="Times New Roman"/>
                <a:cs typeface="Times New Roman"/>
              </a:rPr>
              <a:t>pipe, </a:t>
            </a:r>
            <a:r>
              <a:rPr sz="1200" spc="-5" dirty="0">
                <a:latin typeface="Times New Roman"/>
                <a:cs typeface="Times New Roman"/>
              </a:rPr>
              <a:t>displaying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alert messages </a:t>
            </a:r>
            <a:r>
              <a:rPr sz="1200" dirty="0">
                <a:latin typeface="Times New Roman"/>
                <a:cs typeface="Times New Roman"/>
              </a:rPr>
              <a:t> via</a:t>
            </a:r>
            <a:r>
              <a:rPr sz="1200" spc="-5" dirty="0">
                <a:latin typeface="Times New Roman"/>
                <a:cs typeface="Times New Roman"/>
              </a:rPr>
              <a:t> SMS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LCD </a:t>
            </a:r>
            <a:r>
              <a:rPr sz="1200" spc="-5" dirty="0">
                <a:latin typeface="Times New Roman"/>
                <a:cs typeface="Times New Roman"/>
              </a:rPr>
              <a:t>displays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40283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12192" y="10066033"/>
                </a:lnTo>
                <a:lnTo>
                  <a:pt x="12192" y="10072116"/>
                </a:lnTo>
                <a:lnTo>
                  <a:pt x="18288" y="10072116"/>
                </a:lnTo>
                <a:lnTo>
                  <a:pt x="6934200" y="10072116"/>
                </a:lnTo>
                <a:lnTo>
                  <a:pt x="6940283" y="10072116"/>
                </a:lnTo>
                <a:lnTo>
                  <a:pt x="6940283" y="10066033"/>
                </a:lnTo>
                <a:close/>
              </a:path>
              <a:path w="6952615" h="10084435">
                <a:moveTo>
                  <a:pt x="6940283" y="12192"/>
                </a:moveTo>
                <a:lnTo>
                  <a:pt x="6934200" y="12192"/>
                </a:lnTo>
                <a:lnTo>
                  <a:pt x="18288" y="12192"/>
                </a:lnTo>
                <a:lnTo>
                  <a:pt x="12192" y="12192"/>
                </a:lnTo>
                <a:lnTo>
                  <a:pt x="12192" y="18288"/>
                </a:lnTo>
                <a:lnTo>
                  <a:pt x="12192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40283" y="10066020"/>
                </a:lnTo>
                <a:lnTo>
                  <a:pt x="6940283" y="18288"/>
                </a:lnTo>
                <a:lnTo>
                  <a:pt x="6940283" y="12192"/>
                </a:lnTo>
                <a:close/>
              </a:path>
              <a:path w="6952615" h="10084435">
                <a:moveTo>
                  <a:pt x="6952488" y="10078225"/>
                </a:moveTo>
                <a:lnTo>
                  <a:pt x="6952475" y="10066033"/>
                </a:lnTo>
                <a:lnTo>
                  <a:pt x="6946392" y="10066033"/>
                </a:lnTo>
                <a:lnTo>
                  <a:pt x="6946392" y="10078225"/>
                </a:lnTo>
                <a:lnTo>
                  <a:pt x="6934200" y="10078225"/>
                </a:lnTo>
                <a:lnTo>
                  <a:pt x="18288" y="10078225"/>
                </a:lnTo>
                <a:lnTo>
                  <a:pt x="6096" y="10078225"/>
                </a:lnTo>
                <a:lnTo>
                  <a:pt x="6096" y="10066033"/>
                </a:lnTo>
                <a:lnTo>
                  <a:pt x="0" y="10066033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52488" y="10084308"/>
                </a:lnTo>
                <a:lnTo>
                  <a:pt x="6952488" y="10078225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52488" y="0"/>
                </a:lnTo>
                <a:lnTo>
                  <a:pt x="0" y="0"/>
                </a:lnTo>
                <a:lnTo>
                  <a:pt x="0" y="6096"/>
                </a:lnTo>
                <a:lnTo>
                  <a:pt x="0" y="18288"/>
                </a:lnTo>
                <a:lnTo>
                  <a:pt x="0" y="10066020"/>
                </a:lnTo>
                <a:lnTo>
                  <a:pt x="6096" y="10066020"/>
                </a:lnTo>
                <a:lnTo>
                  <a:pt x="6096" y="18288"/>
                </a:lnTo>
                <a:lnTo>
                  <a:pt x="6096" y="6096"/>
                </a:lnTo>
                <a:lnTo>
                  <a:pt x="18288" y="6096"/>
                </a:lnTo>
                <a:lnTo>
                  <a:pt x="6934200" y="6096"/>
                </a:lnTo>
                <a:lnTo>
                  <a:pt x="6946392" y="6096"/>
                </a:lnTo>
                <a:lnTo>
                  <a:pt x="6946392" y="18288"/>
                </a:lnTo>
                <a:lnTo>
                  <a:pt x="6946392" y="10066020"/>
                </a:lnTo>
                <a:lnTo>
                  <a:pt x="6952475" y="10066020"/>
                </a:lnTo>
                <a:lnTo>
                  <a:pt x="6952475" y="18288"/>
                </a:lnTo>
                <a:lnTo>
                  <a:pt x="6952475" y="6096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308861"/>
            <a:ext cx="24758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5.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RESULTS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DICUSSION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652896"/>
            <a:ext cx="5758180" cy="3538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22045"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Fig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no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1.9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647065" algn="just">
              <a:lnSpc>
                <a:spcPct val="143700"/>
              </a:lnSpc>
            </a:pPr>
            <a:r>
              <a:rPr sz="1200" spc="-5" dirty="0">
                <a:latin typeface="Times New Roman"/>
                <a:cs typeface="Times New Roman"/>
              </a:rPr>
              <a:t>As we shorted </a:t>
            </a:r>
            <a:r>
              <a:rPr sz="1200" dirty="0">
                <a:latin typeface="Times New Roman"/>
                <a:cs typeface="Times New Roman"/>
              </a:rPr>
              <a:t>out the </a:t>
            </a:r>
            <a:r>
              <a:rPr sz="1200" spc="-5" dirty="0">
                <a:latin typeface="Times New Roman"/>
                <a:cs typeface="Times New Roman"/>
              </a:rPr>
              <a:t>problems faced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LPG gas consumers so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 come </a:t>
            </a:r>
            <a:r>
              <a:rPr sz="1200" dirty="0">
                <a:latin typeface="Times New Roman"/>
                <a:cs typeface="Times New Roman"/>
              </a:rPr>
              <a:t>up with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 solutions to </a:t>
            </a:r>
            <a:r>
              <a:rPr sz="1200" spc="-5" dirty="0">
                <a:latin typeface="Times New Roman"/>
                <a:cs typeface="Times New Roman"/>
              </a:rPr>
              <a:t>meet the few requirements </a:t>
            </a:r>
            <a:r>
              <a:rPr sz="1200" dirty="0">
                <a:latin typeface="Times New Roman"/>
                <a:cs typeface="Times New Roman"/>
              </a:rPr>
              <a:t>of them,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 we </a:t>
            </a:r>
            <a:r>
              <a:rPr sz="1200" dirty="0">
                <a:latin typeface="Times New Roman"/>
                <a:cs typeface="Times New Roman"/>
              </a:rPr>
              <a:t>made our </a:t>
            </a:r>
            <a:r>
              <a:rPr sz="1200" spc="-5" dirty="0">
                <a:latin typeface="Times New Roman"/>
                <a:cs typeface="Times New Roman"/>
              </a:rPr>
              <a:t>system is </a:t>
            </a:r>
            <a:r>
              <a:rPr sz="1200" dirty="0">
                <a:latin typeface="Times New Roman"/>
                <a:cs typeface="Times New Roman"/>
              </a:rPr>
              <a:t>completely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automate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refill </a:t>
            </a:r>
            <a:r>
              <a:rPr sz="1200" dirty="0">
                <a:latin typeface="Times New Roman"/>
                <a:cs typeface="Times New Roman"/>
              </a:rPr>
              <a:t>booking without human </a:t>
            </a:r>
            <a:r>
              <a:rPr sz="1200" spc="-5" dirty="0">
                <a:latin typeface="Times New Roman"/>
                <a:cs typeface="Times New Roman"/>
              </a:rPr>
              <a:t>intervention.</a:t>
            </a:r>
            <a:r>
              <a:rPr sz="1200" dirty="0">
                <a:latin typeface="Times New Roman"/>
                <a:cs typeface="Times New Roman"/>
              </a:rPr>
              <a:t> Our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 also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reasoned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help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customers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upgrade their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safety norms, </a:t>
            </a:r>
            <a:r>
              <a:rPr sz="1200" spc="-5" dirty="0">
                <a:latin typeface="Times New Roman"/>
                <a:cs typeface="Times New Roman"/>
              </a:rPr>
              <a:t>act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accordingly </a:t>
            </a:r>
            <a:r>
              <a:rPr sz="1200" dirty="0">
                <a:latin typeface="Times New Roman"/>
                <a:cs typeface="Times New Roman"/>
              </a:rPr>
              <a:t>with minimum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requirements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environmental issues and </a:t>
            </a:r>
            <a:r>
              <a:rPr sz="1200" dirty="0">
                <a:latin typeface="Times New Roman"/>
                <a:cs typeface="Times New Roman"/>
              </a:rPr>
              <a:t>mostly the </a:t>
            </a:r>
            <a:r>
              <a:rPr sz="1200" spc="-5" dirty="0">
                <a:latin typeface="Times New Roman"/>
                <a:cs typeface="Times New Roman"/>
              </a:rPr>
              <a:t>basic function </a:t>
            </a:r>
            <a:r>
              <a:rPr sz="1200" dirty="0">
                <a:latin typeface="Times New Roman"/>
                <a:cs typeface="Times New Roman"/>
              </a:rPr>
              <a:t>being </a:t>
            </a:r>
            <a:r>
              <a:rPr sz="1200" spc="-5" dirty="0">
                <a:latin typeface="Times New Roman"/>
                <a:cs typeface="Times New Roman"/>
              </a:rPr>
              <a:t>prevented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major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disasters and protect </a:t>
            </a:r>
            <a:r>
              <a:rPr sz="1200" dirty="0">
                <a:latin typeface="Times New Roman"/>
                <a:cs typeface="Times New Roman"/>
              </a:rPr>
              <a:t>life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property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reputed </a:t>
            </a:r>
            <a:r>
              <a:rPr sz="1200" spc="-5" dirty="0">
                <a:latin typeface="Times New Roman"/>
                <a:cs typeface="Times New Roman"/>
              </a:rPr>
              <a:t>Accidents. </a:t>
            </a:r>
            <a:r>
              <a:rPr sz="1200" dirty="0">
                <a:latin typeface="Times New Roman"/>
                <a:cs typeface="Times New Roman"/>
              </a:rPr>
              <a:t>The primary </a:t>
            </a:r>
            <a:r>
              <a:rPr sz="1200" spc="-5" dirty="0">
                <a:latin typeface="Times New Roman"/>
                <a:cs typeface="Times New Roman"/>
              </a:rPr>
              <a:t>objective </a:t>
            </a:r>
            <a:r>
              <a:rPr sz="1200" dirty="0">
                <a:latin typeface="Times New Roman"/>
                <a:cs typeface="Times New Roman"/>
              </a:rPr>
              <a:t>of our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 is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measure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gas present </a:t>
            </a:r>
            <a:r>
              <a:rPr sz="1200" dirty="0">
                <a:latin typeface="Times New Roman"/>
                <a:cs typeface="Times New Roman"/>
              </a:rPr>
              <a:t>in the cylinder </a:t>
            </a:r>
            <a:r>
              <a:rPr sz="1200" spc="-5" dirty="0">
                <a:latin typeface="Times New Roman"/>
                <a:cs typeface="Times New Roman"/>
              </a:rPr>
              <a:t>when weight </a:t>
            </a:r>
            <a:r>
              <a:rPr sz="1200" dirty="0">
                <a:latin typeface="Times New Roman"/>
                <a:cs typeface="Times New Roman"/>
              </a:rPr>
              <a:t>of the cylinder </a:t>
            </a:r>
            <a:r>
              <a:rPr sz="1200" spc="-5" dirty="0">
                <a:latin typeface="Times New Roman"/>
                <a:cs typeface="Times New Roman"/>
              </a:rPr>
              <a:t>is below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fixed </a:t>
            </a:r>
            <a:r>
              <a:rPr sz="1200" dirty="0">
                <a:latin typeface="Times New Roman"/>
                <a:cs typeface="Times New Roman"/>
              </a:rPr>
              <a:t>load, this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be done using the weight </a:t>
            </a:r>
            <a:r>
              <a:rPr sz="1200" spc="-5" dirty="0">
                <a:latin typeface="Times New Roman"/>
                <a:cs typeface="Times New Roman"/>
              </a:rPr>
              <a:t>sensors.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gas retailer gets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order </a:t>
            </a:r>
            <a:r>
              <a:rPr sz="1200" dirty="0">
                <a:latin typeface="Times New Roman"/>
                <a:cs typeface="Times New Roman"/>
              </a:rPr>
              <a:t>for a </a:t>
            </a:r>
            <a:r>
              <a:rPr sz="1200" spc="-5" dirty="0">
                <a:latin typeface="Times New Roman"/>
                <a:cs typeface="Times New Roman"/>
              </a:rPr>
              <a:t>new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cylinder and </a:t>
            </a:r>
            <a:r>
              <a:rPr sz="1200" dirty="0">
                <a:latin typeface="Times New Roman"/>
                <a:cs typeface="Times New Roman"/>
              </a:rPr>
              <a:t>the house owner </a:t>
            </a:r>
            <a:r>
              <a:rPr sz="1200" spc="-5" dirty="0">
                <a:latin typeface="Times New Roman"/>
                <a:cs typeface="Times New Roman"/>
              </a:rPr>
              <a:t>(consumer) </a:t>
            </a:r>
            <a:r>
              <a:rPr sz="1200" dirty="0">
                <a:latin typeface="Times New Roman"/>
                <a:cs typeface="Times New Roman"/>
              </a:rPr>
              <a:t>receives the </a:t>
            </a:r>
            <a:r>
              <a:rPr sz="1200" spc="-5" dirty="0">
                <a:latin typeface="Times New Roman"/>
                <a:cs typeface="Times New Roman"/>
              </a:rPr>
              <a:t>message regarding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status 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secondary </a:t>
            </a:r>
            <a:r>
              <a:rPr sz="1200" dirty="0">
                <a:latin typeface="Times New Roman"/>
                <a:cs typeface="Times New Roman"/>
              </a:rPr>
              <a:t>objective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to provide </a:t>
            </a:r>
            <a:r>
              <a:rPr sz="1200" spc="-5" dirty="0">
                <a:latin typeface="Times New Roman"/>
                <a:cs typeface="Times New Roman"/>
              </a:rPr>
              <a:t>any malfunction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gas servicing system in order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prevent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damage </a:t>
            </a:r>
            <a:r>
              <a:rPr sz="1200" dirty="0">
                <a:latin typeface="Times New Roman"/>
                <a:cs typeface="Times New Roman"/>
              </a:rPr>
              <a:t>or explosion of </a:t>
            </a:r>
            <a:r>
              <a:rPr sz="1200" spc="-5" dirty="0">
                <a:latin typeface="Times New Roman"/>
                <a:cs typeface="Times New Roman"/>
              </a:rPr>
              <a:t>LPG. </a:t>
            </a:r>
            <a:r>
              <a:rPr sz="1200" dirty="0">
                <a:latin typeface="Times New Roman"/>
                <a:cs typeface="Times New Roman"/>
              </a:rPr>
              <a:t>Thus the </a:t>
            </a:r>
            <a:r>
              <a:rPr sz="1200" spc="-5" dirty="0">
                <a:latin typeface="Times New Roman"/>
                <a:cs typeface="Times New Roman"/>
              </a:rPr>
              <a:t>system developed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us will somehow help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LPG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Consumers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-5" dirty="0">
                <a:latin typeface="Times New Roman"/>
                <a:cs typeface="Times New Roman"/>
              </a:rPr>
              <a:t>lead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comfortable </a:t>
            </a:r>
            <a:r>
              <a:rPr sz="1200" dirty="0">
                <a:latin typeface="Times New Roman"/>
                <a:cs typeface="Times New Roman"/>
              </a:rPr>
              <a:t>life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2692907"/>
            <a:ext cx="5731509" cy="289432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40283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12192" y="10066033"/>
                </a:lnTo>
                <a:lnTo>
                  <a:pt x="12192" y="10072116"/>
                </a:lnTo>
                <a:lnTo>
                  <a:pt x="18288" y="10072116"/>
                </a:lnTo>
                <a:lnTo>
                  <a:pt x="6934200" y="10072116"/>
                </a:lnTo>
                <a:lnTo>
                  <a:pt x="6940283" y="10072116"/>
                </a:lnTo>
                <a:lnTo>
                  <a:pt x="6940283" y="10066033"/>
                </a:lnTo>
                <a:close/>
              </a:path>
              <a:path w="6952615" h="10084435">
                <a:moveTo>
                  <a:pt x="6940283" y="12192"/>
                </a:moveTo>
                <a:lnTo>
                  <a:pt x="6934200" y="12192"/>
                </a:lnTo>
                <a:lnTo>
                  <a:pt x="18288" y="12192"/>
                </a:lnTo>
                <a:lnTo>
                  <a:pt x="12192" y="12192"/>
                </a:lnTo>
                <a:lnTo>
                  <a:pt x="12192" y="18288"/>
                </a:lnTo>
                <a:lnTo>
                  <a:pt x="12192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40283" y="10066020"/>
                </a:lnTo>
                <a:lnTo>
                  <a:pt x="6940283" y="18288"/>
                </a:lnTo>
                <a:lnTo>
                  <a:pt x="6940283" y="12192"/>
                </a:lnTo>
                <a:close/>
              </a:path>
              <a:path w="6952615" h="10084435">
                <a:moveTo>
                  <a:pt x="6952488" y="10078225"/>
                </a:moveTo>
                <a:lnTo>
                  <a:pt x="6952475" y="10066033"/>
                </a:lnTo>
                <a:lnTo>
                  <a:pt x="6946392" y="10066033"/>
                </a:lnTo>
                <a:lnTo>
                  <a:pt x="6946392" y="10078225"/>
                </a:lnTo>
                <a:lnTo>
                  <a:pt x="6934200" y="10078225"/>
                </a:lnTo>
                <a:lnTo>
                  <a:pt x="18288" y="10078225"/>
                </a:lnTo>
                <a:lnTo>
                  <a:pt x="6096" y="10078225"/>
                </a:lnTo>
                <a:lnTo>
                  <a:pt x="6096" y="10066033"/>
                </a:lnTo>
                <a:lnTo>
                  <a:pt x="0" y="10066033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52488" y="10084308"/>
                </a:lnTo>
                <a:lnTo>
                  <a:pt x="6952488" y="10078225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52488" y="0"/>
                </a:lnTo>
                <a:lnTo>
                  <a:pt x="0" y="0"/>
                </a:lnTo>
                <a:lnTo>
                  <a:pt x="0" y="6096"/>
                </a:lnTo>
                <a:lnTo>
                  <a:pt x="0" y="18288"/>
                </a:lnTo>
                <a:lnTo>
                  <a:pt x="0" y="10066020"/>
                </a:lnTo>
                <a:lnTo>
                  <a:pt x="6096" y="10066020"/>
                </a:lnTo>
                <a:lnTo>
                  <a:pt x="6096" y="18288"/>
                </a:lnTo>
                <a:lnTo>
                  <a:pt x="6096" y="6096"/>
                </a:lnTo>
                <a:lnTo>
                  <a:pt x="18288" y="6096"/>
                </a:lnTo>
                <a:lnTo>
                  <a:pt x="6934200" y="6096"/>
                </a:lnTo>
                <a:lnTo>
                  <a:pt x="6946392" y="6096"/>
                </a:lnTo>
                <a:lnTo>
                  <a:pt x="6946392" y="18288"/>
                </a:lnTo>
                <a:lnTo>
                  <a:pt x="6946392" y="10066020"/>
                </a:lnTo>
                <a:lnTo>
                  <a:pt x="6952475" y="10066020"/>
                </a:lnTo>
                <a:lnTo>
                  <a:pt x="6952475" y="18288"/>
                </a:lnTo>
                <a:lnTo>
                  <a:pt x="6952475" y="6096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506871"/>
            <a:ext cx="5710555" cy="272986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400" b="1" dirty="0">
                <a:latin typeface="Times New Roman"/>
                <a:cs typeface="Times New Roman"/>
              </a:rPr>
              <a:t>6.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CONCLUSION</a:t>
            </a:r>
            <a:endParaRPr sz="1400">
              <a:latin typeface="Times New Roman"/>
              <a:cs typeface="Times New Roman"/>
            </a:endParaRPr>
          </a:p>
          <a:p>
            <a:pPr marL="12700" marR="5080" indent="647065">
              <a:lnSpc>
                <a:spcPct val="143800"/>
              </a:lnSpc>
              <a:spcBef>
                <a:spcPts val="11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advantage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simple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simplicity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ability 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warn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leakage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LPG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future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aspects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gsm module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tripper </a:t>
            </a:r>
            <a:r>
              <a:rPr sz="1200" spc="-5" dirty="0">
                <a:latin typeface="Times New Roman"/>
                <a:cs typeface="Times New Roman"/>
              </a:rPr>
              <a:t>circuit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increases the </a:t>
            </a:r>
            <a:r>
              <a:rPr sz="1200" spc="-5" dirty="0">
                <a:latin typeface="Times New Roman"/>
                <a:cs typeface="Times New Roman"/>
              </a:rPr>
              <a:t>efficiency</a:t>
            </a:r>
            <a:r>
              <a:rPr sz="1200" dirty="0">
                <a:latin typeface="Times New Roman"/>
                <a:cs typeface="Times New Roman"/>
              </a:rPr>
              <a:t> of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provides</a:t>
            </a:r>
            <a:r>
              <a:rPr sz="1200" dirty="0">
                <a:latin typeface="Times New Roman"/>
                <a:cs typeface="Times New Roman"/>
              </a:rPr>
              <a:t> more </a:t>
            </a:r>
            <a:r>
              <a:rPr sz="1200" spc="-5" dirty="0">
                <a:latin typeface="Times New Roman"/>
                <a:cs typeface="Times New Roman"/>
              </a:rPr>
              <a:t>safety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advantage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visual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warning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implemented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successfully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low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cost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product.</a:t>
            </a:r>
            <a:r>
              <a:rPr sz="1200" dirty="0">
                <a:latin typeface="Times New Roman"/>
                <a:cs typeface="Times New Roman"/>
              </a:rPr>
              <a:t> Another advantage of this device</a:t>
            </a:r>
            <a:r>
              <a:rPr sz="1200" spc="-5" dirty="0">
                <a:latin typeface="Times New Roman"/>
                <a:cs typeface="Times New Roman"/>
              </a:rPr>
              <a:t> 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even</a:t>
            </a:r>
            <a:r>
              <a:rPr sz="1200" dirty="0">
                <a:latin typeface="Times New Roman"/>
                <a:cs typeface="Times New Roman"/>
              </a:rPr>
              <a:t> though if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 </a:t>
            </a:r>
            <a:r>
              <a:rPr sz="1200" spc="-5" dirty="0">
                <a:latin typeface="Times New Roman"/>
                <a:cs typeface="Times New Roman"/>
              </a:rPr>
              <a:t>one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</a:t>
            </a:r>
            <a:r>
              <a:rPr sz="1200" spc="-5" dirty="0">
                <a:latin typeface="Times New Roman"/>
                <a:cs typeface="Times New Roman"/>
              </a:rPr>
              <a:t> and</a:t>
            </a:r>
            <a:r>
              <a:rPr sz="1200" dirty="0">
                <a:latin typeface="Times New Roman"/>
                <a:cs typeface="Times New Roman"/>
              </a:rPr>
              <a:t> 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</a:t>
            </a:r>
            <a:r>
              <a:rPr sz="1200" dirty="0">
                <a:latin typeface="Times New Roman"/>
                <a:cs typeface="Times New Roman"/>
              </a:rPr>
              <a:t> leaks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occurs,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GSM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module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 </a:t>
            </a:r>
            <a:r>
              <a:rPr sz="1200" spc="-5" dirty="0">
                <a:latin typeface="Times New Roman"/>
                <a:cs typeface="Times New Roman"/>
              </a:rPr>
              <a:t>immediate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messages</a:t>
            </a:r>
            <a:r>
              <a:rPr sz="1200" dirty="0">
                <a:latin typeface="Times New Roman"/>
                <a:cs typeface="Times New Roman"/>
              </a:rPr>
              <a:t> to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regarding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thus 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lowers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intensity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accidents.</a:t>
            </a:r>
            <a:r>
              <a:rPr sz="1200" dirty="0">
                <a:latin typeface="Times New Roman"/>
                <a:cs typeface="Times New Roman"/>
              </a:rPr>
              <a:t> GSM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module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ensures</a:t>
            </a:r>
            <a:r>
              <a:rPr sz="1200" dirty="0">
                <a:latin typeface="Times New Roman"/>
                <a:cs typeface="Times New Roman"/>
              </a:rPr>
              <a:t> better </a:t>
            </a:r>
            <a:r>
              <a:rPr sz="1200" spc="-5" dirty="0">
                <a:latin typeface="Times New Roman"/>
                <a:cs typeface="Times New Roman"/>
              </a:rPr>
              <a:t>safety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regarding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gas</a:t>
            </a:r>
            <a:r>
              <a:rPr sz="1200" dirty="0">
                <a:latin typeface="Times New Roman"/>
                <a:cs typeface="Times New Roman"/>
              </a:rPr>
              <a:t> leaks.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40283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12192" y="10066033"/>
                </a:lnTo>
                <a:lnTo>
                  <a:pt x="12192" y="10072116"/>
                </a:lnTo>
                <a:lnTo>
                  <a:pt x="18288" y="10072116"/>
                </a:lnTo>
                <a:lnTo>
                  <a:pt x="6934200" y="10072116"/>
                </a:lnTo>
                <a:lnTo>
                  <a:pt x="6940283" y="10072116"/>
                </a:lnTo>
                <a:lnTo>
                  <a:pt x="6940283" y="10066033"/>
                </a:lnTo>
                <a:close/>
              </a:path>
              <a:path w="6952615" h="10084435">
                <a:moveTo>
                  <a:pt x="6940283" y="12192"/>
                </a:moveTo>
                <a:lnTo>
                  <a:pt x="6934200" y="12192"/>
                </a:lnTo>
                <a:lnTo>
                  <a:pt x="18288" y="12192"/>
                </a:lnTo>
                <a:lnTo>
                  <a:pt x="12192" y="12192"/>
                </a:lnTo>
                <a:lnTo>
                  <a:pt x="12192" y="18288"/>
                </a:lnTo>
                <a:lnTo>
                  <a:pt x="12192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40283" y="10066020"/>
                </a:lnTo>
                <a:lnTo>
                  <a:pt x="6940283" y="18288"/>
                </a:lnTo>
                <a:lnTo>
                  <a:pt x="6940283" y="12192"/>
                </a:lnTo>
                <a:close/>
              </a:path>
              <a:path w="6952615" h="10084435">
                <a:moveTo>
                  <a:pt x="6952488" y="10078225"/>
                </a:moveTo>
                <a:lnTo>
                  <a:pt x="6952475" y="10066033"/>
                </a:lnTo>
                <a:lnTo>
                  <a:pt x="6946392" y="10066033"/>
                </a:lnTo>
                <a:lnTo>
                  <a:pt x="6946392" y="10078225"/>
                </a:lnTo>
                <a:lnTo>
                  <a:pt x="6934200" y="10078225"/>
                </a:lnTo>
                <a:lnTo>
                  <a:pt x="18288" y="10078225"/>
                </a:lnTo>
                <a:lnTo>
                  <a:pt x="6096" y="10078225"/>
                </a:lnTo>
                <a:lnTo>
                  <a:pt x="6096" y="10066033"/>
                </a:lnTo>
                <a:lnTo>
                  <a:pt x="0" y="10066033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52488" y="10084308"/>
                </a:lnTo>
                <a:lnTo>
                  <a:pt x="6952488" y="10078225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52488" y="0"/>
                </a:lnTo>
                <a:lnTo>
                  <a:pt x="0" y="0"/>
                </a:lnTo>
                <a:lnTo>
                  <a:pt x="0" y="6096"/>
                </a:lnTo>
                <a:lnTo>
                  <a:pt x="0" y="18288"/>
                </a:lnTo>
                <a:lnTo>
                  <a:pt x="0" y="10066020"/>
                </a:lnTo>
                <a:lnTo>
                  <a:pt x="6096" y="10066020"/>
                </a:lnTo>
                <a:lnTo>
                  <a:pt x="6096" y="18288"/>
                </a:lnTo>
                <a:lnTo>
                  <a:pt x="6096" y="6096"/>
                </a:lnTo>
                <a:lnTo>
                  <a:pt x="18288" y="6096"/>
                </a:lnTo>
                <a:lnTo>
                  <a:pt x="6934200" y="6096"/>
                </a:lnTo>
                <a:lnTo>
                  <a:pt x="6946392" y="6096"/>
                </a:lnTo>
                <a:lnTo>
                  <a:pt x="6946392" y="18288"/>
                </a:lnTo>
                <a:lnTo>
                  <a:pt x="6946392" y="10066020"/>
                </a:lnTo>
                <a:lnTo>
                  <a:pt x="6952475" y="10066020"/>
                </a:lnTo>
                <a:lnTo>
                  <a:pt x="6952475" y="18288"/>
                </a:lnTo>
                <a:lnTo>
                  <a:pt x="6952475" y="6096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395729"/>
            <a:ext cx="5755005" cy="5031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7.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REFERENCE:</a:t>
            </a:r>
            <a:endParaRPr sz="1600">
              <a:latin typeface="Times New Roman"/>
              <a:cs typeface="Times New Roman"/>
            </a:endParaRPr>
          </a:p>
          <a:p>
            <a:pPr marL="12700" marR="191770">
              <a:lnSpc>
                <a:spcPct val="143300"/>
              </a:lnSpc>
              <a:spcBef>
                <a:spcPts val="245"/>
              </a:spcBef>
              <a:buAutoNum type="arabicPlain"/>
              <a:tabLst>
                <a:tab pos="227965" algn="l"/>
              </a:tabLst>
            </a:pPr>
            <a:r>
              <a:rPr sz="1200" spc="-5" dirty="0">
                <a:latin typeface="Times New Roman"/>
                <a:cs typeface="Times New Roman"/>
              </a:rPr>
              <a:t>J.Ding, J.Wang, </a:t>
            </a:r>
            <a:r>
              <a:rPr sz="1200" dirty="0">
                <a:latin typeface="Times New Roman"/>
                <a:cs typeface="Times New Roman"/>
              </a:rPr>
              <a:t>N.Yuan, </a:t>
            </a:r>
            <a:r>
              <a:rPr sz="1200" spc="-5" dirty="0">
                <a:latin typeface="Times New Roman"/>
                <a:cs typeface="Times New Roman"/>
              </a:rPr>
              <a:t>and Q.Pan, </a:t>
            </a:r>
            <a:r>
              <a:rPr sz="1200" dirty="0">
                <a:latin typeface="Times New Roman"/>
                <a:cs typeface="Times New Roman"/>
              </a:rPr>
              <a:t>“The Monitoring System of </a:t>
            </a:r>
            <a:r>
              <a:rPr sz="1200" spc="-5" dirty="0">
                <a:latin typeface="Times New Roman"/>
                <a:cs typeface="Times New Roman"/>
              </a:rPr>
              <a:t>Leakage Accidents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Crude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Oil </a:t>
            </a:r>
            <a:r>
              <a:rPr sz="1200" dirty="0">
                <a:latin typeface="Times New Roman"/>
                <a:cs typeface="Times New Roman"/>
              </a:rPr>
              <a:t>Pipeline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Zigbee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Technology”,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IEEE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Changzhou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University,</a:t>
            </a:r>
            <a:r>
              <a:rPr sz="1200" dirty="0">
                <a:latin typeface="Times New Roman"/>
                <a:cs typeface="Times New Roman"/>
              </a:rPr>
              <a:t> 2011.</a:t>
            </a:r>
            <a:endParaRPr sz="1200">
              <a:latin typeface="Times New Roman"/>
              <a:cs typeface="Times New Roman"/>
            </a:endParaRPr>
          </a:p>
          <a:p>
            <a:pPr marL="12700" marR="10795">
              <a:lnSpc>
                <a:spcPct val="143800"/>
              </a:lnSpc>
              <a:spcBef>
                <a:spcPts val="5"/>
              </a:spcBef>
              <a:buAutoNum type="arabicPlain"/>
              <a:tabLst>
                <a:tab pos="227965" algn="l"/>
              </a:tabLst>
            </a:pPr>
            <a:r>
              <a:rPr sz="1200" spc="-5" dirty="0">
                <a:latin typeface="Times New Roman"/>
                <a:cs typeface="Times New Roman"/>
              </a:rPr>
              <a:t>Rakesh,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M.,</a:t>
            </a:r>
            <a:r>
              <a:rPr sz="1200" dirty="0">
                <a:latin typeface="Times New Roman"/>
                <a:cs typeface="Times New Roman"/>
              </a:rPr>
              <a:t> Dagadi,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S.,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“Implementation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Wireless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Leakage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System”,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Proceedings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International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Conference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Technology,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ICST,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art.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6461747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pp.</a:t>
            </a:r>
            <a:r>
              <a:rPr sz="1200" spc="-5" dirty="0">
                <a:latin typeface="Times New Roman"/>
                <a:cs typeface="Times New Roman"/>
              </a:rPr>
              <a:t> 583-588.2012.</a:t>
            </a:r>
            <a:endParaRPr sz="1200">
              <a:latin typeface="Times New Roman"/>
              <a:cs typeface="Times New Roman"/>
            </a:endParaRPr>
          </a:p>
          <a:p>
            <a:pPr marL="12700" marR="180975">
              <a:lnSpc>
                <a:spcPts val="2080"/>
              </a:lnSpc>
              <a:spcBef>
                <a:spcPts val="160"/>
              </a:spcBef>
              <a:buAutoNum type="arabicPlain"/>
              <a:tabLst>
                <a:tab pos="227965" algn="l"/>
              </a:tabLst>
            </a:pPr>
            <a:r>
              <a:rPr sz="1200" spc="-5" dirty="0">
                <a:latin typeface="Times New Roman"/>
                <a:cs typeface="Times New Roman"/>
              </a:rPr>
              <a:t>H.Yang,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Y.Qin,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G.Feng,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H.Ci,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“Online</a:t>
            </a:r>
            <a:r>
              <a:rPr sz="1200" dirty="0">
                <a:latin typeface="Times New Roman"/>
                <a:cs typeface="Times New Roman"/>
              </a:rPr>
              <a:t> Monitoring</a:t>
            </a:r>
            <a:r>
              <a:rPr sz="1200" spc="5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Geological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CO2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Storage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Leakage Based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Wireless</a:t>
            </a:r>
            <a:r>
              <a:rPr sz="1200" dirty="0">
                <a:latin typeface="Times New Roman"/>
                <a:cs typeface="Times New Roman"/>
              </a:rPr>
              <a:t> Sensor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Networks.”,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IEEE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 </a:t>
            </a:r>
            <a:r>
              <a:rPr sz="1200" spc="-5" dirty="0">
                <a:latin typeface="Times New Roman"/>
                <a:cs typeface="Times New Roman"/>
              </a:rPr>
              <a:t>Sensors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Journal,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2013.</a:t>
            </a:r>
            <a:endParaRPr sz="1200">
              <a:latin typeface="Times New Roman"/>
              <a:cs typeface="Times New Roman"/>
            </a:endParaRPr>
          </a:p>
          <a:p>
            <a:pPr marL="227329" indent="-215265">
              <a:lnSpc>
                <a:spcPct val="100000"/>
              </a:lnSpc>
              <a:spcBef>
                <a:spcPts val="445"/>
              </a:spcBef>
              <a:buAutoNum type="arabicPlain"/>
              <a:tabLst>
                <a:tab pos="227965" algn="l"/>
              </a:tabLst>
            </a:pPr>
            <a:r>
              <a:rPr sz="1200" spc="-5" dirty="0">
                <a:latin typeface="Times New Roman"/>
                <a:cs typeface="Times New Roman"/>
              </a:rPr>
              <a:t>Huan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Hui</a:t>
            </a:r>
            <a:r>
              <a:rPr sz="1200" dirty="0">
                <a:latin typeface="Times New Roman"/>
                <a:cs typeface="Times New Roman"/>
              </a:rPr>
              <a:t> Yan,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Yusnita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Rahayu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“Design</a:t>
            </a:r>
            <a:r>
              <a:rPr sz="1200" dirty="0">
                <a:latin typeface="Times New Roman"/>
                <a:cs typeface="Times New Roman"/>
              </a:rPr>
              <a:t>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 </a:t>
            </a:r>
            <a:r>
              <a:rPr sz="1200" dirty="0">
                <a:latin typeface="Times New Roman"/>
                <a:cs typeface="Times New Roman"/>
              </a:rPr>
              <a:t>Leakage </a:t>
            </a:r>
            <a:r>
              <a:rPr sz="1200" spc="-5" dirty="0">
                <a:latin typeface="Times New Roman"/>
                <a:cs typeface="Times New Roman"/>
              </a:rPr>
              <a:t>Monitoring</a:t>
            </a:r>
            <a:endParaRPr sz="1200">
              <a:latin typeface="Times New Roman"/>
              <a:cs typeface="Times New Roman"/>
            </a:endParaRPr>
          </a:p>
          <a:p>
            <a:pPr marL="12700" marR="303530" algn="just">
              <a:lnSpc>
                <a:spcPct val="1437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System using </a:t>
            </a:r>
            <a:r>
              <a:rPr sz="1200" spc="-5" dirty="0">
                <a:latin typeface="Times New Roman"/>
                <a:cs typeface="Times New Roman"/>
              </a:rPr>
              <a:t>Arduino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ZigBee”, International Conference </a:t>
            </a:r>
            <a:r>
              <a:rPr sz="1200" dirty="0">
                <a:latin typeface="Times New Roman"/>
                <a:cs typeface="Times New Roman"/>
              </a:rPr>
              <a:t>on Electrical </a:t>
            </a:r>
            <a:r>
              <a:rPr sz="1200" spc="-5" dirty="0">
                <a:latin typeface="Times New Roman"/>
                <a:cs typeface="Times New Roman"/>
              </a:rPr>
              <a:t>Engineering,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 Science and Informatics </a:t>
            </a:r>
            <a:r>
              <a:rPr sz="1200" dirty="0">
                <a:latin typeface="Times New Roman"/>
                <a:cs typeface="Times New Roman"/>
              </a:rPr>
              <a:t>(EECSI </a:t>
            </a:r>
            <a:r>
              <a:rPr sz="1200" spc="-5" dirty="0">
                <a:latin typeface="Times New Roman"/>
                <a:cs typeface="Times New Roman"/>
              </a:rPr>
              <a:t>2014), Yogyakarta, Indonesia, </a:t>
            </a:r>
            <a:r>
              <a:rPr sz="1200" spc="5" dirty="0">
                <a:latin typeface="Times New Roman"/>
                <a:cs typeface="Times New Roman"/>
              </a:rPr>
              <a:t>20- </a:t>
            </a:r>
            <a:r>
              <a:rPr sz="1200" dirty="0">
                <a:latin typeface="Times New Roman"/>
                <a:cs typeface="Times New Roman"/>
              </a:rPr>
              <a:t>21 </a:t>
            </a:r>
            <a:r>
              <a:rPr sz="1200" spc="-5" dirty="0">
                <a:latin typeface="Times New Roman"/>
                <a:cs typeface="Times New Roman"/>
              </a:rPr>
              <a:t>August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2014.</a:t>
            </a:r>
            <a:endParaRPr sz="1200">
              <a:latin typeface="Times New Roman"/>
              <a:cs typeface="Times New Roman"/>
            </a:endParaRPr>
          </a:p>
          <a:p>
            <a:pPr marL="227329" indent="-215265">
              <a:lnSpc>
                <a:spcPct val="100000"/>
              </a:lnSpc>
              <a:spcBef>
                <a:spcPts val="620"/>
              </a:spcBef>
              <a:buAutoNum type="arabicPlain" startAt="5"/>
              <a:tabLst>
                <a:tab pos="227965" algn="l"/>
              </a:tabLst>
            </a:pPr>
            <a:r>
              <a:rPr sz="1200" spc="-5" dirty="0">
                <a:latin typeface="Times New Roman"/>
                <a:cs typeface="Times New Roman"/>
              </a:rPr>
              <a:t>Badri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Narayan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Mohapatra,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Aishwarya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Dash,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Dhiraj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Kumar </a:t>
            </a:r>
            <a:r>
              <a:rPr sz="1200" dirty="0">
                <a:latin typeface="Times New Roman"/>
                <a:cs typeface="Times New Roman"/>
              </a:rPr>
              <a:t>Chaubey,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“LPG Gas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Auto</a:t>
            </a:r>
            <a:endParaRPr sz="1200">
              <a:latin typeface="Times New Roman"/>
              <a:cs typeface="Times New Roman"/>
            </a:endParaRPr>
          </a:p>
          <a:p>
            <a:pPr marL="12700" marR="136525">
              <a:lnSpc>
                <a:spcPct val="1438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Booking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GSM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Leakage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Switchable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Exhaust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Fan”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International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Journal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Science,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Engineering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Technology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(IJSETR)</a:t>
            </a:r>
            <a:r>
              <a:rPr sz="1200" dirty="0">
                <a:latin typeface="Times New Roman"/>
                <a:cs typeface="Times New Roman"/>
              </a:rPr>
              <a:t> Volume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Issue</a:t>
            </a:r>
            <a:r>
              <a:rPr sz="1200" dirty="0">
                <a:latin typeface="Times New Roman"/>
                <a:cs typeface="Times New Roman"/>
              </a:rPr>
              <a:t> 3,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March </a:t>
            </a:r>
            <a:r>
              <a:rPr sz="1200" dirty="0">
                <a:latin typeface="Times New Roman"/>
                <a:cs typeface="Times New Roman"/>
              </a:rPr>
              <a:t>2017,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ISSN:</a:t>
            </a:r>
            <a:r>
              <a:rPr sz="1200" dirty="0">
                <a:latin typeface="Times New Roman"/>
                <a:cs typeface="Times New Roman"/>
              </a:rPr>
              <a:t> 2278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-7798.</a:t>
            </a:r>
            <a:endParaRPr sz="120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625"/>
              </a:spcBef>
              <a:buAutoNum type="arabicPlain" startAt="6"/>
              <a:tabLst>
                <a:tab pos="229235" algn="l"/>
              </a:tabLst>
            </a:pPr>
            <a:r>
              <a:rPr sz="1200" spc="-5" dirty="0">
                <a:latin typeface="Times New Roman"/>
                <a:cs typeface="Times New Roman"/>
              </a:rPr>
              <a:t>Scott,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Stuart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L.,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Maria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Barrufet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“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Worldwide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assessment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industry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leak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detection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3300"/>
              </a:lnSpc>
              <a:spcBef>
                <a:spcPts val="15"/>
              </a:spcBef>
            </a:pPr>
            <a:r>
              <a:rPr sz="1200" spc="-5" dirty="0">
                <a:latin typeface="Times New Roman"/>
                <a:cs typeface="Times New Roman"/>
              </a:rPr>
              <a:t>capabilities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single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multiphase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pipelines”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College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Station: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Offshore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Technology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Center, </a:t>
            </a:r>
            <a:r>
              <a:rPr sz="1200" dirty="0">
                <a:latin typeface="Times New Roman"/>
                <a:cs typeface="Times New Roman"/>
              </a:rPr>
              <a:t>2003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40283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12192" y="10066033"/>
                </a:lnTo>
                <a:lnTo>
                  <a:pt x="12192" y="10072116"/>
                </a:lnTo>
                <a:lnTo>
                  <a:pt x="18288" y="10072116"/>
                </a:lnTo>
                <a:lnTo>
                  <a:pt x="6934200" y="10072116"/>
                </a:lnTo>
                <a:lnTo>
                  <a:pt x="6940283" y="10072116"/>
                </a:lnTo>
                <a:lnTo>
                  <a:pt x="6940283" y="10066033"/>
                </a:lnTo>
                <a:close/>
              </a:path>
              <a:path w="6952615" h="10084435">
                <a:moveTo>
                  <a:pt x="6940283" y="12192"/>
                </a:moveTo>
                <a:lnTo>
                  <a:pt x="6934200" y="12192"/>
                </a:lnTo>
                <a:lnTo>
                  <a:pt x="18288" y="12192"/>
                </a:lnTo>
                <a:lnTo>
                  <a:pt x="12192" y="12192"/>
                </a:lnTo>
                <a:lnTo>
                  <a:pt x="12192" y="18288"/>
                </a:lnTo>
                <a:lnTo>
                  <a:pt x="12192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40283" y="10066020"/>
                </a:lnTo>
                <a:lnTo>
                  <a:pt x="6940283" y="18288"/>
                </a:lnTo>
                <a:lnTo>
                  <a:pt x="6940283" y="12192"/>
                </a:lnTo>
                <a:close/>
              </a:path>
              <a:path w="6952615" h="10084435">
                <a:moveTo>
                  <a:pt x="6952488" y="10078225"/>
                </a:moveTo>
                <a:lnTo>
                  <a:pt x="6952475" y="10066033"/>
                </a:lnTo>
                <a:lnTo>
                  <a:pt x="6946392" y="10066033"/>
                </a:lnTo>
                <a:lnTo>
                  <a:pt x="6946392" y="10078225"/>
                </a:lnTo>
                <a:lnTo>
                  <a:pt x="6934200" y="10078225"/>
                </a:lnTo>
                <a:lnTo>
                  <a:pt x="18288" y="10078225"/>
                </a:lnTo>
                <a:lnTo>
                  <a:pt x="6096" y="10078225"/>
                </a:lnTo>
                <a:lnTo>
                  <a:pt x="6096" y="10066033"/>
                </a:lnTo>
                <a:lnTo>
                  <a:pt x="0" y="10066033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52488" y="10084308"/>
                </a:lnTo>
                <a:lnTo>
                  <a:pt x="6952488" y="10078225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52488" y="0"/>
                </a:lnTo>
                <a:lnTo>
                  <a:pt x="0" y="0"/>
                </a:lnTo>
                <a:lnTo>
                  <a:pt x="0" y="6096"/>
                </a:lnTo>
                <a:lnTo>
                  <a:pt x="0" y="18288"/>
                </a:lnTo>
                <a:lnTo>
                  <a:pt x="0" y="10066020"/>
                </a:lnTo>
                <a:lnTo>
                  <a:pt x="6096" y="10066020"/>
                </a:lnTo>
                <a:lnTo>
                  <a:pt x="6096" y="18288"/>
                </a:lnTo>
                <a:lnTo>
                  <a:pt x="6096" y="6096"/>
                </a:lnTo>
                <a:lnTo>
                  <a:pt x="18288" y="6096"/>
                </a:lnTo>
                <a:lnTo>
                  <a:pt x="6934200" y="6096"/>
                </a:lnTo>
                <a:lnTo>
                  <a:pt x="6946392" y="6096"/>
                </a:lnTo>
                <a:lnTo>
                  <a:pt x="6946392" y="18288"/>
                </a:lnTo>
                <a:lnTo>
                  <a:pt x="6946392" y="10066020"/>
                </a:lnTo>
                <a:lnTo>
                  <a:pt x="6952475" y="10066020"/>
                </a:lnTo>
                <a:lnTo>
                  <a:pt x="6952475" y="18288"/>
                </a:lnTo>
                <a:lnTo>
                  <a:pt x="6952475" y="6096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1021" y="858443"/>
            <a:ext cx="5820481" cy="81420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Vision</a:t>
            </a:r>
            <a:r>
              <a:rPr sz="14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4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Institution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38735" indent="454025" algn="just">
              <a:lnSpc>
                <a:spcPct val="145900"/>
              </a:lnSpc>
            </a:pPr>
            <a:r>
              <a:rPr sz="1400" spc="-15" dirty="0">
                <a:latin typeface="Times New Roman"/>
                <a:cs typeface="Times New Roman"/>
              </a:rPr>
              <a:t>To </a:t>
            </a:r>
            <a:r>
              <a:rPr sz="1400" spc="-10" dirty="0">
                <a:latin typeface="Times New Roman"/>
                <a:cs typeface="Times New Roman"/>
              </a:rPr>
              <a:t>emerge </a:t>
            </a:r>
            <a:r>
              <a:rPr sz="1400" spc="-5" dirty="0">
                <a:latin typeface="Times New Roman"/>
                <a:cs typeface="Times New Roman"/>
              </a:rPr>
              <a:t>as a </a:t>
            </a:r>
            <a:r>
              <a:rPr sz="1400" spc="-10" dirty="0">
                <a:latin typeface="Times New Roman"/>
                <a:cs typeface="Times New Roman"/>
              </a:rPr>
              <a:t>leader </a:t>
            </a:r>
            <a:r>
              <a:rPr sz="1400" spc="-5" dirty="0">
                <a:latin typeface="Times New Roman"/>
                <a:cs typeface="Times New Roman"/>
              </a:rPr>
              <a:t>among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top </a:t>
            </a:r>
            <a:r>
              <a:rPr sz="1400" spc="-10" dirty="0">
                <a:latin typeface="Times New Roman"/>
                <a:cs typeface="Times New Roman"/>
              </a:rPr>
              <a:t>institutions in the field </a:t>
            </a:r>
            <a:r>
              <a:rPr sz="1400" spc="5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technical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education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Mission</a:t>
            </a:r>
            <a:r>
              <a:rPr sz="14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4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Institution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485140" marR="32384" indent="-6350">
              <a:lnSpc>
                <a:spcPct val="144300"/>
              </a:lnSpc>
            </a:pPr>
            <a:r>
              <a:rPr sz="1400" b="1" dirty="0">
                <a:latin typeface="Times New Roman"/>
                <a:cs typeface="Times New Roman"/>
              </a:rPr>
              <a:t>M1: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Produce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smart</a:t>
            </a:r>
            <a:r>
              <a:rPr sz="1400" spc="-5" dirty="0">
                <a:latin typeface="Times New Roman"/>
                <a:cs typeface="Times New Roman"/>
              </a:rPr>
              <a:t> technocrats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with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empirical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knowledge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who </a:t>
            </a:r>
            <a:r>
              <a:rPr sz="1400" dirty="0">
                <a:latin typeface="Times New Roman"/>
                <a:cs typeface="Times New Roman"/>
              </a:rPr>
              <a:t>can </a:t>
            </a:r>
            <a:r>
              <a:rPr sz="1400" spc="-5" dirty="0">
                <a:latin typeface="Times New Roman"/>
                <a:cs typeface="Times New Roman"/>
              </a:rPr>
              <a:t>surmount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global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challenges</a:t>
            </a:r>
            <a:endParaRPr sz="1400">
              <a:latin typeface="Times New Roman"/>
              <a:cs typeface="Times New Roman"/>
            </a:endParaRPr>
          </a:p>
          <a:p>
            <a:pPr marL="485140" marR="29845" indent="-6350">
              <a:lnSpc>
                <a:spcPct val="144500"/>
              </a:lnSpc>
              <a:spcBef>
                <a:spcPts val="670"/>
              </a:spcBef>
            </a:pPr>
            <a:r>
              <a:rPr sz="1400" b="1" dirty="0">
                <a:latin typeface="Times New Roman"/>
                <a:cs typeface="Times New Roman"/>
              </a:rPr>
              <a:t>M2:</a:t>
            </a:r>
            <a:r>
              <a:rPr sz="1400" b="1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Create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diverse,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fully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engaged,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learner-centric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campus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environment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provide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quality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education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students</a:t>
            </a:r>
            <a:endParaRPr sz="1400">
              <a:latin typeface="Times New Roman"/>
              <a:cs typeface="Times New Roman"/>
            </a:endParaRPr>
          </a:p>
          <a:p>
            <a:pPr marL="485140" marR="41910" indent="-6350">
              <a:lnSpc>
                <a:spcPct val="142900"/>
              </a:lnSpc>
              <a:spcBef>
                <a:spcPts val="720"/>
              </a:spcBef>
            </a:pPr>
            <a:r>
              <a:rPr sz="1400" b="1" dirty="0">
                <a:latin typeface="Times New Roman"/>
                <a:cs typeface="Times New Roman"/>
              </a:rPr>
              <a:t>M3: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Maintain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mutually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beneficial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partnerships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our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alumni,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industry,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Professional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associations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Vision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Department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Vision</a:t>
            </a:r>
            <a:r>
              <a:rPr sz="14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of</a:t>
            </a:r>
            <a:r>
              <a:rPr sz="14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4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Department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5080" indent="454025" algn="just">
              <a:lnSpc>
                <a:spcPct val="142900"/>
              </a:lnSpc>
              <a:spcBef>
                <a:spcPts val="5"/>
              </a:spcBef>
            </a:pPr>
            <a:r>
              <a:rPr sz="1400" spc="-15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empower </a:t>
            </a:r>
            <a:r>
              <a:rPr sz="1400" spc="-10" dirty="0">
                <a:latin typeface="Times New Roman"/>
                <a:cs typeface="Times New Roman"/>
              </a:rPr>
              <a:t>the Electronics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Communication Engineering students </a:t>
            </a:r>
            <a:r>
              <a:rPr sz="1400" spc="5" dirty="0">
                <a:latin typeface="Times New Roman"/>
                <a:cs typeface="Times New Roman"/>
              </a:rPr>
              <a:t>with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emerging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technologies,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professionalism,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innovative</a:t>
            </a:r>
            <a:r>
              <a:rPr sz="1400" spc="-5" dirty="0">
                <a:latin typeface="Times New Roman"/>
                <a:cs typeface="Times New Roman"/>
              </a:rPr>
              <a:t> research,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social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responsibility.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Mission</a:t>
            </a:r>
            <a:r>
              <a:rPr sz="14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4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4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Department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485140" marR="35560" indent="-6350">
              <a:lnSpc>
                <a:spcPct val="144500"/>
              </a:lnSpc>
            </a:pPr>
            <a:r>
              <a:rPr sz="1400" b="1" dirty="0">
                <a:latin typeface="Times New Roman"/>
                <a:cs typeface="Times New Roman"/>
              </a:rPr>
              <a:t>M1:</a:t>
            </a:r>
            <a:r>
              <a:rPr sz="1400" b="1" spc="2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Attain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academic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excellence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through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innovative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teaching</a:t>
            </a:r>
            <a:r>
              <a:rPr sz="1400" spc="2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learning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process,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research areas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&amp;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laboratories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Consultancy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projects.</a:t>
            </a:r>
            <a:endParaRPr sz="1400">
              <a:latin typeface="Times New Roman"/>
              <a:cs typeface="Times New Roman"/>
            </a:endParaRPr>
          </a:p>
          <a:p>
            <a:pPr marL="478790">
              <a:lnSpc>
                <a:spcPct val="100000"/>
              </a:lnSpc>
              <a:spcBef>
                <a:spcPts val="770"/>
              </a:spcBef>
            </a:pPr>
            <a:r>
              <a:rPr sz="1400" b="1" dirty="0">
                <a:latin typeface="Times New Roman"/>
                <a:cs typeface="Times New Roman"/>
              </a:rPr>
              <a:t>M2: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Inculcate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-5" dirty="0">
                <a:latin typeface="Times New Roman"/>
                <a:cs typeface="Times New Roman"/>
              </a:rPr>
              <a:t> students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 </a:t>
            </a:r>
            <a:r>
              <a:rPr sz="1400" dirty="0">
                <a:latin typeface="Times New Roman"/>
                <a:cs typeface="Times New Roman"/>
              </a:rPr>
              <a:t>problem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solving 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lifelong </a:t>
            </a:r>
            <a:r>
              <a:rPr sz="1400" spc="-10" dirty="0">
                <a:latin typeface="Times New Roman"/>
                <a:cs typeface="Times New Roman"/>
              </a:rPr>
              <a:t>learning </a:t>
            </a:r>
            <a:r>
              <a:rPr sz="1400" spc="-5" dirty="0">
                <a:latin typeface="Times New Roman"/>
                <a:cs typeface="Times New Roman"/>
              </a:rPr>
              <a:t>ability.</a:t>
            </a:r>
            <a:endParaRPr sz="1400">
              <a:latin typeface="Times New Roman"/>
              <a:cs typeface="Times New Roman"/>
            </a:endParaRPr>
          </a:p>
          <a:p>
            <a:pPr marL="478790">
              <a:lnSpc>
                <a:spcPct val="100000"/>
              </a:lnSpc>
              <a:spcBef>
                <a:spcPts val="765"/>
              </a:spcBef>
            </a:pPr>
            <a:r>
              <a:rPr sz="1400" b="1" dirty="0">
                <a:latin typeface="Times New Roman"/>
                <a:cs typeface="Times New Roman"/>
              </a:rPr>
              <a:t>M3: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Provide</a:t>
            </a:r>
            <a:r>
              <a:rPr sz="1400" spc="-5" dirty="0">
                <a:latin typeface="Times New Roman"/>
                <a:cs typeface="Times New Roman"/>
              </a:rPr>
              <a:t> entrepreneurial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skills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leadership </a:t>
            </a:r>
            <a:r>
              <a:rPr sz="1400" spc="-10" dirty="0">
                <a:latin typeface="Times New Roman"/>
                <a:cs typeface="Times New Roman"/>
              </a:rPr>
              <a:t>qualities.</a:t>
            </a:r>
            <a:endParaRPr sz="1400">
              <a:latin typeface="Times New Roman"/>
              <a:cs typeface="Times New Roman"/>
            </a:endParaRPr>
          </a:p>
          <a:p>
            <a:pPr marL="478790">
              <a:lnSpc>
                <a:spcPct val="100000"/>
              </a:lnSpc>
              <a:spcBef>
                <a:spcPts val="725"/>
              </a:spcBef>
            </a:pPr>
            <a:r>
              <a:rPr sz="1400" b="1" dirty="0">
                <a:latin typeface="Times New Roman"/>
                <a:cs typeface="Times New Roman"/>
              </a:rPr>
              <a:t>M4: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Render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technical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knowledge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skills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faculty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members.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</a:pPr>
            <a:r>
              <a:rPr sz="1400" b="1" u="heavy" spc="-10" dirty="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</a:rPr>
              <a:t>Program</a:t>
            </a:r>
            <a:r>
              <a:rPr sz="1400" b="1" u="heavy" spc="-25" dirty="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</a:rPr>
              <a:t>Educational</a:t>
            </a:r>
            <a:r>
              <a:rPr sz="1400" b="1" u="heavy" spc="-20" dirty="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</a:rPr>
              <a:t>Objectives</a:t>
            </a:r>
            <a:r>
              <a:rPr sz="1400" b="1" u="heavy" spc="20" dirty="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</a:rPr>
              <a:t>(PEOs):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0041" y="337003"/>
            <a:ext cx="6931113" cy="10022362"/>
          </a:xfrm>
          <a:custGeom>
            <a:avLst/>
            <a:gdLst/>
            <a:ahLst/>
            <a:cxnLst/>
            <a:rect l="l" t="t" r="r" b="b"/>
            <a:pathLst>
              <a:path w="7129145" h="9427210">
                <a:moveTo>
                  <a:pt x="7083285" y="9372308"/>
                </a:moveTo>
                <a:lnTo>
                  <a:pt x="7074154" y="9372308"/>
                </a:lnTo>
                <a:lnTo>
                  <a:pt x="54864" y="9372308"/>
                </a:lnTo>
                <a:lnTo>
                  <a:pt x="45720" y="9372308"/>
                </a:lnTo>
                <a:lnTo>
                  <a:pt x="45720" y="9381439"/>
                </a:lnTo>
                <a:lnTo>
                  <a:pt x="54864" y="9381439"/>
                </a:lnTo>
                <a:lnTo>
                  <a:pt x="7074154" y="9381439"/>
                </a:lnTo>
                <a:lnTo>
                  <a:pt x="7083285" y="9381439"/>
                </a:lnTo>
                <a:lnTo>
                  <a:pt x="7083285" y="9372308"/>
                </a:lnTo>
                <a:close/>
              </a:path>
              <a:path w="7129145" h="9427210">
                <a:moveTo>
                  <a:pt x="7083285" y="45720"/>
                </a:moveTo>
                <a:lnTo>
                  <a:pt x="7074154" y="45720"/>
                </a:lnTo>
                <a:lnTo>
                  <a:pt x="54864" y="45720"/>
                </a:lnTo>
                <a:lnTo>
                  <a:pt x="45720" y="45720"/>
                </a:lnTo>
                <a:lnTo>
                  <a:pt x="45720" y="54825"/>
                </a:lnTo>
                <a:lnTo>
                  <a:pt x="45720" y="9372295"/>
                </a:lnTo>
                <a:lnTo>
                  <a:pt x="54864" y="9372295"/>
                </a:lnTo>
                <a:lnTo>
                  <a:pt x="54864" y="54864"/>
                </a:lnTo>
                <a:lnTo>
                  <a:pt x="7074154" y="54864"/>
                </a:lnTo>
                <a:lnTo>
                  <a:pt x="7074154" y="9372295"/>
                </a:lnTo>
                <a:lnTo>
                  <a:pt x="7083285" y="9372295"/>
                </a:lnTo>
                <a:lnTo>
                  <a:pt x="7083285" y="54864"/>
                </a:lnTo>
                <a:lnTo>
                  <a:pt x="7083285" y="45720"/>
                </a:lnTo>
                <a:close/>
              </a:path>
              <a:path w="7129145" h="9427210">
                <a:moveTo>
                  <a:pt x="7129018" y="9372308"/>
                </a:moveTo>
                <a:lnTo>
                  <a:pt x="7092442" y="9372308"/>
                </a:lnTo>
                <a:lnTo>
                  <a:pt x="7092442" y="9390583"/>
                </a:lnTo>
                <a:lnTo>
                  <a:pt x="7074154" y="9390583"/>
                </a:lnTo>
                <a:lnTo>
                  <a:pt x="54864" y="9390583"/>
                </a:lnTo>
                <a:lnTo>
                  <a:pt x="36576" y="9390583"/>
                </a:lnTo>
                <a:lnTo>
                  <a:pt x="36576" y="9372308"/>
                </a:lnTo>
                <a:lnTo>
                  <a:pt x="0" y="9372308"/>
                </a:lnTo>
                <a:lnTo>
                  <a:pt x="0" y="9390583"/>
                </a:lnTo>
                <a:lnTo>
                  <a:pt x="0" y="9427159"/>
                </a:lnTo>
                <a:lnTo>
                  <a:pt x="7129018" y="9427159"/>
                </a:lnTo>
                <a:lnTo>
                  <a:pt x="7129018" y="9372308"/>
                </a:lnTo>
                <a:close/>
              </a:path>
              <a:path w="7129145" h="9427210">
                <a:moveTo>
                  <a:pt x="7129018" y="0"/>
                </a:moveTo>
                <a:lnTo>
                  <a:pt x="7129018" y="0"/>
                </a:lnTo>
                <a:lnTo>
                  <a:pt x="0" y="0"/>
                </a:lnTo>
                <a:lnTo>
                  <a:pt x="0" y="36576"/>
                </a:lnTo>
                <a:lnTo>
                  <a:pt x="0" y="54825"/>
                </a:lnTo>
                <a:lnTo>
                  <a:pt x="0" y="9372295"/>
                </a:lnTo>
                <a:lnTo>
                  <a:pt x="36576" y="9372295"/>
                </a:lnTo>
                <a:lnTo>
                  <a:pt x="36576" y="54864"/>
                </a:lnTo>
                <a:lnTo>
                  <a:pt x="36576" y="36576"/>
                </a:lnTo>
                <a:lnTo>
                  <a:pt x="54864" y="36576"/>
                </a:lnTo>
                <a:lnTo>
                  <a:pt x="7074154" y="36576"/>
                </a:lnTo>
                <a:lnTo>
                  <a:pt x="7092442" y="36576"/>
                </a:lnTo>
                <a:lnTo>
                  <a:pt x="7092442" y="54825"/>
                </a:lnTo>
                <a:lnTo>
                  <a:pt x="7092442" y="9372295"/>
                </a:lnTo>
                <a:lnTo>
                  <a:pt x="7129018" y="9372295"/>
                </a:lnTo>
                <a:lnTo>
                  <a:pt x="7129018" y="54864"/>
                </a:lnTo>
                <a:lnTo>
                  <a:pt x="7129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3671951" y="9917379"/>
            <a:ext cx="21971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651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59" y="834464"/>
            <a:ext cx="5829741" cy="85418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marR="17145" indent="-6350" algn="just">
              <a:lnSpc>
                <a:spcPct val="1086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1F1F1F"/>
                </a:solidFill>
                <a:latin typeface="Times New Roman"/>
                <a:cs typeface="Times New Roman"/>
              </a:rPr>
              <a:t>PEO1: </a:t>
            </a:r>
            <a:r>
              <a:rPr sz="1400" b="1" spc="-15" dirty="0">
                <a:solidFill>
                  <a:srgbClr val="1F1F1F"/>
                </a:solidFill>
                <a:latin typeface="Times New Roman"/>
                <a:cs typeface="Times New Roman"/>
              </a:rPr>
              <a:t>Core </a:t>
            </a:r>
            <a:r>
              <a:rPr sz="1400" b="1" spc="-5" dirty="0">
                <a:solidFill>
                  <a:srgbClr val="1F1F1F"/>
                </a:solidFill>
                <a:latin typeface="Times New Roman"/>
                <a:cs typeface="Times New Roman"/>
              </a:rPr>
              <a:t>Competence: </a:t>
            </a:r>
            <a:r>
              <a:rPr sz="1400" spc="-5" dirty="0">
                <a:solidFill>
                  <a:srgbClr val="1F1F1F"/>
                </a:solidFill>
                <a:latin typeface="Times New Roman"/>
                <a:cs typeface="Times New Roman"/>
              </a:rPr>
              <a:t>Graduates will </a:t>
            </a:r>
            <a:r>
              <a:rPr sz="1400" spc="-20" dirty="0">
                <a:solidFill>
                  <a:srgbClr val="1F1F1F"/>
                </a:solidFill>
                <a:latin typeface="Times New Roman"/>
                <a:cs typeface="Times New Roman"/>
              </a:rPr>
              <a:t>have </a:t>
            </a:r>
            <a:r>
              <a:rPr sz="1400" spc="-5" dirty="0">
                <a:solidFill>
                  <a:srgbClr val="1F1F1F"/>
                </a:solidFill>
                <a:latin typeface="Times New Roman"/>
                <a:cs typeface="Times New Roman"/>
              </a:rPr>
              <a:t>a </a:t>
            </a:r>
            <a:r>
              <a:rPr sz="1400" spc="-10" dirty="0">
                <a:solidFill>
                  <a:srgbClr val="1F1F1F"/>
                </a:solidFill>
                <a:latin typeface="Times New Roman"/>
                <a:cs typeface="Times New Roman"/>
              </a:rPr>
              <a:t>successful </a:t>
            </a:r>
            <a:r>
              <a:rPr sz="1400" spc="-5" dirty="0">
                <a:solidFill>
                  <a:srgbClr val="1F1F1F"/>
                </a:solidFill>
                <a:latin typeface="Times New Roman"/>
                <a:cs typeface="Times New Roman"/>
              </a:rPr>
              <a:t>career in </a:t>
            </a:r>
            <a:r>
              <a:rPr sz="1400" spc="-10" dirty="0">
                <a:solidFill>
                  <a:srgbClr val="1F1F1F"/>
                </a:solidFill>
                <a:latin typeface="Times New Roman"/>
                <a:cs typeface="Times New Roman"/>
              </a:rPr>
              <a:t>academia </a:t>
            </a:r>
            <a:r>
              <a:rPr sz="1400" spc="-5" dirty="0">
                <a:solidFill>
                  <a:srgbClr val="1F1F1F"/>
                </a:solidFill>
                <a:latin typeface="Times New Roman"/>
                <a:cs typeface="Times New Roman"/>
              </a:rPr>
              <a:t>or </a:t>
            </a:r>
            <a:r>
              <a:rPr sz="140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Times New Roman"/>
                <a:cs typeface="Times New Roman"/>
              </a:rPr>
              <a:t>industry</a:t>
            </a:r>
            <a:r>
              <a:rPr sz="1400" spc="-10" dirty="0">
                <a:solidFill>
                  <a:srgbClr val="1F1F1F"/>
                </a:solidFill>
                <a:latin typeface="Times New Roman"/>
                <a:cs typeface="Times New Roman"/>
              </a:rPr>
              <a:t> associated</a:t>
            </a:r>
            <a:r>
              <a:rPr sz="1400" spc="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Times New Roman"/>
                <a:cs typeface="Times New Roman"/>
              </a:rPr>
              <a:t>with Electronics</a:t>
            </a:r>
            <a:r>
              <a:rPr sz="1400" spc="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Times New Roman"/>
                <a:cs typeface="Times New Roman"/>
              </a:rPr>
              <a:t>and</a:t>
            </a:r>
            <a:r>
              <a:rPr sz="1400" spc="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Times New Roman"/>
                <a:cs typeface="Times New Roman"/>
              </a:rPr>
              <a:t>Communication</a:t>
            </a:r>
            <a:r>
              <a:rPr sz="140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Times New Roman"/>
                <a:cs typeface="Times New Roman"/>
              </a:rPr>
              <a:t>Engineering.</a:t>
            </a:r>
            <a:endParaRPr sz="1400">
              <a:latin typeface="Times New Roman"/>
              <a:cs typeface="Times New Roman"/>
            </a:endParaRPr>
          </a:p>
          <a:p>
            <a:pPr marL="18415" marR="11430" indent="-6350" algn="just">
              <a:lnSpc>
                <a:spcPct val="107900"/>
              </a:lnSpc>
              <a:spcBef>
                <a:spcPts val="1045"/>
              </a:spcBef>
            </a:pPr>
            <a:r>
              <a:rPr sz="1400" b="1" spc="-5" dirty="0">
                <a:solidFill>
                  <a:srgbClr val="1F1F1F"/>
                </a:solidFill>
                <a:latin typeface="Times New Roman"/>
                <a:cs typeface="Times New Roman"/>
              </a:rPr>
              <a:t>PEO2:</a:t>
            </a:r>
            <a:r>
              <a:rPr sz="1400" b="1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1F1F1F"/>
                </a:solidFill>
                <a:latin typeface="Times New Roman"/>
                <a:cs typeface="Times New Roman"/>
              </a:rPr>
              <a:t>Professionalism:</a:t>
            </a:r>
            <a:r>
              <a:rPr sz="1400" b="1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Times New Roman"/>
                <a:cs typeface="Times New Roman"/>
              </a:rPr>
              <a:t>Graduates</a:t>
            </a:r>
            <a:r>
              <a:rPr sz="140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Times New Roman"/>
                <a:cs typeface="Times New Roman"/>
              </a:rPr>
              <a:t>will</a:t>
            </a:r>
            <a:r>
              <a:rPr sz="140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Times New Roman"/>
                <a:cs typeface="Times New Roman"/>
              </a:rPr>
              <a:t>provide</a:t>
            </a:r>
            <a:r>
              <a:rPr sz="140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Times New Roman"/>
                <a:cs typeface="Times New Roman"/>
              </a:rPr>
              <a:t>feasible</a:t>
            </a:r>
            <a:r>
              <a:rPr sz="1400" spc="-5" dirty="0">
                <a:solidFill>
                  <a:srgbClr val="1F1F1F"/>
                </a:solidFill>
                <a:latin typeface="Times New Roman"/>
                <a:cs typeface="Times New Roman"/>
              </a:rPr>
              <a:t> solutions</a:t>
            </a:r>
            <a:r>
              <a:rPr sz="140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Times New Roman"/>
                <a:cs typeface="Times New Roman"/>
              </a:rPr>
              <a:t>for</a:t>
            </a:r>
            <a:r>
              <a:rPr sz="1400" spc="-5" dirty="0">
                <a:solidFill>
                  <a:srgbClr val="1F1F1F"/>
                </a:solidFill>
                <a:latin typeface="Times New Roman"/>
                <a:cs typeface="Times New Roman"/>
              </a:rPr>
              <a:t> the </a:t>
            </a:r>
            <a:r>
              <a:rPr sz="140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Times New Roman"/>
                <a:cs typeface="Times New Roman"/>
              </a:rPr>
              <a:t>challenging problems through comprehensive research </a:t>
            </a:r>
            <a:r>
              <a:rPr sz="1400" spc="-15" dirty="0">
                <a:solidFill>
                  <a:srgbClr val="1F1F1F"/>
                </a:solidFill>
                <a:latin typeface="Times New Roman"/>
                <a:cs typeface="Times New Roman"/>
              </a:rPr>
              <a:t>and </a:t>
            </a:r>
            <a:r>
              <a:rPr sz="1400" spc="-5" dirty="0">
                <a:solidFill>
                  <a:srgbClr val="1F1F1F"/>
                </a:solidFill>
                <a:latin typeface="Times New Roman"/>
                <a:cs typeface="Times New Roman"/>
              </a:rPr>
              <a:t>innovation in </a:t>
            </a:r>
            <a:r>
              <a:rPr sz="1400" spc="-10" dirty="0">
                <a:solidFill>
                  <a:srgbClr val="1F1F1F"/>
                </a:solidFill>
                <a:latin typeface="Times New Roman"/>
                <a:cs typeface="Times New Roman"/>
              </a:rPr>
              <a:t>the </a:t>
            </a:r>
            <a:r>
              <a:rPr sz="1400" spc="-5" dirty="0">
                <a:solidFill>
                  <a:srgbClr val="1F1F1F"/>
                </a:solidFill>
                <a:latin typeface="Times New Roman"/>
                <a:cs typeface="Times New Roman"/>
              </a:rPr>
              <a:t>allied </a:t>
            </a:r>
            <a:r>
              <a:rPr sz="140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Times New Roman"/>
                <a:cs typeface="Times New Roman"/>
              </a:rPr>
              <a:t>areas</a:t>
            </a:r>
            <a:r>
              <a:rPr sz="140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sz="140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Times New Roman"/>
                <a:cs typeface="Times New Roman"/>
              </a:rPr>
              <a:t>Electronics</a:t>
            </a:r>
            <a:r>
              <a:rPr sz="1400" spc="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Times New Roman"/>
                <a:cs typeface="Times New Roman"/>
              </a:rPr>
              <a:t>and</a:t>
            </a:r>
            <a:r>
              <a:rPr sz="1400" spc="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Times New Roman"/>
                <a:cs typeface="Times New Roman"/>
              </a:rPr>
              <a:t>Communication</a:t>
            </a:r>
            <a:r>
              <a:rPr sz="140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Times New Roman"/>
                <a:cs typeface="Times New Roman"/>
              </a:rPr>
              <a:t>Engineering.</a:t>
            </a:r>
            <a:endParaRPr sz="1400">
              <a:latin typeface="Times New Roman"/>
              <a:cs typeface="Times New Roman"/>
            </a:endParaRPr>
          </a:p>
          <a:p>
            <a:pPr marL="18415" marR="5080" indent="-6350" algn="just">
              <a:lnSpc>
                <a:spcPct val="109300"/>
              </a:lnSpc>
              <a:spcBef>
                <a:spcPts val="1019"/>
              </a:spcBef>
            </a:pPr>
            <a:r>
              <a:rPr sz="1400" b="1" spc="-5" dirty="0">
                <a:solidFill>
                  <a:srgbClr val="1F1F1F"/>
                </a:solidFill>
                <a:latin typeface="Times New Roman"/>
                <a:cs typeface="Times New Roman"/>
              </a:rPr>
              <a:t>PEO3: </a:t>
            </a:r>
            <a:r>
              <a:rPr sz="1400" b="1" spc="-10" dirty="0">
                <a:solidFill>
                  <a:srgbClr val="1F1F1F"/>
                </a:solidFill>
                <a:latin typeface="Times New Roman"/>
                <a:cs typeface="Times New Roman"/>
              </a:rPr>
              <a:t>Lifelong </a:t>
            </a:r>
            <a:r>
              <a:rPr sz="1400" b="1" spc="-5" dirty="0">
                <a:solidFill>
                  <a:srgbClr val="1F1F1F"/>
                </a:solidFill>
                <a:latin typeface="Times New Roman"/>
                <a:cs typeface="Times New Roman"/>
              </a:rPr>
              <a:t>Learning: </a:t>
            </a:r>
            <a:r>
              <a:rPr sz="1400" spc="-5" dirty="0">
                <a:solidFill>
                  <a:srgbClr val="1F1F1F"/>
                </a:solidFill>
                <a:latin typeface="Times New Roman"/>
                <a:cs typeface="Times New Roman"/>
              </a:rPr>
              <a:t>Graduates will contribute to </a:t>
            </a:r>
            <a:r>
              <a:rPr sz="1400" spc="-15" dirty="0">
                <a:solidFill>
                  <a:srgbClr val="1F1F1F"/>
                </a:solidFill>
                <a:latin typeface="Times New Roman"/>
                <a:cs typeface="Times New Roman"/>
              </a:rPr>
              <a:t>the </a:t>
            </a:r>
            <a:r>
              <a:rPr sz="1400" spc="-5" dirty="0">
                <a:solidFill>
                  <a:srgbClr val="1F1F1F"/>
                </a:solidFill>
                <a:latin typeface="Times New Roman"/>
                <a:cs typeface="Times New Roman"/>
              </a:rPr>
              <a:t>social </a:t>
            </a:r>
            <a:r>
              <a:rPr sz="1400" spc="-10" dirty="0">
                <a:solidFill>
                  <a:srgbClr val="1F1F1F"/>
                </a:solidFill>
                <a:latin typeface="Times New Roman"/>
                <a:cs typeface="Times New Roman"/>
              </a:rPr>
              <a:t>needs </a:t>
            </a:r>
            <a:r>
              <a:rPr sz="1400" spc="-5" dirty="0">
                <a:solidFill>
                  <a:srgbClr val="1F1F1F"/>
                </a:solidFill>
                <a:latin typeface="Times New Roman"/>
                <a:cs typeface="Times New Roman"/>
              </a:rPr>
              <a:t>through </a:t>
            </a:r>
            <a:r>
              <a:rPr sz="140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Times New Roman"/>
                <a:cs typeface="Times New Roman"/>
              </a:rPr>
              <a:t>lifelong learning, practicing professional </a:t>
            </a:r>
            <a:r>
              <a:rPr sz="1400" spc="-10" dirty="0">
                <a:solidFill>
                  <a:srgbClr val="1F1F1F"/>
                </a:solidFill>
                <a:latin typeface="Times New Roman"/>
                <a:cs typeface="Times New Roman"/>
              </a:rPr>
              <a:t>ethics </a:t>
            </a:r>
            <a:r>
              <a:rPr sz="1400" spc="-5" dirty="0">
                <a:solidFill>
                  <a:srgbClr val="1F1F1F"/>
                </a:solidFill>
                <a:latin typeface="Times New Roman"/>
                <a:cs typeface="Times New Roman"/>
              </a:rPr>
              <a:t>and </a:t>
            </a:r>
            <a:r>
              <a:rPr sz="1400" spc="-10" dirty="0">
                <a:solidFill>
                  <a:srgbClr val="1F1F1F"/>
                </a:solidFill>
                <a:latin typeface="Times New Roman"/>
                <a:cs typeface="Times New Roman"/>
              </a:rPr>
              <a:t>leadership </a:t>
            </a:r>
            <a:r>
              <a:rPr sz="1400" dirty="0">
                <a:solidFill>
                  <a:srgbClr val="1F1F1F"/>
                </a:solidFill>
                <a:latin typeface="Times New Roman"/>
                <a:cs typeface="Times New Roman"/>
              </a:rPr>
              <a:t>quality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 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Outcomes</a:t>
            </a:r>
            <a:r>
              <a:rPr sz="14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(POs):</a:t>
            </a:r>
            <a:endParaRPr sz="1400">
              <a:latin typeface="Times New Roman"/>
              <a:cs typeface="Times New Roman"/>
            </a:endParaRPr>
          </a:p>
          <a:p>
            <a:pPr marL="18415" marR="19050" indent="-6350" algn="just">
              <a:lnSpc>
                <a:spcPct val="106400"/>
              </a:lnSpc>
              <a:spcBef>
                <a:spcPts val="615"/>
              </a:spcBef>
            </a:pPr>
            <a:r>
              <a:rPr sz="1400" b="1" spc="-5" dirty="0">
                <a:latin typeface="Times New Roman"/>
                <a:cs typeface="Times New Roman"/>
              </a:rPr>
              <a:t>PO 1: </a:t>
            </a:r>
            <a:r>
              <a:rPr sz="1400" b="1" spc="-10" dirty="0">
                <a:latin typeface="Times New Roman"/>
                <a:cs typeface="Times New Roman"/>
              </a:rPr>
              <a:t>Engineering knowledge: </a:t>
            </a:r>
            <a:r>
              <a:rPr sz="1400" spc="-5" dirty="0">
                <a:latin typeface="Times New Roman"/>
                <a:cs typeface="Times New Roman"/>
              </a:rPr>
              <a:t>Apply </a:t>
            </a:r>
            <a:r>
              <a:rPr sz="1400" spc="-10" dirty="0">
                <a:latin typeface="Times New Roman"/>
                <a:cs typeface="Times New Roman"/>
              </a:rPr>
              <a:t>the knowledge </a:t>
            </a:r>
            <a:r>
              <a:rPr sz="1400" spc="5" dirty="0">
                <a:latin typeface="Times New Roman"/>
                <a:cs typeface="Times New Roman"/>
              </a:rPr>
              <a:t>of </a:t>
            </a:r>
            <a:r>
              <a:rPr sz="1400" spc="-10" dirty="0">
                <a:latin typeface="Times New Roman"/>
                <a:cs typeface="Times New Roman"/>
              </a:rPr>
              <a:t>mathematics, science, </a:t>
            </a:r>
            <a:r>
              <a:rPr sz="1400" spc="-5" dirty="0">
                <a:latin typeface="Times New Roman"/>
                <a:cs typeface="Times New Roman"/>
              </a:rPr>
              <a:t> engineering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fundamentals,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an </a:t>
            </a:r>
            <a:r>
              <a:rPr sz="1400" dirty="0">
                <a:latin typeface="Times New Roman"/>
                <a:cs typeface="Times New Roman"/>
              </a:rPr>
              <a:t>engineering </a:t>
            </a:r>
            <a:r>
              <a:rPr sz="1400" spc="-5" dirty="0">
                <a:latin typeface="Times New Roman"/>
                <a:cs typeface="Times New Roman"/>
              </a:rPr>
              <a:t>specialization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solution </a:t>
            </a:r>
            <a:r>
              <a:rPr sz="1400" spc="15" dirty="0">
                <a:latin typeface="Times New Roman"/>
                <a:cs typeface="Times New Roman"/>
              </a:rPr>
              <a:t>of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complex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problems.</a:t>
            </a:r>
            <a:endParaRPr sz="1400">
              <a:latin typeface="Times New Roman"/>
              <a:cs typeface="Times New Roman"/>
            </a:endParaRPr>
          </a:p>
          <a:p>
            <a:pPr marL="18415" marR="10795" indent="-6350" algn="just">
              <a:lnSpc>
                <a:spcPct val="108600"/>
              </a:lnSpc>
              <a:spcBef>
                <a:spcPts val="985"/>
              </a:spcBef>
            </a:pPr>
            <a:r>
              <a:rPr sz="1400" b="1" spc="-5" dirty="0">
                <a:latin typeface="Times New Roman"/>
                <a:cs typeface="Times New Roman"/>
              </a:rPr>
              <a:t>PO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2: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Problem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analysis: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Identify, formulate,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review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research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literature,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analyze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complex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problems</a:t>
            </a:r>
            <a:r>
              <a:rPr sz="1400" spc="-5" dirty="0">
                <a:latin typeface="Times New Roman"/>
                <a:cs typeface="Times New Roman"/>
              </a:rPr>
              <a:t> reaching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substantiated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conclusions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first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principles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 </a:t>
            </a:r>
            <a:r>
              <a:rPr sz="1400" spc="-10" dirty="0">
                <a:latin typeface="Times New Roman"/>
                <a:cs typeface="Times New Roman"/>
              </a:rPr>
              <a:t>mathematics,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natural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sciences,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sciences.</a:t>
            </a:r>
            <a:endParaRPr sz="1400">
              <a:latin typeface="Times New Roman"/>
              <a:cs typeface="Times New Roman"/>
            </a:endParaRPr>
          </a:p>
          <a:p>
            <a:pPr marL="18415" marR="8890" indent="-6350" algn="just">
              <a:lnSpc>
                <a:spcPct val="107100"/>
              </a:lnSpc>
              <a:spcBef>
                <a:spcPts val="1010"/>
              </a:spcBef>
            </a:pPr>
            <a:r>
              <a:rPr sz="1400" b="1" spc="-5" dirty="0">
                <a:latin typeface="Times New Roman"/>
                <a:cs typeface="Times New Roman"/>
              </a:rPr>
              <a:t>PO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3: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Design/development </a:t>
            </a:r>
            <a:r>
              <a:rPr sz="1400" b="1" spc="-20" dirty="0">
                <a:latin typeface="Times New Roman"/>
                <a:cs typeface="Times New Roman"/>
              </a:rPr>
              <a:t>of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solutions: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Design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solutions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complex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engineering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problems </a:t>
            </a:r>
            <a:r>
              <a:rPr sz="1400" spc="-5" dirty="0">
                <a:latin typeface="Times New Roman"/>
                <a:cs typeface="Times New Roman"/>
              </a:rPr>
              <a:t>and design </a:t>
            </a:r>
            <a:r>
              <a:rPr sz="1400" dirty="0">
                <a:latin typeface="Times New Roman"/>
                <a:cs typeface="Times New Roman"/>
              </a:rPr>
              <a:t>system </a:t>
            </a:r>
            <a:r>
              <a:rPr sz="1400" spc="-5" dirty="0">
                <a:latin typeface="Times New Roman"/>
                <a:cs typeface="Times New Roman"/>
              </a:rPr>
              <a:t>components or processes </a:t>
            </a:r>
            <a:r>
              <a:rPr sz="1400" spc="-15" dirty="0">
                <a:latin typeface="Times New Roman"/>
                <a:cs typeface="Times New Roman"/>
              </a:rPr>
              <a:t>that meet the </a:t>
            </a:r>
            <a:r>
              <a:rPr sz="1400" spc="-5" dirty="0">
                <a:latin typeface="Times New Roman"/>
                <a:cs typeface="Times New Roman"/>
              </a:rPr>
              <a:t>specified </a:t>
            </a:r>
            <a:r>
              <a:rPr sz="1400" spc="-10" dirty="0">
                <a:latin typeface="Times New Roman"/>
                <a:cs typeface="Times New Roman"/>
              </a:rPr>
              <a:t>needs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 </a:t>
            </a:r>
            <a:r>
              <a:rPr sz="1400" spc="-5" dirty="0">
                <a:latin typeface="Times New Roman"/>
                <a:cs typeface="Times New Roman"/>
              </a:rPr>
              <a:t>appropriate consideration </a:t>
            </a:r>
            <a:r>
              <a:rPr sz="1400" spc="-10" dirty="0">
                <a:latin typeface="Times New Roman"/>
                <a:cs typeface="Times New Roman"/>
              </a:rPr>
              <a:t>for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10" dirty="0">
                <a:latin typeface="Times New Roman"/>
                <a:cs typeface="Times New Roman"/>
              </a:rPr>
              <a:t>public health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safety,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cultural,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societal,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environmental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considerations.</a:t>
            </a:r>
            <a:endParaRPr sz="1400">
              <a:latin typeface="Times New Roman"/>
              <a:cs typeface="Times New Roman"/>
            </a:endParaRPr>
          </a:p>
          <a:p>
            <a:pPr marL="18415" marR="11430" indent="-6350" algn="just">
              <a:lnSpc>
                <a:spcPct val="107900"/>
              </a:lnSpc>
              <a:spcBef>
                <a:spcPts val="1019"/>
              </a:spcBef>
            </a:pPr>
            <a:r>
              <a:rPr sz="1400" b="1" spc="-5" dirty="0">
                <a:latin typeface="Times New Roman"/>
                <a:cs typeface="Times New Roman"/>
              </a:rPr>
              <a:t>PO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4: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Conduct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investigations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of</a:t>
            </a:r>
            <a:r>
              <a:rPr sz="1400" b="1" spc="3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complex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problems: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research-based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knowledge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research methods </a:t>
            </a:r>
            <a:r>
              <a:rPr sz="1400" spc="-5" dirty="0">
                <a:latin typeface="Times New Roman"/>
                <a:cs typeface="Times New Roman"/>
              </a:rPr>
              <a:t>including </a:t>
            </a:r>
            <a:r>
              <a:rPr sz="1400" dirty="0">
                <a:latin typeface="Times New Roman"/>
                <a:cs typeface="Times New Roman"/>
              </a:rPr>
              <a:t>design </a:t>
            </a:r>
            <a:r>
              <a:rPr sz="1400" spc="5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experiments, </a:t>
            </a:r>
            <a:r>
              <a:rPr sz="1400" spc="-10" dirty="0">
                <a:latin typeface="Times New Roman"/>
                <a:cs typeface="Times New Roman"/>
              </a:rPr>
              <a:t>analysis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interpretation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synthesis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information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 provide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valid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conclusions.</a:t>
            </a:r>
            <a:endParaRPr sz="1400">
              <a:latin typeface="Times New Roman"/>
              <a:cs typeface="Times New Roman"/>
            </a:endParaRPr>
          </a:p>
          <a:p>
            <a:pPr marL="18415" marR="13970" indent="-6350" algn="just">
              <a:lnSpc>
                <a:spcPct val="107200"/>
              </a:lnSpc>
              <a:spcBef>
                <a:spcPts val="1010"/>
              </a:spcBef>
            </a:pPr>
            <a:r>
              <a:rPr sz="1400" b="1" spc="-5" dirty="0">
                <a:latin typeface="Times New Roman"/>
                <a:cs typeface="Times New Roman"/>
              </a:rPr>
              <a:t>PO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5: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Modern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tool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usage: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Create,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select,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apply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appropriate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techniques,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resources,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modern engineering and </a:t>
            </a: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-10" dirty="0">
                <a:latin typeface="Times New Roman"/>
                <a:cs typeface="Times New Roman"/>
              </a:rPr>
              <a:t>tools </a:t>
            </a:r>
            <a:r>
              <a:rPr sz="1400" spc="-5" dirty="0">
                <a:latin typeface="Times New Roman"/>
                <a:cs typeface="Times New Roman"/>
              </a:rPr>
              <a:t>including prediction and modeling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complex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</a:t>
            </a:r>
            <a:r>
              <a:rPr sz="1400" spc="-10" dirty="0">
                <a:latin typeface="Times New Roman"/>
                <a:cs typeface="Times New Roman"/>
              </a:rPr>
              <a:t> activities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understanding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limitations.</a:t>
            </a:r>
            <a:endParaRPr sz="1400">
              <a:latin typeface="Times New Roman"/>
              <a:cs typeface="Times New Roman"/>
            </a:endParaRPr>
          </a:p>
          <a:p>
            <a:pPr marL="18415" marR="15240" indent="-6350" algn="just">
              <a:lnSpc>
                <a:spcPct val="108600"/>
              </a:lnSpc>
              <a:spcBef>
                <a:spcPts val="980"/>
              </a:spcBef>
            </a:pPr>
            <a:r>
              <a:rPr sz="1400" b="1" spc="-5" dirty="0">
                <a:latin typeface="Times New Roman"/>
                <a:cs typeface="Times New Roman"/>
              </a:rPr>
              <a:t>PO 6: </a:t>
            </a:r>
            <a:r>
              <a:rPr sz="1400" b="1" spc="-10" dirty="0">
                <a:latin typeface="Times New Roman"/>
                <a:cs typeface="Times New Roman"/>
              </a:rPr>
              <a:t>The engineer </a:t>
            </a:r>
            <a:r>
              <a:rPr sz="1400" b="1" spc="-5" dirty="0">
                <a:latin typeface="Times New Roman"/>
                <a:cs typeface="Times New Roman"/>
              </a:rPr>
              <a:t>and society: </a:t>
            </a:r>
            <a:r>
              <a:rPr sz="1400" spc="-5" dirty="0">
                <a:latin typeface="Times New Roman"/>
                <a:cs typeface="Times New Roman"/>
              </a:rPr>
              <a:t>Apply reasoning </a:t>
            </a:r>
            <a:r>
              <a:rPr sz="1400" spc="-10" dirty="0">
                <a:latin typeface="Times New Roman"/>
                <a:cs typeface="Times New Roman"/>
              </a:rPr>
              <a:t>informed </a:t>
            </a:r>
            <a:r>
              <a:rPr sz="1400" spc="5" dirty="0">
                <a:latin typeface="Times New Roman"/>
                <a:cs typeface="Times New Roman"/>
              </a:rPr>
              <a:t>by </a:t>
            </a:r>
            <a:r>
              <a:rPr sz="1400" spc="-10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contextual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knowledge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assess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societal,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health,</a:t>
            </a:r>
            <a:r>
              <a:rPr sz="1400" spc="-5" dirty="0">
                <a:latin typeface="Times New Roman"/>
                <a:cs typeface="Times New Roman"/>
              </a:rPr>
              <a:t> safety,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legal</a:t>
            </a:r>
            <a:r>
              <a:rPr sz="1400" dirty="0">
                <a:latin typeface="Times New Roman"/>
                <a:cs typeface="Times New Roman"/>
              </a:rPr>
              <a:t> 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cultural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issues,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consequent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responsibilities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relevant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-5" dirty="0">
                <a:latin typeface="Times New Roman"/>
                <a:cs typeface="Times New Roman"/>
              </a:rPr>
              <a:t> professional engineering </a:t>
            </a:r>
            <a:r>
              <a:rPr sz="1400" spc="-10" dirty="0">
                <a:latin typeface="Times New Roman"/>
                <a:cs typeface="Times New Roman"/>
              </a:rPr>
              <a:t>practice.</a:t>
            </a:r>
            <a:endParaRPr sz="1400">
              <a:latin typeface="Times New Roman"/>
              <a:cs typeface="Times New Roman"/>
            </a:endParaRPr>
          </a:p>
          <a:p>
            <a:pPr marL="18415" marR="12065" indent="-6350" algn="just">
              <a:lnSpc>
                <a:spcPct val="107900"/>
              </a:lnSpc>
              <a:spcBef>
                <a:spcPts val="994"/>
              </a:spcBef>
            </a:pPr>
            <a:r>
              <a:rPr sz="1400" b="1" spc="-5" dirty="0">
                <a:latin typeface="Times New Roman"/>
                <a:cs typeface="Times New Roman"/>
              </a:rPr>
              <a:t>PO 7: </a:t>
            </a:r>
            <a:r>
              <a:rPr sz="1400" b="1" spc="-10" dirty="0">
                <a:latin typeface="Times New Roman"/>
                <a:cs typeface="Times New Roman"/>
              </a:rPr>
              <a:t>Environment and sustainability: </a:t>
            </a:r>
            <a:r>
              <a:rPr sz="1400" spc="-5" dirty="0">
                <a:latin typeface="Times New Roman"/>
                <a:cs typeface="Times New Roman"/>
              </a:rPr>
              <a:t>Understand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10" dirty="0">
                <a:latin typeface="Times New Roman"/>
                <a:cs typeface="Times New Roman"/>
              </a:rPr>
              <a:t>impact </a:t>
            </a:r>
            <a:r>
              <a:rPr sz="1400" spc="5" dirty="0">
                <a:latin typeface="Times New Roman"/>
                <a:cs typeface="Times New Roman"/>
              </a:rPr>
              <a:t>of </a:t>
            </a:r>
            <a:r>
              <a:rPr sz="1400" spc="-1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professional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 </a:t>
            </a:r>
            <a:r>
              <a:rPr sz="1400" spc="-10" dirty="0">
                <a:latin typeface="Times New Roman"/>
                <a:cs typeface="Times New Roman"/>
              </a:rPr>
              <a:t>solutions </a:t>
            </a:r>
            <a:r>
              <a:rPr sz="1400" spc="-5" dirty="0">
                <a:latin typeface="Times New Roman"/>
                <a:cs typeface="Times New Roman"/>
              </a:rPr>
              <a:t>in societal and environmental contexts,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demonstrate the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knowledge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of,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need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sustainable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development.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0041" y="337003"/>
            <a:ext cx="6931113" cy="10022362"/>
          </a:xfrm>
          <a:custGeom>
            <a:avLst/>
            <a:gdLst/>
            <a:ahLst/>
            <a:cxnLst/>
            <a:rect l="l" t="t" r="r" b="b"/>
            <a:pathLst>
              <a:path w="7129145" h="9427210">
                <a:moveTo>
                  <a:pt x="7083285" y="9372308"/>
                </a:moveTo>
                <a:lnTo>
                  <a:pt x="7074154" y="9372308"/>
                </a:lnTo>
                <a:lnTo>
                  <a:pt x="54864" y="9372308"/>
                </a:lnTo>
                <a:lnTo>
                  <a:pt x="45720" y="9372308"/>
                </a:lnTo>
                <a:lnTo>
                  <a:pt x="45720" y="9381439"/>
                </a:lnTo>
                <a:lnTo>
                  <a:pt x="54864" y="9381439"/>
                </a:lnTo>
                <a:lnTo>
                  <a:pt x="7074154" y="9381439"/>
                </a:lnTo>
                <a:lnTo>
                  <a:pt x="7083285" y="9381439"/>
                </a:lnTo>
                <a:lnTo>
                  <a:pt x="7083285" y="9372308"/>
                </a:lnTo>
                <a:close/>
              </a:path>
              <a:path w="7129145" h="9427210">
                <a:moveTo>
                  <a:pt x="7083285" y="45720"/>
                </a:moveTo>
                <a:lnTo>
                  <a:pt x="7074154" y="45720"/>
                </a:lnTo>
                <a:lnTo>
                  <a:pt x="54864" y="45720"/>
                </a:lnTo>
                <a:lnTo>
                  <a:pt x="45720" y="45720"/>
                </a:lnTo>
                <a:lnTo>
                  <a:pt x="45720" y="54825"/>
                </a:lnTo>
                <a:lnTo>
                  <a:pt x="45720" y="9372295"/>
                </a:lnTo>
                <a:lnTo>
                  <a:pt x="54864" y="9372295"/>
                </a:lnTo>
                <a:lnTo>
                  <a:pt x="54864" y="54864"/>
                </a:lnTo>
                <a:lnTo>
                  <a:pt x="7074154" y="54864"/>
                </a:lnTo>
                <a:lnTo>
                  <a:pt x="7074154" y="9372295"/>
                </a:lnTo>
                <a:lnTo>
                  <a:pt x="7083285" y="9372295"/>
                </a:lnTo>
                <a:lnTo>
                  <a:pt x="7083285" y="54864"/>
                </a:lnTo>
                <a:lnTo>
                  <a:pt x="7083285" y="45720"/>
                </a:lnTo>
                <a:close/>
              </a:path>
              <a:path w="7129145" h="9427210">
                <a:moveTo>
                  <a:pt x="7129018" y="9372308"/>
                </a:moveTo>
                <a:lnTo>
                  <a:pt x="7092442" y="9372308"/>
                </a:lnTo>
                <a:lnTo>
                  <a:pt x="7092442" y="9390583"/>
                </a:lnTo>
                <a:lnTo>
                  <a:pt x="7074154" y="9390583"/>
                </a:lnTo>
                <a:lnTo>
                  <a:pt x="54864" y="9390583"/>
                </a:lnTo>
                <a:lnTo>
                  <a:pt x="36576" y="9390583"/>
                </a:lnTo>
                <a:lnTo>
                  <a:pt x="36576" y="9372308"/>
                </a:lnTo>
                <a:lnTo>
                  <a:pt x="0" y="9372308"/>
                </a:lnTo>
                <a:lnTo>
                  <a:pt x="0" y="9390583"/>
                </a:lnTo>
                <a:lnTo>
                  <a:pt x="0" y="9427159"/>
                </a:lnTo>
                <a:lnTo>
                  <a:pt x="7129018" y="9427159"/>
                </a:lnTo>
                <a:lnTo>
                  <a:pt x="7129018" y="9372308"/>
                </a:lnTo>
                <a:close/>
              </a:path>
              <a:path w="7129145" h="9427210">
                <a:moveTo>
                  <a:pt x="7129018" y="0"/>
                </a:moveTo>
                <a:lnTo>
                  <a:pt x="7129018" y="0"/>
                </a:lnTo>
                <a:lnTo>
                  <a:pt x="0" y="0"/>
                </a:lnTo>
                <a:lnTo>
                  <a:pt x="0" y="36576"/>
                </a:lnTo>
                <a:lnTo>
                  <a:pt x="0" y="54825"/>
                </a:lnTo>
                <a:lnTo>
                  <a:pt x="0" y="9372295"/>
                </a:lnTo>
                <a:lnTo>
                  <a:pt x="36576" y="9372295"/>
                </a:lnTo>
                <a:lnTo>
                  <a:pt x="36576" y="54864"/>
                </a:lnTo>
                <a:lnTo>
                  <a:pt x="36576" y="36576"/>
                </a:lnTo>
                <a:lnTo>
                  <a:pt x="54864" y="36576"/>
                </a:lnTo>
                <a:lnTo>
                  <a:pt x="7074154" y="36576"/>
                </a:lnTo>
                <a:lnTo>
                  <a:pt x="7092442" y="36576"/>
                </a:lnTo>
                <a:lnTo>
                  <a:pt x="7092442" y="54825"/>
                </a:lnTo>
                <a:lnTo>
                  <a:pt x="7092442" y="9372295"/>
                </a:lnTo>
                <a:lnTo>
                  <a:pt x="7129018" y="9372295"/>
                </a:lnTo>
                <a:lnTo>
                  <a:pt x="7129018" y="54864"/>
                </a:lnTo>
                <a:lnTo>
                  <a:pt x="7129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3671951" y="9917379"/>
            <a:ext cx="21971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853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59" y="834464"/>
            <a:ext cx="5823567" cy="8324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marR="17780" indent="-6350" algn="just">
              <a:lnSpc>
                <a:spcPct val="1086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PO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8: Ethics: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Apply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ethical principles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commit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professional </a:t>
            </a:r>
            <a:r>
              <a:rPr sz="1400" spc="-10" dirty="0">
                <a:latin typeface="Times New Roman"/>
                <a:cs typeface="Times New Roman"/>
              </a:rPr>
              <a:t>ethics</a:t>
            </a:r>
            <a:r>
              <a:rPr sz="1400" spc="-5" dirty="0">
                <a:latin typeface="Times New Roman"/>
                <a:cs typeface="Times New Roman"/>
              </a:rPr>
              <a:t> and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responsibilities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norms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practice.</a:t>
            </a:r>
            <a:endParaRPr sz="1400">
              <a:latin typeface="Times New Roman"/>
              <a:cs typeface="Times New Roman"/>
            </a:endParaRPr>
          </a:p>
          <a:p>
            <a:pPr marL="18415" marR="10795" indent="-6350" algn="just">
              <a:lnSpc>
                <a:spcPct val="107100"/>
              </a:lnSpc>
              <a:spcBef>
                <a:spcPts val="1010"/>
              </a:spcBef>
            </a:pPr>
            <a:r>
              <a:rPr sz="1400" b="1" spc="-5" dirty="0">
                <a:latin typeface="Times New Roman"/>
                <a:cs typeface="Times New Roman"/>
              </a:rPr>
              <a:t>PO 9: </a:t>
            </a:r>
            <a:r>
              <a:rPr sz="1400" b="1" spc="-10" dirty="0">
                <a:latin typeface="Times New Roman"/>
                <a:cs typeface="Times New Roman"/>
              </a:rPr>
              <a:t>Individual </a:t>
            </a:r>
            <a:r>
              <a:rPr sz="1400" b="1" spc="-5" dirty="0">
                <a:latin typeface="Times New Roman"/>
                <a:cs typeface="Times New Roman"/>
              </a:rPr>
              <a:t>and teamwork: </a:t>
            </a:r>
            <a:r>
              <a:rPr sz="1400" spc="-5" dirty="0">
                <a:latin typeface="Times New Roman"/>
                <a:cs typeface="Times New Roman"/>
              </a:rPr>
              <a:t>Function effectively as an </a:t>
            </a:r>
            <a:r>
              <a:rPr sz="1400" spc="-10" dirty="0">
                <a:latin typeface="Times New Roman"/>
                <a:cs typeface="Times New Roman"/>
              </a:rPr>
              <a:t>individual,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as a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member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leader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diverse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teams,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multidisciplinary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settings.</a:t>
            </a:r>
            <a:endParaRPr sz="1400">
              <a:latin typeface="Times New Roman"/>
              <a:cs typeface="Times New Roman"/>
            </a:endParaRPr>
          </a:p>
          <a:p>
            <a:pPr marL="18415" marR="5715" indent="-6350" algn="just">
              <a:lnSpc>
                <a:spcPct val="108600"/>
              </a:lnSpc>
              <a:spcBef>
                <a:spcPts val="985"/>
              </a:spcBef>
            </a:pPr>
            <a:r>
              <a:rPr sz="1400" b="1" spc="-5" dirty="0">
                <a:latin typeface="Times New Roman"/>
                <a:cs typeface="Times New Roman"/>
              </a:rPr>
              <a:t>PO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10: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Communication: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Communicate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effectively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complex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activities </a:t>
            </a:r>
            <a:r>
              <a:rPr sz="1400" spc="-5" dirty="0">
                <a:latin typeface="Times New Roman"/>
                <a:cs typeface="Times New Roman"/>
              </a:rPr>
              <a:t>with </a:t>
            </a:r>
            <a:r>
              <a:rPr sz="1400" spc="-1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engineering community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with society at </a:t>
            </a:r>
            <a:r>
              <a:rPr sz="1400" spc="-10" dirty="0">
                <a:latin typeface="Times New Roman"/>
                <a:cs typeface="Times New Roman"/>
              </a:rPr>
              <a:t>large, </a:t>
            </a:r>
            <a:r>
              <a:rPr sz="1400" spc="-5" dirty="0">
                <a:latin typeface="Times New Roman"/>
                <a:cs typeface="Times New Roman"/>
              </a:rPr>
              <a:t>such as, being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able </a:t>
            </a:r>
            <a:r>
              <a:rPr sz="1400" spc="-5" dirty="0">
                <a:latin typeface="Times New Roman"/>
                <a:cs typeface="Times New Roman"/>
              </a:rPr>
              <a:t>to comprehend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write </a:t>
            </a:r>
            <a:r>
              <a:rPr sz="1400" spc="-5" dirty="0">
                <a:latin typeface="Times New Roman"/>
                <a:cs typeface="Times New Roman"/>
              </a:rPr>
              <a:t>effective reports and </a:t>
            </a:r>
            <a:r>
              <a:rPr sz="1400" dirty="0">
                <a:latin typeface="Times New Roman"/>
                <a:cs typeface="Times New Roman"/>
              </a:rPr>
              <a:t>design </a:t>
            </a:r>
            <a:r>
              <a:rPr sz="1400" spc="-5" dirty="0">
                <a:latin typeface="Times New Roman"/>
                <a:cs typeface="Times New Roman"/>
              </a:rPr>
              <a:t>documentation, </a:t>
            </a:r>
            <a:r>
              <a:rPr sz="1400" spc="10" dirty="0">
                <a:latin typeface="Times New Roman"/>
                <a:cs typeface="Times New Roman"/>
              </a:rPr>
              <a:t>make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effective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presentations,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give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receive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clear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instructions.</a:t>
            </a:r>
            <a:endParaRPr sz="1400">
              <a:latin typeface="Times New Roman"/>
              <a:cs typeface="Times New Roman"/>
            </a:endParaRPr>
          </a:p>
          <a:p>
            <a:pPr marL="18415" marR="7620" indent="-6350" algn="just">
              <a:lnSpc>
                <a:spcPct val="108600"/>
              </a:lnSpc>
              <a:spcBef>
                <a:spcPts val="935"/>
              </a:spcBef>
            </a:pPr>
            <a:r>
              <a:rPr sz="1400" b="1" spc="-5" dirty="0">
                <a:latin typeface="Times New Roman"/>
                <a:cs typeface="Times New Roman"/>
              </a:rPr>
              <a:t>PO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11:</a:t>
            </a:r>
            <a:r>
              <a:rPr sz="1400" b="1" dirty="0">
                <a:latin typeface="Times New Roman"/>
                <a:cs typeface="Times New Roman"/>
              </a:rPr>
              <a:t> Project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management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finance: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Demonstrate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knowledge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understanding </a:t>
            </a:r>
            <a:r>
              <a:rPr sz="1400" spc="5" dirty="0">
                <a:latin typeface="Times New Roman"/>
                <a:cs typeface="Times New Roman"/>
              </a:rPr>
              <a:t>of </a:t>
            </a:r>
            <a:r>
              <a:rPr sz="1400" spc="-1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engineering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management </a:t>
            </a:r>
            <a:r>
              <a:rPr sz="1400" spc="-5" dirty="0">
                <a:latin typeface="Times New Roman"/>
                <a:cs typeface="Times New Roman"/>
              </a:rPr>
              <a:t>principles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apply these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one’s </a:t>
            </a:r>
            <a:r>
              <a:rPr sz="1400" dirty="0">
                <a:latin typeface="Times New Roman"/>
                <a:cs typeface="Times New Roman"/>
              </a:rPr>
              <a:t>own </a:t>
            </a:r>
            <a:r>
              <a:rPr sz="1400" spc="-5" dirty="0">
                <a:latin typeface="Times New Roman"/>
                <a:cs typeface="Times New Roman"/>
              </a:rPr>
              <a:t>work, as a </a:t>
            </a:r>
            <a:r>
              <a:rPr sz="1400" spc="-15" dirty="0">
                <a:latin typeface="Times New Roman"/>
                <a:cs typeface="Times New Roman"/>
              </a:rPr>
              <a:t>member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leader </a:t>
            </a:r>
            <a:r>
              <a:rPr sz="1400" spc="-5" dirty="0">
                <a:latin typeface="Times New Roman"/>
                <a:cs typeface="Times New Roman"/>
              </a:rPr>
              <a:t>in a team,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10" dirty="0">
                <a:latin typeface="Times New Roman"/>
                <a:cs typeface="Times New Roman"/>
              </a:rPr>
              <a:t>manage </a:t>
            </a:r>
            <a:r>
              <a:rPr sz="1400" spc="-5" dirty="0">
                <a:latin typeface="Times New Roman"/>
                <a:cs typeface="Times New Roman"/>
              </a:rPr>
              <a:t>projects and </a:t>
            </a: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multidisciplinary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environments.</a:t>
            </a:r>
            <a:endParaRPr sz="1400">
              <a:latin typeface="Times New Roman"/>
              <a:cs typeface="Times New Roman"/>
            </a:endParaRPr>
          </a:p>
          <a:p>
            <a:pPr marL="18415" marR="5080" indent="-6350" algn="just">
              <a:lnSpc>
                <a:spcPct val="107900"/>
              </a:lnSpc>
              <a:spcBef>
                <a:spcPts val="994"/>
              </a:spcBef>
            </a:pPr>
            <a:r>
              <a:rPr sz="1400" b="1" spc="-5" dirty="0">
                <a:latin typeface="Times New Roman"/>
                <a:cs typeface="Times New Roman"/>
              </a:rPr>
              <a:t>PO 12: </a:t>
            </a:r>
            <a:r>
              <a:rPr sz="1400" b="1" spc="-10" dirty="0">
                <a:latin typeface="Times New Roman"/>
                <a:cs typeface="Times New Roman"/>
              </a:rPr>
              <a:t>Life-long </a:t>
            </a:r>
            <a:r>
              <a:rPr sz="1400" b="1" spc="-5" dirty="0">
                <a:latin typeface="Times New Roman"/>
                <a:cs typeface="Times New Roman"/>
              </a:rPr>
              <a:t>learning: </a:t>
            </a:r>
            <a:r>
              <a:rPr sz="1400" spc="-10" dirty="0">
                <a:latin typeface="Times New Roman"/>
                <a:cs typeface="Times New Roman"/>
              </a:rPr>
              <a:t>Recognize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10" dirty="0">
                <a:latin typeface="Times New Roman"/>
                <a:cs typeface="Times New Roman"/>
              </a:rPr>
              <a:t>need for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have the </a:t>
            </a:r>
            <a:r>
              <a:rPr sz="1400" spc="-5" dirty="0">
                <a:latin typeface="Times New Roman"/>
                <a:cs typeface="Times New Roman"/>
              </a:rPr>
              <a:t>preparation and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ability to </a:t>
            </a:r>
            <a:r>
              <a:rPr sz="1400" spc="-10" dirty="0">
                <a:latin typeface="Times New Roman"/>
                <a:cs typeface="Times New Roman"/>
              </a:rPr>
              <a:t>engage </a:t>
            </a:r>
            <a:r>
              <a:rPr sz="1400" spc="-5" dirty="0">
                <a:latin typeface="Times New Roman"/>
                <a:cs typeface="Times New Roman"/>
              </a:rPr>
              <a:t>in independent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life-long </a:t>
            </a:r>
            <a:r>
              <a:rPr sz="1400" spc="-10" dirty="0">
                <a:latin typeface="Times New Roman"/>
                <a:cs typeface="Times New Roman"/>
              </a:rPr>
              <a:t>learning </a:t>
            </a:r>
            <a:r>
              <a:rPr sz="1400" spc="-5" dirty="0">
                <a:latin typeface="Times New Roman"/>
                <a:cs typeface="Times New Roman"/>
              </a:rPr>
              <a:t>in </a:t>
            </a:r>
            <a:r>
              <a:rPr sz="1400" spc="-1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broadest </a:t>
            </a:r>
            <a:r>
              <a:rPr sz="1400" spc="-10" dirty="0">
                <a:latin typeface="Times New Roman"/>
                <a:cs typeface="Times New Roman"/>
              </a:rPr>
              <a:t>context </a:t>
            </a:r>
            <a:r>
              <a:rPr sz="1400" spc="15" dirty="0">
                <a:latin typeface="Times New Roman"/>
                <a:cs typeface="Times New Roman"/>
              </a:rPr>
              <a:t>of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technological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change.</a:t>
            </a:r>
            <a:endParaRPr sz="1400">
              <a:latin typeface="Times New Roman"/>
              <a:cs typeface="Times New Roman"/>
            </a:endParaRPr>
          </a:p>
          <a:p>
            <a:pPr marL="15240" algn="just">
              <a:lnSpc>
                <a:spcPct val="100000"/>
              </a:lnSpc>
              <a:spcBef>
                <a:spcPts val="1130"/>
              </a:spcBef>
            </a:pP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Specific</a:t>
            </a:r>
            <a:r>
              <a:rPr sz="14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Outcomes</a:t>
            </a:r>
            <a:r>
              <a:rPr sz="14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(PSOs):</a:t>
            </a:r>
            <a:endParaRPr sz="1400">
              <a:latin typeface="Times New Roman"/>
              <a:cs typeface="Times New Roman"/>
            </a:endParaRPr>
          </a:p>
          <a:p>
            <a:pPr marL="18415" marR="5715" indent="-6350" algn="just">
              <a:lnSpc>
                <a:spcPct val="108600"/>
              </a:lnSpc>
              <a:spcBef>
                <a:spcPts val="960"/>
              </a:spcBef>
            </a:pPr>
            <a:r>
              <a:rPr sz="1400" b="1" spc="-5" dirty="0">
                <a:latin typeface="Times New Roman"/>
                <a:cs typeface="Times New Roman"/>
              </a:rPr>
              <a:t>PSO1: </a:t>
            </a:r>
            <a:r>
              <a:rPr sz="1400" spc="-10" dirty="0">
                <a:latin typeface="Times New Roman"/>
                <a:cs typeface="Times New Roman"/>
              </a:rPr>
              <a:t>Applying knowledge </a:t>
            </a:r>
            <a:r>
              <a:rPr sz="1400" spc="-5" dirty="0">
                <a:latin typeface="Times New Roman"/>
                <a:cs typeface="Times New Roman"/>
              </a:rPr>
              <a:t>in </a:t>
            </a:r>
            <a:r>
              <a:rPr sz="1400" spc="-10" dirty="0">
                <a:latin typeface="Times New Roman"/>
                <a:cs typeface="Times New Roman"/>
              </a:rPr>
              <a:t>various </a:t>
            </a:r>
            <a:r>
              <a:rPr sz="1400" spc="-5" dirty="0">
                <a:latin typeface="Times New Roman"/>
                <a:cs typeface="Times New Roman"/>
              </a:rPr>
              <a:t>areas, </a:t>
            </a:r>
            <a:r>
              <a:rPr sz="1400" spc="-20" dirty="0">
                <a:latin typeface="Times New Roman"/>
                <a:cs typeface="Times New Roman"/>
              </a:rPr>
              <a:t>like </a:t>
            </a:r>
            <a:r>
              <a:rPr sz="1400" spc="-5" dirty="0">
                <a:latin typeface="Times New Roman"/>
                <a:cs typeface="Times New Roman"/>
              </a:rPr>
              <a:t>Electronics, Communications,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Signal processing, VLSI, </a:t>
            </a:r>
            <a:r>
              <a:rPr sz="1400" spc="-10" dirty="0">
                <a:latin typeface="Times New Roman"/>
                <a:cs typeface="Times New Roman"/>
              </a:rPr>
              <a:t>Embedded systems </a:t>
            </a:r>
            <a:r>
              <a:rPr sz="1400" spc="-5" dirty="0">
                <a:latin typeface="Times New Roman"/>
                <a:cs typeface="Times New Roman"/>
              </a:rPr>
              <a:t>etc., </a:t>
            </a:r>
            <a:r>
              <a:rPr sz="1400" spc="-10" dirty="0">
                <a:latin typeface="Times New Roman"/>
                <a:cs typeface="Times New Roman"/>
              </a:rPr>
              <a:t>in the </a:t>
            </a:r>
            <a:r>
              <a:rPr sz="1400" spc="-5" dirty="0">
                <a:latin typeface="Times New Roman"/>
                <a:cs typeface="Times New Roman"/>
              </a:rPr>
              <a:t>design and implementation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application.</a:t>
            </a:r>
            <a:endParaRPr sz="1400">
              <a:latin typeface="Times New Roman"/>
              <a:cs typeface="Times New Roman"/>
            </a:endParaRPr>
          </a:p>
          <a:p>
            <a:pPr marL="18415" marR="9525" indent="-6350" algn="just">
              <a:lnSpc>
                <a:spcPct val="109100"/>
              </a:lnSpc>
              <a:spcBef>
                <a:spcPts val="950"/>
              </a:spcBef>
            </a:pPr>
            <a:r>
              <a:rPr sz="1400" b="1" spc="-5" dirty="0">
                <a:latin typeface="Times New Roman"/>
                <a:cs typeface="Times New Roman"/>
              </a:rPr>
              <a:t>PSO2: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Able</a:t>
            </a:r>
            <a:r>
              <a:rPr sz="1400" spc="-10" dirty="0">
                <a:latin typeface="Times New Roman"/>
                <a:cs typeface="Times New Roman"/>
              </a:rPr>
              <a:t> to</a:t>
            </a:r>
            <a:r>
              <a:rPr sz="1400" spc="-5" dirty="0">
                <a:latin typeface="Times New Roman"/>
                <a:cs typeface="Times New Roman"/>
              </a:rPr>
              <a:t> solve</a:t>
            </a:r>
            <a:r>
              <a:rPr sz="1400" dirty="0">
                <a:latin typeface="Times New Roman"/>
                <a:cs typeface="Times New Roman"/>
              </a:rPr>
              <a:t> complex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problems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Electronics</a:t>
            </a:r>
            <a:r>
              <a:rPr sz="1400" spc="-5" dirty="0">
                <a:latin typeface="Times New Roman"/>
                <a:cs typeface="Times New Roman"/>
              </a:rPr>
              <a:t> and</a:t>
            </a:r>
            <a:r>
              <a:rPr sz="1400" dirty="0">
                <a:latin typeface="Times New Roman"/>
                <a:cs typeface="Times New Roman"/>
              </a:rPr>
              <a:t> Communication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 </a:t>
            </a:r>
            <a:r>
              <a:rPr sz="1400" spc="5" dirty="0">
                <a:latin typeface="Times New Roman"/>
                <a:cs typeface="Times New Roman"/>
              </a:rPr>
              <a:t>with </a:t>
            </a:r>
            <a:r>
              <a:rPr sz="1400" spc="-5" dirty="0">
                <a:latin typeface="Times New Roman"/>
                <a:cs typeface="Times New Roman"/>
              </a:rPr>
              <a:t>analytical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managerial skills </a:t>
            </a:r>
            <a:r>
              <a:rPr sz="1400" spc="-5" dirty="0">
                <a:latin typeface="Times New Roman"/>
                <a:cs typeface="Times New Roman"/>
              </a:rPr>
              <a:t>either independently or in </a:t>
            </a:r>
            <a:r>
              <a:rPr sz="1400" spc="5" dirty="0">
                <a:latin typeface="Times New Roman"/>
                <a:cs typeface="Times New Roman"/>
              </a:rPr>
              <a:t>team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latest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hardware</a:t>
            </a:r>
            <a:r>
              <a:rPr sz="1400" spc="-5" dirty="0">
                <a:latin typeface="Times New Roman"/>
                <a:cs typeface="Times New Roman"/>
              </a:rPr>
              <a:t> 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software</a:t>
            </a:r>
            <a:r>
              <a:rPr sz="1400" spc="-5" dirty="0">
                <a:latin typeface="Times New Roman"/>
                <a:cs typeface="Times New Roman"/>
              </a:rPr>
              <a:t> tools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fulfil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-5" dirty="0">
                <a:latin typeface="Times New Roman"/>
                <a:cs typeface="Times New Roman"/>
              </a:rPr>
              <a:t> industrial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expectations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Specific</a:t>
            </a:r>
            <a:r>
              <a:rPr sz="14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Outcomes</a:t>
            </a:r>
            <a:endParaRPr sz="1400">
              <a:latin typeface="Times New Roman"/>
              <a:cs typeface="Times New Roman"/>
            </a:endParaRPr>
          </a:p>
          <a:p>
            <a:pPr marL="18415" marR="6350" indent="-6350" algn="just">
              <a:lnSpc>
                <a:spcPct val="141500"/>
              </a:lnSpc>
              <a:spcBef>
                <a:spcPts val="960"/>
              </a:spcBef>
            </a:pPr>
            <a:r>
              <a:rPr sz="1400" b="1" spc="-5" dirty="0">
                <a:latin typeface="Times New Roman"/>
                <a:cs typeface="Times New Roman"/>
              </a:rPr>
              <a:t>PSO1: </a:t>
            </a:r>
            <a:r>
              <a:rPr sz="1400" spc="-10" dirty="0">
                <a:latin typeface="Times New Roman"/>
                <a:cs typeface="Times New Roman"/>
              </a:rPr>
              <a:t>Applying </a:t>
            </a:r>
            <a:r>
              <a:rPr sz="1400" spc="-5" dirty="0">
                <a:latin typeface="Times New Roman"/>
                <a:cs typeface="Times New Roman"/>
              </a:rPr>
              <a:t>knowledge in </a:t>
            </a:r>
            <a:r>
              <a:rPr sz="1400" spc="-10" dirty="0">
                <a:latin typeface="Times New Roman"/>
                <a:cs typeface="Times New Roman"/>
              </a:rPr>
              <a:t>various </a:t>
            </a:r>
            <a:r>
              <a:rPr sz="1400" dirty="0">
                <a:latin typeface="Times New Roman"/>
                <a:cs typeface="Times New Roman"/>
              </a:rPr>
              <a:t>areas, </a:t>
            </a:r>
            <a:r>
              <a:rPr sz="1400" spc="-20" dirty="0">
                <a:latin typeface="Times New Roman"/>
                <a:cs typeface="Times New Roman"/>
              </a:rPr>
              <a:t>like </a:t>
            </a:r>
            <a:r>
              <a:rPr sz="1400" spc="-5" dirty="0">
                <a:latin typeface="Times New Roman"/>
                <a:cs typeface="Times New Roman"/>
              </a:rPr>
              <a:t>Electronics, Communications,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Signal processing, VLSI, </a:t>
            </a:r>
            <a:r>
              <a:rPr sz="1400" spc="-10" dirty="0">
                <a:latin typeface="Times New Roman"/>
                <a:cs typeface="Times New Roman"/>
              </a:rPr>
              <a:t>Embedded systems </a:t>
            </a:r>
            <a:r>
              <a:rPr sz="1400" spc="-5" dirty="0">
                <a:latin typeface="Times New Roman"/>
                <a:cs typeface="Times New Roman"/>
              </a:rPr>
              <a:t>etc., </a:t>
            </a:r>
            <a:r>
              <a:rPr sz="1400" spc="-10" dirty="0">
                <a:latin typeface="Times New Roman"/>
                <a:cs typeface="Times New Roman"/>
              </a:rPr>
              <a:t>in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design and implementation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application.</a:t>
            </a:r>
            <a:endParaRPr sz="1400">
              <a:latin typeface="Times New Roman"/>
              <a:cs typeface="Times New Roman"/>
            </a:endParaRPr>
          </a:p>
          <a:p>
            <a:pPr marL="18415" marR="9525" indent="-6350" algn="just">
              <a:lnSpc>
                <a:spcPct val="142900"/>
              </a:lnSpc>
              <a:spcBef>
                <a:spcPts val="550"/>
              </a:spcBef>
            </a:pPr>
            <a:r>
              <a:rPr sz="1400" b="1" spc="-5" dirty="0">
                <a:latin typeface="Times New Roman"/>
                <a:cs typeface="Times New Roman"/>
              </a:rPr>
              <a:t>PSO2: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Able</a:t>
            </a:r>
            <a:r>
              <a:rPr sz="1400" spc="-10" dirty="0">
                <a:latin typeface="Times New Roman"/>
                <a:cs typeface="Times New Roman"/>
              </a:rPr>
              <a:t> to</a:t>
            </a:r>
            <a:r>
              <a:rPr sz="1400" spc="-5" dirty="0">
                <a:latin typeface="Times New Roman"/>
                <a:cs typeface="Times New Roman"/>
              </a:rPr>
              <a:t> solve</a:t>
            </a:r>
            <a:r>
              <a:rPr sz="1400" dirty="0">
                <a:latin typeface="Times New Roman"/>
                <a:cs typeface="Times New Roman"/>
              </a:rPr>
              <a:t> complex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problems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Electronics</a:t>
            </a:r>
            <a:r>
              <a:rPr sz="1400" spc="-5" dirty="0">
                <a:latin typeface="Times New Roman"/>
                <a:cs typeface="Times New Roman"/>
              </a:rPr>
              <a:t> and</a:t>
            </a:r>
            <a:r>
              <a:rPr sz="1400" dirty="0">
                <a:latin typeface="Times New Roman"/>
                <a:cs typeface="Times New Roman"/>
              </a:rPr>
              <a:t> Communication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 </a:t>
            </a:r>
            <a:r>
              <a:rPr sz="1400" spc="5" dirty="0">
                <a:latin typeface="Times New Roman"/>
                <a:cs typeface="Times New Roman"/>
              </a:rPr>
              <a:t>with </a:t>
            </a:r>
            <a:r>
              <a:rPr sz="1400" spc="-5" dirty="0">
                <a:latin typeface="Times New Roman"/>
                <a:cs typeface="Times New Roman"/>
              </a:rPr>
              <a:t>analytical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managerial skills </a:t>
            </a:r>
            <a:r>
              <a:rPr sz="1400" spc="-5" dirty="0">
                <a:latin typeface="Times New Roman"/>
                <a:cs typeface="Times New Roman"/>
              </a:rPr>
              <a:t>either independently or in </a:t>
            </a:r>
            <a:r>
              <a:rPr sz="1400" spc="5" dirty="0">
                <a:latin typeface="Times New Roman"/>
                <a:cs typeface="Times New Roman"/>
              </a:rPr>
              <a:t>team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latest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hardware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software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tools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fulfil</a:t>
            </a:r>
            <a:r>
              <a:rPr sz="1400" spc="-10" dirty="0">
                <a:latin typeface="Times New Roman"/>
                <a:cs typeface="Times New Roman"/>
              </a:rPr>
              <a:t> the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industrial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expectations.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0041" y="337003"/>
            <a:ext cx="6931113" cy="10022362"/>
          </a:xfrm>
          <a:custGeom>
            <a:avLst/>
            <a:gdLst/>
            <a:ahLst/>
            <a:cxnLst/>
            <a:rect l="l" t="t" r="r" b="b"/>
            <a:pathLst>
              <a:path w="7129145" h="9427210">
                <a:moveTo>
                  <a:pt x="7083285" y="9372308"/>
                </a:moveTo>
                <a:lnTo>
                  <a:pt x="7074154" y="9372308"/>
                </a:lnTo>
                <a:lnTo>
                  <a:pt x="54864" y="9372308"/>
                </a:lnTo>
                <a:lnTo>
                  <a:pt x="45720" y="9372308"/>
                </a:lnTo>
                <a:lnTo>
                  <a:pt x="45720" y="9381439"/>
                </a:lnTo>
                <a:lnTo>
                  <a:pt x="54864" y="9381439"/>
                </a:lnTo>
                <a:lnTo>
                  <a:pt x="7074154" y="9381439"/>
                </a:lnTo>
                <a:lnTo>
                  <a:pt x="7083285" y="9381439"/>
                </a:lnTo>
                <a:lnTo>
                  <a:pt x="7083285" y="9372308"/>
                </a:lnTo>
                <a:close/>
              </a:path>
              <a:path w="7129145" h="9427210">
                <a:moveTo>
                  <a:pt x="7083285" y="45720"/>
                </a:moveTo>
                <a:lnTo>
                  <a:pt x="7074154" y="45720"/>
                </a:lnTo>
                <a:lnTo>
                  <a:pt x="54864" y="45720"/>
                </a:lnTo>
                <a:lnTo>
                  <a:pt x="45720" y="45720"/>
                </a:lnTo>
                <a:lnTo>
                  <a:pt x="45720" y="54825"/>
                </a:lnTo>
                <a:lnTo>
                  <a:pt x="45720" y="9372295"/>
                </a:lnTo>
                <a:lnTo>
                  <a:pt x="54864" y="9372295"/>
                </a:lnTo>
                <a:lnTo>
                  <a:pt x="54864" y="54864"/>
                </a:lnTo>
                <a:lnTo>
                  <a:pt x="7074154" y="54864"/>
                </a:lnTo>
                <a:lnTo>
                  <a:pt x="7074154" y="9372295"/>
                </a:lnTo>
                <a:lnTo>
                  <a:pt x="7083285" y="9372295"/>
                </a:lnTo>
                <a:lnTo>
                  <a:pt x="7083285" y="54864"/>
                </a:lnTo>
                <a:lnTo>
                  <a:pt x="7083285" y="45720"/>
                </a:lnTo>
                <a:close/>
              </a:path>
              <a:path w="7129145" h="9427210">
                <a:moveTo>
                  <a:pt x="7129018" y="9372308"/>
                </a:moveTo>
                <a:lnTo>
                  <a:pt x="7092442" y="9372308"/>
                </a:lnTo>
                <a:lnTo>
                  <a:pt x="7092442" y="9390583"/>
                </a:lnTo>
                <a:lnTo>
                  <a:pt x="7074154" y="9390583"/>
                </a:lnTo>
                <a:lnTo>
                  <a:pt x="54864" y="9390583"/>
                </a:lnTo>
                <a:lnTo>
                  <a:pt x="36576" y="9390583"/>
                </a:lnTo>
                <a:lnTo>
                  <a:pt x="36576" y="9372308"/>
                </a:lnTo>
                <a:lnTo>
                  <a:pt x="0" y="9372308"/>
                </a:lnTo>
                <a:lnTo>
                  <a:pt x="0" y="9390583"/>
                </a:lnTo>
                <a:lnTo>
                  <a:pt x="0" y="9427159"/>
                </a:lnTo>
                <a:lnTo>
                  <a:pt x="7129018" y="9427159"/>
                </a:lnTo>
                <a:lnTo>
                  <a:pt x="7129018" y="9372308"/>
                </a:lnTo>
                <a:close/>
              </a:path>
              <a:path w="7129145" h="9427210">
                <a:moveTo>
                  <a:pt x="7129018" y="0"/>
                </a:moveTo>
                <a:lnTo>
                  <a:pt x="7129018" y="0"/>
                </a:lnTo>
                <a:lnTo>
                  <a:pt x="0" y="0"/>
                </a:lnTo>
                <a:lnTo>
                  <a:pt x="0" y="36576"/>
                </a:lnTo>
                <a:lnTo>
                  <a:pt x="0" y="54825"/>
                </a:lnTo>
                <a:lnTo>
                  <a:pt x="0" y="9372295"/>
                </a:lnTo>
                <a:lnTo>
                  <a:pt x="36576" y="9372295"/>
                </a:lnTo>
                <a:lnTo>
                  <a:pt x="36576" y="54864"/>
                </a:lnTo>
                <a:lnTo>
                  <a:pt x="36576" y="36576"/>
                </a:lnTo>
                <a:lnTo>
                  <a:pt x="54864" y="36576"/>
                </a:lnTo>
                <a:lnTo>
                  <a:pt x="7074154" y="36576"/>
                </a:lnTo>
                <a:lnTo>
                  <a:pt x="7092442" y="36576"/>
                </a:lnTo>
                <a:lnTo>
                  <a:pt x="7092442" y="54825"/>
                </a:lnTo>
                <a:lnTo>
                  <a:pt x="7092442" y="9372295"/>
                </a:lnTo>
                <a:lnTo>
                  <a:pt x="7129018" y="9372295"/>
                </a:lnTo>
                <a:lnTo>
                  <a:pt x="7129018" y="54864"/>
                </a:lnTo>
                <a:lnTo>
                  <a:pt x="7129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3671951" y="9917379"/>
            <a:ext cx="21971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153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85824"/>
            <a:ext cx="5757545" cy="351853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400" b="1" spc="-5" dirty="0">
                <a:latin typeface="Times New Roman"/>
                <a:cs typeface="Times New Roman"/>
              </a:rPr>
              <a:t>ABSTRACT</a:t>
            </a:r>
            <a:endParaRPr sz="1400">
              <a:latin typeface="Times New Roman"/>
              <a:cs typeface="Times New Roman"/>
            </a:endParaRPr>
          </a:p>
          <a:p>
            <a:pPr marL="12700" marR="5080" indent="418465" algn="just">
              <a:lnSpc>
                <a:spcPct val="143700"/>
              </a:lnSpc>
              <a:spcBef>
                <a:spcPts val="110"/>
              </a:spcBef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paper Consists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GSM-based automatic </a:t>
            </a:r>
            <a:r>
              <a:rPr sz="1200" dirty="0">
                <a:latin typeface="Times New Roman"/>
                <a:cs typeface="Times New Roman"/>
              </a:rPr>
              <a:t>booking of a </a:t>
            </a:r>
            <a:r>
              <a:rPr sz="1200" spc="-5" dirty="0">
                <a:latin typeface="Times New Roman"/>
                <a:cs typeface="Times New Roman"/>
              </a:rPr>
              <a:t>new LPG cylinder 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leakage.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Usually,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capacity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LPG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Cylinder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determined,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are going to display the </a:t>
            </a:r>
            <a:r>
              <a:rPr sz="1200" spc="-5" dirty="0">
                <a:latin typeface="Times New Roman"/>
                <a:cs typeface="Times New Roman"/>
              </a:rPr>
              <a:t>level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LPG. </a:t>
            </a:r>
            <a:r>
              <a:rPr sz="1200" dirty="0">
                <a:latin typeface="Times New Roman"/>
                <a:cs typeface="Times New Roman"/>
              </a:rPr>
              <a:t>The level of </a:t>
            </a:r>
            <a:r>
              <a:rPr sz="1200" spc="-5" dirty="0">
                <a:latin typeface="Times New Roman"/>
                <a:cs typeface="Times New Roman"/>
              </a:rPr>
              <a:t>LPG is measured </a:t>
            </a:r>
            <a:r>
              <a:rPr sz="1200" dirty="0">
                <a:latin typeface="Times New Roman"/>
                <a:cs typeface="Times New Roman"/>
              </a:rPr>
              <a:t>using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load </a:t>
            </a:r>
            <a:r>
              <a:rPr sz="1200" spc="-5" dirty="0">
                <a:latin typeface="Times New Roman"/>
                <a:cs typeface="Times New Roman"/>
              </a:rPr>
              <a:t>sensor.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output of the </a:t>
            </a:r>
            <a:r>
              <a:rPr sz="1200" spc="-5" dirty="0">
                <a:latin typeface="Times New Roman"/>
                <a:cs typeface="Times New Roman"/>
              </a:rPr>
              <a:t>sensor is connected </a:t>
            </a:r>
            <a:r>
              <a:rPr sz="1200" dirty="0">
                <a:latin typeface="Times New Roman"/>
                <a:cs typeface="Times New Roman"/>
              </a:rPr>
              <a:t>with Arduino R3. By the </a:t>
            </a:r>
            <a:r>
              <a:rPr sz="1200" spc="-5" dirty="0">
                <a:latin typeface="Times New Roman"/>
                <a:cs typeface="Times New Roman"/>
              </a:rPr>
              <a:t>use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GSM Module,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 is sent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the user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SMS and also automatic </a:t>
            </a:r>
            <a:r>
              <a:rPr sz="1200" dirty="0">
                <a:latin typeface="Times New Roman"/>
                <a:cs typeface="Times New Roman"/>
              </a:rPr>
              <a:t>booking </a:t>
            </a:r>
            <a:r>
              <a:rPr sz="1200" spc="-5" dirty="0">
                <a:latin typeface="Times New Roman"/>
                <a:cs typeface="Times New Roman"/>
              </a:rPr>
              <a:t>is done </a:t>
            </a:r>
            <a:r>
              <a:rPr sz="1200" dirty="0">
                <a:latin typeface="Times New Roman"/>
                <a:cs typeface="Times New Roman"/>
              </a:rPr>
              <a:t>by dialing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registered </a:t>
            </a:r>
            <a:r>
              <a:rPr sz="1200" dirty="0">
                <a:latin typeface="Times New Roman"/>
                <a:cs typeface="Times New Roman"/>
              </a:rPr>
              <a:t>gas booking number. </a:t>
            </a:r>
            <a:r>
              <a:rPr sz="1200" spc="-5" dirty="0">
                <a:latin typeface="Times New Roman"/>
                <a:cs typeface="Times New Roman"/>
              </a:rPr>
              <a:t>Then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gas </a:t>
            </a:r>
            <a:r>
              <a:rPr sz="1200" dirty="0">
                <a:latin typeface="Times New Roman"/>
                <a:cs typeface="Times New Roman"/>
              </a:rPr>
              <a:t>leakage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detected by the gas </a:t>
            </a:r>
            <a:r>
              <a:rPr sz="1200" spc="-5" dirty="0">
                <a:latin typeface="Times New Roman"/>
                <a:cs typeface="Times New Roman"/>
              </a:rPr>
              <a:t>sensors (MQ-6). </a:t>
            </a:r>
            <a:r>
              <a:rPr sz="1200" dirty="0">
                <a:latin typeface="Times New Roman"/>
                <a:cs typeface="Times New Roman"/>
              </a:rPr>
              <a:t> By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current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LPG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level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continuously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displayed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LCD.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 can </a:t>
            </a:r>
            <a:r>
              <a:rPr sz="1200" dirty="0">
                <a:latin typeface="Times New Roman"/>
                <a:cs typeface="Times New Roman"/>
              </a:rPr>
              <a:t>know the </a:t>
            </a:r>
            <a:r>
              <a:rPr sz="1200" spc="-5" dirty="0">
                <a:latin typeface="Times New Roman"/>
                <a:cs typeface="Times New Roman"/>
              </a:rPr>
              <a:t>validity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LPG usage 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initialization. By use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GSM,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 is alerted </a:t>
            </a:r>
            <a:r>
              <a:rPr sz="1200" dirty="0">
                <a:latin typeface="Times New Roman"/>
                <a:cs typeface="Times New Roman"/>
              </a:rPr>
              <a:t>by giving the </a:t>
            </a:r>
            <a:r>
              <a:rPr sz="1200" spc="-5" dirty="0">
                <a:latin typeface="Times New Roman"/>
                <a:cs typeface="Times New Roman"/>
              </a:rPr>
              <a:t>message </a:t>
            </a:r>
            <a:r>
              <a:rPr sz="1200" dirty="0">
                <a:latin typeface="Times New Roman"/>
                <a:cs typeface="Times New Roman"/>
              </a:rPr>
              <a:t>to their mobile phone </a:t>
            </a:r>
            <a:r>
              <a:rPr sz="1200" spc="-5" dirty="0">
                <a:latin typeface="Times New Roman"/>
                <a:cs typeface="Times New Roman"/>
              </a:rPr>
              <a:t>when </a:t>
            </a:r>
            <a:r>
              <a:rPr sz="1200" dirty="0">
                <a:latin typeface="Times New Roman"/>
                <a:cs typeface="Times New Roman"/>
              </a:rPr>
              <a:t>the LPG </a:t>
            </a:r>
            <a:r>
              <a:rPr sz="1200" spc="-5" dirty="0">
                <a:latin typeface="Times New Roman"/>
                <a:cs typeface="Times New Roman"/>
              </a:rPr>
              <a:t>level is critically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low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(below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20%).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Automatic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booking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LPG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auto-dialing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booking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this </a:t>
            </a:r>
            <a:r>
              <a:rPr sz="1200" spc="-5" dirty="0">
                <a:latin typeface="Times New Roman"/>
                <a:cs typeface="Times New Roman"/>
              </a:rPr>
              <a:t>we prevent prebooking and </a:t>
            </a:r>
            <a:r>
              <a:rPr sz="1200" dirty="0">
                <a:latin typeface="Times New Roman"/>
                <a:cs typeface="Times New Roman"/>
              </a:rPr>
              <a:t>late booking. </a:t>
            </a:r>
            <a:r>
              <a:rPr sz="1200" spc="-5" dirty="0">
                <a:latin typeface="Times New Roman"/>
                <a:cs typeface="Times New Roman"/>
              </a:rPr>
              <a:t>Then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detecting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gas leakage, we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prevent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LPG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</a:t>
            </a:r>
            <a:r>
              <a:rPr sz="1200" dirty="0">
                <a:latin typeface="Times New Roman"/>
                <a:cs typeface="Times New Roman"/>
              </a:rPr>
              <a:t> burst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accidents</a:t>
            </a:r>
            <a:r>
              <a:rPr sz="1200" dirty="0">
                <a:latin typeface="Times New Roman"/>
                <a:cs typeface="Times New Roman"/>
              </a:rPr>
              <a:t> in the </a:t>
            </a:r>
            <a:r>
              <a:rPr sz="1200" spc="-5" dirty="0">
                <a:latin typeface="Times New Roman"/>
                <a:cs typeface="Times New Roman"/>
              </a:rPr>
              <a:t>home.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40283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12192" y="10066033"/>
                </a:lnTo>
                <a:lnTo>
                  <a:pt x="12192" y="10072116"/>
                </a:lnTo>
                <a:lnTo>
                  <a:pt x="18288" y="10072116"/>
                </a:lnTo>
                <a:lnTo>
                  <a:pt x="6934200" y="10072116"/>
                </a:lnTo>
                <a:lnTo>
                  <a:pt x="6940283" y="10072116"/>
                </a:lnTo>
                <a:lnTo>
                  <a:pt x="6940283" y="10066033"/>
                </a:lnTo>
                <a:close/>
              </a:path>
              <a:path w="6952615" h="10084435">
                <a:moveTo>
                  <a:pt x="6940283" y="12192"/>
                </a:moveTo>
                <a:lnTo>
                  <a:pt x="6934200" y="12192"/>
                </a:lnTo>
                <a:lnTo>
                  <a:pt x="18288" y="12192"/>
                </a:lnTo>
                <a:lnTo>
                  <a:pt x="12192" y="12192"/>
                </a:lnTo>
                <a:lnTo>
                  <a:pt x="12192" y="18288"/>
                </a:lnTo>
                <a:lnTo>
                  <a:pt x="12192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40283" y="10066020"/>
                </a:lnTo>
                <a:lnTo>
                  <a:pt x="6940283" y="18288"/>
                </a:lnTo>
                <a:lnTo>
                  <a:pt x="6940283" y="12192"/>
                </a:lnTo>
                <a:close/>
              </a:path>
              <a:path w="6952615" h="10084435">
                <a:moveTo>
                  <a:pt x="6952488" y="10078225"/>
                </a:moveTo>
                <a:lnTo>
                  <a:pt x="6952475" y="10066033"/>
                </a:lnTo>
                <a:lnTo>
                  <a:pt x="6946392" y="10066033"/>
                </a:lnTo>
                <a:lnTo>
                  <a:pt x="6946392" y="10078225"/>
                </a:lnTo>
                <a:lnTo>
                  <a:pt x="6934200" y="10078225"/>
                </a:lnTo>
                <a:lnTo>
                  <a:pt x="18288" y="10078225"/>
                </a:lnTo>
                <a:lnTo>
                  <a:pt x="6096" y="10078225"/>
                </a:lnTo>
                <a:lnTo>
                  <a:pt x="6096" y="10066033"/>
                </a:lnTo>
                <a:lnTo>
                  <a:pt x="0" y="10066033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52488" y="10084308"/>
                </a:lnTo>
                <a:lnTo>
                  <a:pt x="6952488" y="10078225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52488" y="0"/>
                </a:lnTo>
                <a:lnTo>
                  <a:pt x="0" y="0"/>
                </a:lnTo>
                <a:lnTo>
                  <a:pt x="0" y="6096"/>
                </a:lnTo>
                <a:lnTo>
                  <a:pt x="0" y="18288"/>
                </a:lnTo>
                <a:lnTo>
                  <a:pt x="0" y="10066020"/>
                </a:lnTo>
                <a:lnTo>
                  <a:pt x="6096" y="10066020"/>
                </a:lnTo>
                <a:lnTo>
                  <a:pt x="6096" y="18288"/>
                </a:lnTo>
                <a:lnTo>
                  <a:pt x="6096" y="6096"/>
                </a:lnTo>
                <a:lnTo>
                  <a:pt x="18288" y="6096"/>
                </a:lnTo>
                <a:lnTo>
                  <a:pt x="6934200" y="6096"/>
                </a:lnTo>
                <a:lnTo>
                  <a:pt x="6946392" y="6096"/>
                </a:lnTo>
                <a:lnTo>
                  <a:pt x="6946392" y="18288"/>
                </a:lnTo>
                <a:lnTo>
                  <a:pt x="6946392" y="10066020"/>
                </a:lnTo>
                <a:lnTo>
                  <a:pt x="6952475" y="10066020"/>
                </a:lnTo>
                <a:lnTo>
                  <a:pt x="6952475" y="18288"/>
                </a:lnTo>
                <a:lnTo>
                  <a:pt x="6952475" y="6096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65428" y="726778"/>
          <a:ext cx="5766432" cy="4200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045"/>
                <a:gridCol w="339089"/>
                <a:gridCol w="3557904"/>
                <a:gridCol w="1128394"/>
              </a:tblGrid>
              <a:tr h="347402">
                <a:tc>
                  <a:txBody>
                    <a:bodyPr/>
                    <a:lstStyle/>
                    <a:p>
                      <a:pPr marL="53975" algn="ctr">
                        <a:lnSpc>
                          <a:spcPts val="12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Chapter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3340" algn="ctr">
                        <a:lnSpc>
                          <a:spcPts val="135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0820" algn="ctr">
                        <a:lnSpc>
                          <a:spcPts val="131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Particulars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ts val="128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Page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32790">
                        <a:lnSpc>
                          <a:spcPts val="135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95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2390">
                        <a:lnSpc>
                          <a:spcPts val="133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Vision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Mission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Institute and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Department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7490" algn="r">
                        <a:lnSpc>
                          <a:spcPts val="133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62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POs,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PSOs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Department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749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</a:tr>
              <a:tr h="2628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Mapping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with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PSOs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749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</a:tr>
              <a:tr h="2628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Abstract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749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</a:tr>
              <a:tr h="262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Figures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749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</a:tr>
              <a:tr h="262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Acronyms/List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Abbreviations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749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</a:tr>
              <a:tr h="262890">
                <a:tc>
                  <a:txBody>
                    <a:bodyPr/>
                    <a:lstStyle/>
                    <a:p>
                      <a:pPr marR="29845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  <a:tc gridSpan="2"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Introduction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</a:tr>
              <a:tr h="262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1.1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Objectives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</a:tr>
              <a:tr h="263080">
                <a:tc>
                  <a:txBody>
                    <a:bodyPr/>
                    <a:lstStyle/>
                    <a:p>
                      <a:pPr marR="29845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  <a:tc gridSpan="2"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Literature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Review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</a:tr>
              <a:tr h="263080">
                <a:tc>
                  <a:txBody>
                    <a:bodyPr/>
                    <a:lstStyle/>
                    <a:p>
                      <a:pPr marR="298450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1114" marB="0"/>
                </a:tc>
                <a:tc gridSpan="2"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Methodology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1114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1114" marB="0"/>
                </a:tc>
              </a:tr>
              <a:tr h="262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3.1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Existing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Method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</a:tr>
              <a:tr h="262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3.2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Proposed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Method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</a:tr>
              <a:tr h="262889">
                <a:tc>
                  <a:txBody>
                    <a:bodyPr/>
                    <a:lstStyle/>
                    <a:p>
                      <a:pPr marR="29845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  <a:tc gridSpan="2"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Results and Discussion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</a:tr>
              <a:tr h="262889">
                <a:tc>
                  <a:txBody>
                    <a:bodyPr/>
                    <a:lstStyle/>
                    <a:p>
                      <a:pPr marR="29845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 gridSpan="2"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Conclusion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</a:tr>
              <a:tr h="215449">
                <a:tc>
                  <a:txBody>
                    <a:bodyPr/>
                    <a:lstStyle/>
                    <a:p>
                      <a:pPr marR="298450" algn="r">
                        <a:lnSpc>
                          <a:spcPts val="1360"/>
                        </a:lnSpc>
                        <a:spcBef>
                          <a:spcPts val="23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  <a:tc gridSpan="2">
                  <a:txBody>
                    <a:bodyPr/>
                    <a:lstStyle/>
                    <a:p>
                      <a:pPr marL="72390">
                        <a:lnSpc>
                          <a:spcPts val="1360"/>
                        </a:lnSpc>
                        <a:spcBef>
                          <a:spcPts val="23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References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360"/>
                        </a:lnSpc>
                        <a:spcBef>
                          <a:spcPts val="23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40283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12192" y="10066033"/>
                </a:lnTo>
                <a:lnTo>
                  <a:pt x="12192" y="10072116"/>
                </a:lnTo>
                <a:lnTo>
                  <a:pt x="18288" y="10072116"/>
                </a:lnTo>
                <a:lnTo>
                  <a:pt x="6934200" y="10072116"/>
                </a:lnTo>
                <a:lnTo>
                  <a:pt x="6940283" y="10072116"/>
                </a:lnTo>
                <a:lnTo>
                  <a:pt x="6940283" y="10066033"/>
                </a:lnTo>
                <a:close/>
              </a:path>
              <a:path w="6952615" h="10084435">
                <a:moveTo>
                  <a:pt x="6940283" y="12192"/>
                </a:moveTo>
                <a:lnTo>
                  <a:pt x="6934200" y="12192"/>
                </a:lnTo>
                <a:lnTo>
                  <a:pt x="18288" y="12192"/>
                </a:lnTo>
                <a:lnTo>
                  <a:pt x="12192" y="12192"/>
                </a:lnTo>
                <a:lnTo>
                  <a:pt x="12192" y="18288"/>
                </a:lnTo>
                <a:lnTo>
                  <a:pt x="12192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40283" y="10066020"/>
                </a:lnTo>
                <a:lnTo>
                  <a:pt x="6940283" y="18288"/>
                </a:lnTo>
                <a:lnTo>
                  <a:pt x="6940283" y="12192"/>
                </a:lnTo>
                <a:close/>
              </a:path>
              <a:path w="6952615" h="10084435">
                <a:moveTo>
                  <a:pt x="6952488" y="10078225"/>
                </a:moveTo>
                <a:lnTo>
                  <a:pt x="6952475" y="10066033"/>
                </a:lnTo>
                <a:lnTo>
                  <a:pt x="6946392" y="10066033"/>
                </a:lnTo>
                <a:lnTo>
                  <a:pt x="6946392" y="10078225"/>
                </a:lnTo>
                <a:lnTo>
                  <a:pt x="6934200" y="10078225"/>
                </a:lnTo>
                <a:lnTo>
                  <a:pt x="18288" y="10078225"/>
                </a:lnTo>
                <a:lnTo>
                  <a:pt x="6096" y="10078225"/>
                </a:lnTo>
                <a:lnTo>
                  <a:pt x="6096" y="10066033"/>
                </a:lnTo>
                <a:lnTo>
                  <a:pt x="0" y="10066033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52488" y="10084308"/>
                </a:lnTo>
                <a:lnTo>
                  <a:pt x="6952488" y="10078225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52488" y="0"/>
                </a:lnTo>
                <a:lnTo>
                  <a:pt x="0" y="0"/>
                </a:lnTo>
                <a:lnTo>
                  <a:pt x="0" y="6096"/>
                </a:lnTo>
                <a:lnTo>
                  <a:pt x="0" y="18288"/>
                </a:lnTo>
                <a:lnTo>
                  <a:pt x="0" y="10066020"/>
                </a:lnTo>
                <a:lnTo>
                  <a:pt x="6096" y="10066020"/>
                </a:lnTo>
                <a:lnTo>
                  <a:pt x="6096" y="18288"/>
                </a:lnTo>
                <a:lnTo>
                  <a:pt x="6096" y="6096"/>
                </a:lnTo>
                <a:lnTo>
                  <a:pt x="18288" y="6096"/>
                </a:lnTo>
                <a:lnTo>
                  <a:pt x="6934200" y="6096"/>
                </a:lnTo>
                <a:lnTo>
                  <a:pt x="6946392" y="6096"/>
                </a:lnTo>
                <a:lnTo>
                  <a:pt x="6946392" y="18288"/>
                </a:lnTo>
                <a:lnTo>
                  <a:pt x="6946392" y="10066020"/>
                </a:lnTo>
                <a:lnTo>
                  <a:pt x="6952475" y="10066020"/>
                </a:lnTo>
                <a:lnTo>
                  <a:pt x="6952475" y="18288"/>
                </a:lnTo>
                <a:lnTo>
                  <a:pt x="6952475" y="6096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3075" y="691387"/>
            <a:ext cx="1536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List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figures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2954" y="1164420"/>
          <a:ext cx="4881245" cy="2347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205"/>
                <a:gridCol w="2503805"/>
                <a:gridCol w="1372235"/>
              </a:tblGrid>
              <a:tr h="216309">
                <a:tc>
                  <a:txBody>
                    <a:bodyPr/>
                    <a:lstStyle/>
                    <a:p>
                      <a:pPr marL="31750">
                        <a:lnSpc>
                          <a:spcPts val="131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Figure</a:t>
                      </a:r>
                      <a:r>
                        <a:rPr sz="12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ts val="131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Figure</a:t>
                      </a:r>
                      <a:r>
                        <a:rPr sz="12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4545" algn="ctr">
                        <a:lnSpc>
                          <a:spcPts val="131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12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4556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1.1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Flow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chart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8401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</a:tr>
              <a:tr h="24079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circuit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diagram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85026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/>
                </a:tc>
              </a:tr>
              <a:tr h="24079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1.3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Ardiuno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controller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81851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/>
                </a:tc>
              </a:tr>
              <a:tr h="24079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1.4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GSM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module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86995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21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/>
                </a:tc>
              </a:tr>
              <a:tr h="24079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1.5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Gas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sensor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855344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/>
                </a:tc>
              </a:tr>
              <a:tr h="24155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1.6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4254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Load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cell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89598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23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/>
                </a:tc>
              </a:tr>
              <a:tr h="24155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1.7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4254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LCD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display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86296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/>
                </a:tc>
              </a:tr>
              <a:tr h="24098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1.8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4254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Buzzer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915669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/>
                </a:tc>
              </a:tr>
              <a:tr h="198221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  <a:spcBef>
                          <a:spcPts val="22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1.9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425450">
                        <a:lnSpc>
                          <a:spcPts val="1240"/>
                        </a:lnSpc>
                        <a:spcBef>
                          <a:spcPts val="220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Result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Discussion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864235" algn="ctr">
                        <a:lnSpc>
                          <a:spcPts val="1240"/>
                        </a:lnSpc>
                        <a:spcBef>
                          <a:spcPts val="220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27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/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40283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12192" y="10066033"/>
                </a:lnTo>
                <a:lnTo>
                  <a:pt x="12192" y="10072116"/>
                </a:lnTo>
                <a:lnTo>
                  <a:pt x="18288" y="10072116"/>
                </a:lnTo>
                <a:lnTo>
                  <a:pt x="6934200" y="10072116"/>
                </a:lnTo>
                <a:lnTo>
                  <a:pt x="6940283" y="10072116"/>
                </a:lnTo>
                <a:lnTo>
                  <a:pt x="6940283" y="10066033"/>
                </a:lnTo>
                <a:close/>
              </a:path>
              <a:path w="6952615" h="10084435">
                <a:moveTo>
                  <a:pt x="6940283" y="12192"/>
                </a:moveTo>
                <a:lnTo>
                  <a:pt x="6934200" y="12192"/>
                </a:lnTo>
                <a:lnTo>
                  <a:pt x="18288" y="12192"/>
                </a:lnTo>
                <a:lnTo>
                  <a:pt x="12192" y="12192"/>
                </a:lnTo>
                <a:lnTo>
                  <a:pt x="12192" y="18288"/>
                </a:lnTo>
                <a:lnTo>
                  <a:pt x="12192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40283" y="10066020"/>
                </a:lnTo>
                <a:lnTo>
                  <a:pt x="6940283" y="18288"/>
                </a:lnTo>
                <a:lnTo>
                  <a:pt x="6940283" y="12192"/>
                </a:lnTo>
                <a:close/>
              </a:path>
              <a:path w="6952615" h="10084435">
                <a:moveTo>
                  <a:pt x="6952488" y="10078225"/>
                </a:moveTo>
                <a:lnTo>
                  <a:pt x="6952475" y="10066033"/>
                </a:lnTo>
                <a:lnTo>
                  <a:pt x="6946392" y="10066033"/>
                </a:lnTo>
                <a:lnTo>
                  <a:pt x="6946392" y="10078225"/>
                </a:lnTo>
                <a:lnTo>
                  <a:pt x="6934200" y="10078225"/>
                </a:lnTo>
                <a:lnTo>
                  <a:pt x="18288" y="10078225"/>
                </a:lnTo>
                <a:lnTo>
                  <a:pt x="6096" y="10078225"/>
                </a:lnTo>
                <a:lnTo>
                  <a:pt x="6096" y="10066033"/>
                </a:lnTo>
                <a:lnTo>
                  <a:pt x="0" y="10066033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52488" y="10084308"/>
                </a:lnTo>
                <a:lnTo>
                  <a:pt x="6952488" y="10078225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52488" y="0"/>
                </a:lnTo>
                <a:lnTo>
                  <a:pt x="0" y="0"/>
                </a:lnTo>
                <a:lnTo>
                  <a:pt x="0" y="6096"/>
                </a:lnTo>
                <a:lnTo>
                  <a:pt x="0" y="18288"/>
                </a:lnTo>
                <a:lnTo>
                  <a:pt x="0" y="10066020"/>
                </a:lnTo>
                <a:lnTo>
                  <a:pt x="6096" y="10066020"/>
                </a:lnTo>
                <a:lnTo>
                  <a:pt x="6096" y="18288"/>
                </a:lnTo>
                <a:lnTo>
                  <a:pt x="6096" y="6096"/>
                </a:lnTo>
                <a:lnTo>
                  <a:pt x="18288" y="6096"/>
                </a:lnTo>
                <a:lnTo>
                  <a:pt x="6934200" y="6096"/>
                </a:lnTo>
                <a:lnTo>
                  <a:pt x="6946392" y="6096"/>
                </a:lnTo>
                <a:lnTo>
                  <a:pt x="6946392" y="18288"/>
                </a:lnTo>
                <a:lnTo>
                  <a:pt x="6946392" y="10066020"/>
                </a:lnTo>
                <a:lnTo>
                  <a:pt x="6952475" y="10066020"/>
                </a:lnTo>
                <a:lnTo>
                  <a:pt x="6952475" y="18288"/>
                </a:lnTo>
                <a:lnTo>
                  <a:pt x="6952475" y="6096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9358" y="1125981"/>
            <a:ext cx="1294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Acron</a:t>
            </a:r>
            <a:r>
              <a:rPr sz="2400" spc="-15" dirty="0">
                <a:latin typeface="Times New Roman"/>
                <a:cs typeface="Times New Roman"/>
              </a:rPr>
              <a:t>y</a:t>
            </a:r>
            <a:r>
              <a:rPr sz="2400" spc="-5" dirty="0">
                <a:latin typeface="Times New Roman"/>
                <a:cs typeface="Times New Roman"/>
              </a:rPr>
              <a:t>ms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2954" y="1692628"/>
          <a:ext cx="3754754" cy="3029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575"/>
                <a:gridCol w="2964179"/>
              </a:tblGrid>
              <a:tr h="287492">
                <a:tc>
                  <a:txBody>
                    <a:bodyPr/>
                    <a:lstStyle/>
                    <a:p>
                      <a:pPr marL="31750">
                        <a:lnSpc>
                          <a:spcPts val="1739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GSM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b="1" dirty="0">
                          <a:solidFill>
                            <a:srgbClr val="1F2023"/>
                          </a:solidFill>
                          <a:latin typeface="Times New Roman"/>
                          <a:cs typeface="Times New Roman"/>
                        </a:rPr>
                        <a:t>Global </a:t>
                      </a:r>
                      <a:r>
                        <a:rPr sz="1200" b="1" spc="-5" dirty="0">
                          <a:solidFill>
                            <a:srgbClr val="1F2023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200" b="1" spc="5" dirty="0">
                          <a:solidFill>
                            <a:srgbClr val="1F202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1F2023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b="1" spc="-5" dirty="0">
                          <a:solidFill>
                            <a:srgbClr val="1F2023"/>
                          </a:solidFill>
                          <a:latin typeface="Times New Roman"/>
                          <a:cs typeface="Times New Roman"/>
                        </a:rPr>
                        <a:t> Mobile communication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/>
                </a:tc>
              </a:tr>
              <a:tr h="35052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SMS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b="1" spc="-5" dirty="0">
                          <a:solidFill>
                            <a:srgbClr val="1F2023"/>
                          </a:solidFill>
                          <a:latin typeface="Times New Roman"/>
                          <a:cs typeface="Times New Roman"/>
                        </a:rPr>
                        <a:t>Short</a:t>
                      </a:r>
                      <a:r>
                        <a:rPr sz="1200" b="1" spc="-10" dirty="0">
                          <a:solidFill>
                            <a:srgbClr val="1F202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1F2023"/>
                          </a:solidFill>
                          <a:latin typeface="Times New Roman"/>
                          <a:cs typeface="Times New Roman"/>
                        </a:rPr>
                        <a:t>Message</a:t>
                      </a:r>
                      <a:r>
                        <a:rPr sz="1200" b="1" spc="-10" dirty="0">
                          <a:solidFill>
                            <a:srgbClr val="1F202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1F2023"/>
                          </a:solidFill>
                          <a:latin typeface="Times New Roman"/>
                          <a:cs typeface="Times New Roman"/>
                        </a:rPr>
                        <a:t>Service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</a:tr>
              <a:tr h="3505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1F2023"/>
                          </a:solidFill>
                          <a:latin typeface="Times New Roman"/>
                          <a:cs typeface="Times New Roman"/>
                        </a:rPr>
                        <a:t>WSN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b="1" dirty="0">
                          <a:solidFill>
                            <a:srgbClr val="1F2023"/>
                          </a:solidFill>
                          <a:latin typeface="Times New Roman"/>
                          <a:cs typeface="Times New Roman"/>
                        </a:rPr>
                        <a:t>Wireless</a:t>
                      </a:r>
                      <a:r>
                        <a:rPr sz="1200" b="1" spc="-15" dirty="0">
                          <a:solidFill>
                            <a:srgbClr val="1F202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1F2023"/>
                          </a:solidFill>
                          <a:latin typeface="Times New Roman"/>
                          <a:cs typeface="Times New Roman"/>
                        </a:rPr>
                        <a:t>Sensor</a:t>
                      </a:r>
                      <a:r>
                        <a:rPr sz="1200" b="1" spc="-20" dirty="0">
                          <a:solidFill>
                            <a:srgbClr val="1F202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1F2023"/>
                          </a:solidFill>
                          <a:latin typeface="Times New Roman"/>
                          <a:cs typeface="Times New Roman"/>
                        </a:rPr>
                        <a:t>Network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</a:tr>
              <a:tr h="3505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LCD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Liqiud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Crystal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Display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</a:tr>
              <a:tr h="3507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GPS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b="1" dirty="0">
                          <a:solidFill>
                            <a:srgbClr val="1F2023"/>
                          </a:solidFill>
                          <a:latin typeface="Times New Roman"/>
                          <a:cs typeface="Times New Roman"/>
                        </a:rPr>
                        <a:t>Global</a:t>
                      </a:r>
                      <a:r>
                        <a:rPr sz="1200" b="1" spc="-20" dirty="0">
                          <a:solidFill>
                            <a:srgbClr val="1F202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1F2023"/>
                          </a:solidFill>
                          <a:latin typeface="Times New Roman"/>
                          <a:cs typeface="Times New Roman"/>
                        </a:rPr>
                        <a:t>Positioning</a:t>
                      </a:r>
                      <a:r>
                        <a:rPr sz="1200" b="1" spc="-40" dirty="0">
                          <a:solidFill>
                            <a:srgbClr val="1F202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1F2023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</a:tr>
              <a:tr h="3507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LPG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Liquified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Petroleum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Gas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/>
                </a:tc>
              </a:tr>
              <a:tr h="3505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IOREF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Output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Reference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</a:tr>
              <a:tr h="35051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SDA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Serial</a:t>
                      </a:r>
                      <a:r>
                        <a:rPr sz="12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</a:tr>
              <a:tr h="287492">
                <a:tc>
                  <a:txBody>
                    <a:bodyPr/>
                    <a:lstStyle/>
                    <a:p>
                      <a:pPr marL="31750">
                        <a:lnSpc>
                          <a:spcPts val="1845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SCL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Serial</a:t>
                      </a:r>
                      <a:r>
                        <a:rPr sz="12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Clock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40283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12192" y="10066033"/>
                </a:lnTo>
                <a:lnTo>
                  <a:pt x="12192" y="10072116"/>
                </a:lnTo>
                <a:lnTo>
                  <a:pt x="18288" y="10072116"/>
                </a:lnTo>
                <a:lnTo>
                  <a:pt x="6934200" y="10072116"/>
                </a:lnTo>
                <a:lnTo>
                  <a:pt x="6940283" y="10072116"/>
                </a:lnTo>
                <a:lnTo>
                  <a:pt x="6940283" y="10066033"/>
                </a:lnTo>
                <a:close/>
              </a:path>
              <a:path w="6952615" h="10084435">
                <a:moveTo>
                  <a:pt x="6940283" y="12192"/>
                </a:moveTo>
                <a:lnTo>
                  <a:pt x="6934200" y="12192"/>
                </a:lnTo>
                <a:lnTo>
                  <a:pt x="18288" y="12192"/>
                </a:lnTo>
                <a:lnTo>
                  <a:pt x="12192" y="12192"/>
                </a:lnTo>
                <a:lnTo>
                  <a:pt x="12192" y="18288"/>
                </a:lnTo>
                <a:lnTo>
                  <a:pt x="12192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40283" y="10066020"/>
                </a:lnTo>
                <a:lnTo>
                  <a:pt x="6940283" y="18288"/>
                </a:lnTo>
                <a:lnTo>
                  <a:pt x="6940283" y="12192"/>
                </a:lnTo>
                <a:close/>
              </a:path>
              <a:path w="6952615" h="10084435">
                <a:moveTo>
                  <a:pt x="6952488" y="10078225"/>
                </a:moveTo>
                <a:lnTo>
                  <a:pt x="6952475" y="10066033"/>
                </a:lnTo>
                <a:lnTo>
                  <a:pt x="6946392" y="10066033"/>
                </a:lnTo>
                <a:lnTo>
                  <a:pt x="6946392" y="10078225"/>
                </a:lnTo>
                <a:lnTo>
                  <a:pt x="6934200" y="10078225"/>
                </a:lnTo>
                <a:lnTo>
                  <a:pt x="18288" y="10078225"/>
                </a:lnTo>
                <a:lnTo>
                  <a:pt x="6096" y="10078225"/>
                </a:lnTo>
                <a:lnTo>
                  <a:pt x="6096" y="10066033"/>
                </a:lnTo>
                <a:lnTo>
                  <a:pt x="0" y="10066033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52488" y="10084308"/>
                </a:lnTo>
                <a:lnTo>
                  <a:pt x="6952488" y="10078225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52488" y="0"/>
                </a:lnTo>
                <a:lnTo>
                  <a:pt x="0" y="0"/>
                </a:lnTo>
                <a:lnTo>
                  <a:pt x="0" y="6096"/>
                </a:lnTo>
                <a:lnTo>
                  <a:pt x="0" y="18288"/>
                </a:lnTo>
                <a:lnTo>
                  <a:pt x="0" y="10066020"/>
                </a:lnTo>
                <a:lnTo>
                  <a:pt x="6096" y="10066020"/>
                </a:lnTo>
                <a:lnTo>
                  <a:pt x="6096" y="18288"/>
                </a:lnTo>
                <a:lnTo>
                  <a:pt x="6096" y="6096"/>
                </a:lnTo>
                <a:lnTo>
                  <a:pt x="18288" y="6096"/>
                </a:lnTo>
                <a:lnTo>
                  <a:pt x="6934200" y="6096"/>
                </a:lnTo>
                <a:lnTo>
                  <a:pt x="6946392" y="6096"/>
                </a:lnTo>
                <a:lnTo>
                  <a:pt x="6946392" y="18288"/>
                </a:lnTo>
                <a:lnTo>
                  <a:pt x="6946392" y="10066020"/>
                </a:lnTo>
                <a:lnTo>
                  <a:pt x="6952475" y="10066020"/>
                </a:lnTo>
                <a:lnTo>
                  <a:pt x="6952475" y="18288"/>
                </a:lnTo>
                <a:lnTo>
                  <a:pt x="6952475" y="6096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5096</Words>
  <Application>Microsoft Office PowerPoint</Application>
  <PresentationFormat>Custom</PresentationFormat>
  <Paragraphs>300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Indian</cp:lastModifiedBy>
  <cp:revision>1</cp:revision>
  <dcterms:created xsi:type="dcterms:W3CDTF">2022-12-11T14:36:45Z</dcterms:created>
  <dcterms:modified xsi:type="dcterms:W3CDTF">2022-12-11T14:50:01Z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2022-11-26T00:00:00Z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2022-12-11T00:00:00Z</vt:filetime>
  </property>
</Properties>
</file>