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Project%20-%2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- 5.xlsx]Sheet5!PivotTable2</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a:t>Employee Performance under Department</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s>
    <c:plotArea>
      <c:layout/>
      <c:barChart>
        <c:barDir val="col"/>
        <c:grouping val="clustered"/>
        <c:varyColors val="0"/>
        <c:ser>
          <c:idx val="0"/>
          <c:order val="0"/>
          <c:tx>
            <c:strRef>
              <c:f>Sheet5!$B$3:$B$5</c:f>
              <c:strCache>
                <c:ptCount val="1"/>
                <c:pt idx="0">
                  <c:v>3 - Executive Office</c:v>
                </c:pt>
              </c:strCache>
            </c:strRef>
          </c:tx>
          <c:spPr>
            <a:solidFill>
              <a:schemeClr val="accent6"/>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Sheet5!$B$6:$B$17</c:f>
              <c:numCache>
                <c:formatCode>General</c:formatCode>
                <c:ptCount val="11"/>
                <c:pt idx="2">
                  <c:v>3844</c:v>
                </c:pt>
                <c:pt idx="3">
                  <c:v>3845</c:v>
                </c:pt>
              </c:numCache>
            </c:numRef>
          </c:val>
          <c:extLst xmlns:c16r2="http://schemas.microsoft.com/office/drawing/2015/06/chart">
            <c:ext xmlns:c16="http://schemas.microsoft.com/office/drawing/2014/chart" uri="{C3380CC4-5D6E-409C-BE32-E72D297353CC}">
              <c16:uniqueId val="{00000000-F38B-4889-BFE0-9C28C9AD6716}"/>
            </c:ext>
          </c:extLst>
        </c:ser>
        <c:ser>
          <c:idx val="1"/>
          <c:order val="1"/>
          <c:tx>
            <c:strRef>
              <c:f>Sheet5!$C$3:$C$5</c:f>
              <c:strCache>
                <c:ptCount val="1"/>
                <c:pt idx="0">
                  <c:v>3 - IT/IS</c:v>
                </c:pt>
              </c:strCache>
            </c:strRef>
          </c:tx>
          <c:spPr>
            <a:solidFill>
              <a:schemeClr val="accent5"/>
            </a:solidFill>
            <a:ln>
              <a:noFill/>
            </a:ln>
            <a:effectLst/>
          </c:spPr>
          <c:invertIfNegative val="0"/>
          <c:trendline>
            <c:spPr>
              <a:ln w="19050" cap="rnd">
                <a:solidFill>
                  <a:schemeClr val="accent5"/>
                </a:solidFill>
                <a:prstDash val="sysDot"/>
              </a:ln>
              <a:effectLst/>
            </c:spPr>
            <c:trendlineType val="movingAvg"/>
            <c:period val="2"/>
            <c:dispRSqr val="0"/>
            <c:dispEq val="0"/>
          </c:trendline>
          <c:trendline>
            <c:spPr>
              <a:ln w="19050" cap="rnd">
                <a:solidFill>
                  <a:schemeClr val="accent5"/>
                </a:solidFill>
                <a:prstDash val="sysDot"/>
              </a:ln>
              <a:effectLst/>
            </c:spPr>
            <c:trendlineType val="linear"/>
            <c:dispRSqr val="0"/>
            <c:dispEq val="0"/>
          </c:trendline>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Sheet5!$C$6:$C$17</c:f>
              <c:numCache>
                <c:formatCode>General</c:formatCode>
                <c:ptCount val="11"/>
                <c:pt idx="0">
                  <c:v>3843</c:v>
                </c:pt>
                <c:pt idx="1">
                  <c:v>3839</c:v>
                </c:pt>
                <c:pt idx="4">
                  <c:v>3842</c:v>
                </c:pt>
                <c:pt idx="5">
                  <c:v>3836</c:v>
                </c:pt>
                <c:pt idx="6">
                  <c:v>3840</c:v>
                </c:pt>
                <c:pt idx="7">
                  <c:v>3837</c:v>
                </c:pt>
                <c:pt idx="8">
                  <c:v>3841</c:v>
                </c:pt>
                <c:pt idx="9">
                  <c:v>3838</c:v>
                </c:pt>
              </c:numCache>
            </c:numRef>
          </c:val>
          <c:extLst xmlns:c16r2="http://schemas.microsoft.com/office/drawing/2015/06/chart">
            <c:ext xmlns:c16="http://schemas.microsoft.com/office/drawing/2014/chart" uri="{C3380CC4-5D6E-409C-BE32-E72D297353CC}">
              <c16:uniqueId val="{00000003-F38B-4889-BFE0-9C28C9AD6716}"/>
            </c:ext>
          </c:extLst>
        </c:ser>
        <c:ser>
          <c:idx val="2"/>
          <c:order val="2"/>
          <c:tx>
            <c:strRef>
              <c:f>Sheet5!$E$3:$E$5</c:f>
              <c:strCache>
                <c:ptCount val="1"/>
                <c:pt idx="0">
                  <c:v>(blank) - (blank)</c:v>
                </c:pt>
              </c:strCache>
            </c:strRef>
          </c:tx>
          <c:spPr>
            <a:solidFill>
              <a:schemeClr val="accent4"/>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Sheet5!$E$6:$E$17</c:f>
              <c:numCache>
                <c:formatCode>General</c:formatCode>
                <c:ptCount val="11"/>
              </c:numCache>
            </c:numRef>
          </c:val>
          <c:extLst xmlns:c16r2="http://schemas.microsoft.com/office/drawing/2015/06/chart">
            <c:ext xmlns:c16="http://schemas.microsoft.com/office/drawing/2014/chart" uri="{C3380CC4-5D6E-409C-BE32-E72D297353CC}">
              <c16:uniqueId val="{00000004-F38B-4889-BFE0-9C28C9AD6716}"/>
            </c:ext>
          </c:extLst>
        </c:ser>
        <c:dLbls>
          <c:showLegendKey val="0"/>
          <c:showVal val="0"/>
          <c:showCatName val="0"/>
          <c:showSerName val="0"/>
          <c:showPercent val="0"/>
          <c:showBubbleSize val="0"/>
        </c:dLbls>
        <c:gapWidth val="219"/>
        <c:overlap val="-27"/>
        <c:axId val="311257584"/>
        <c:axId val="311254840"/>
      </c:barChart>
      <c:catAx>
        <c:axId val="31125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11254840"/>
        <c:crosses val="autoZero"/>
        <c:auto val="1"/>
        <c:lblAlgn val="ctr"/>
        <c:lblOffset val="100"/>
        <c:noMultiLvlLbl val="0"/>
      </c:catAx>
      <c:valAx>
        <c:axId val="3112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11257584"/>
        <c:crosses val="autoZero"/>
        <c:crossBetween val="between"/>
      </c:valAx>
      <c:spPr>
        <a:noFill/>
        <a:ln>
          <a:noFill/>
        </a:ln>
        <a:effectLst/>
      </c:spPr>
    </c:plotArea>
    <c:legend>
      <c:legendPos val="r"/>
      <c:layout>
        <c:manualLayout>
          <c:xMode val="edge"/>
          <c:yMode val="edge"/>
          <c:x val="0.74614465038391653"/>
          <c:y val="0.25846952861002248"/>
          <c:w val="0.24380866417187164"/>
          <c:h val="0.6241829020416762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1"/>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8CD5FA-649D-409A-AB13-5590FFB290F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custT="1"/>
      <dgm:spPr/>
      <dgm:t>
        <a:bodyPr/>
        <a:lstStyle/>
        <a:p>
          <a:r>
            <a:rPr lang="en-US" sz="1600"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custT="1"/>
      <dgm:spPr/>
      <dgm:t>
        <a:bodyPr/>
        <a:lstStyle/>
        <a:p>
          <a:r>
            <a:rPr lang="en-US" sz="1600"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custT="1"/>
      <dgm:spPr/>
      <dgm:t>
        <a:bodyPr/>
        <a:lstStyle/>
        <a:p>
          <a:r>
            <a:rPr lang="en-US" sz="1600" dirty="0"/>
            <a:t>Senior Leadership/</a:t>
          </a:r>
        </a:p>
        <a:p>
          <a:r>
            <a:rPr lang="en-US" sz="1600" dirty="0"/>
            <a:t>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custT="1"/>
      <dgm:spPr/>
      <dgm:t>
        <a:bodyPr/>
        <a:lstStyle/>
        <a:p>
          <a:r>
            <a:rPr lang="en-US" sz="1600" dirty="0"/>
            <a:t>Employees</a:t>
          </a:r>
          <a:endParaRPr lang="en-US" sz="1200" dirty="0"/>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custT="1"/>
      <dgm:spPr/>
      <dgm:t>
        <a:bodyPr/>
        <a:lstStyle/>
        <a:p>
          <a:r>
            <a:rPr lang="en-US" sz="1600"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64DE1F7F-CE35-4D5F-900C-5C13C98098A8}" type="pres">
      <dgm:prSet presAssocID="{658CD5FA-649D-409A-AB13-5590FFB290F1}" presName="hierChild1" presStyleCnt="0">
        <dgm:presLayoutVars>
          <dgm:chPref val="1"/>
          <dgm:dir/>
          <dgm:animOne val="branch"/>
          <dgm:animLvl val="lvl"/>
          <dgm:resizeHandles/>
        </dgm:presLayoutVars>
      </dgm:prSet>
      <dgm:spPr/>
      <dgm:t>
        <a:bodyPr/>
        <a:lstStyle/>
        <a:p>
          <a:endParaRPr lang="en-IN"/>
        </a:p>
      </dgm:t>
    </dgm:pt>
    <dgm:pt modelId="{B492360E-4228-4BEA-B311-5310683F6674}" type="pres">
      <dgm:prSet presAssocID="{A866F0C3-EE89-4A00-9F86-DE76FA9C32F5}" presName="hierRoot1" presStyleCnt="0"/>
      <dgm:spPr/>
    </dgm:pt>
    <dgm:pt modelId="{B49427FF-DC63-477F-A0B3-5D529629740C}" type="pres">
      <dgm:prSet presAssocID="{A866F0C3-EE89-4A00-9F86-DE76FA9C32F5}" presName="composite" presStyleCnt="0"/>
      <dgm:spPr/>
    </dgm:pt>
    <dgm:pt modelId="{6CBC2805-A5CB-4427-AE53-337CB64553CC}" type="pres">
      <dgm:prSet presAssocID="{A866F0C3-EE89-4A00-9F86-DE76FA9C32F5}" presName="background" presStyleLbl="node0" presStyleIdx="0" presStyleCnt="5"/>
      <dgm:spPr/>
    </dgm:pt>
    <dgm:pt modelId="{316C3169-3223-4301-8F0D-66C4933015F6}" type="pres">
      <dgm:prSet presAssocID="{A866F0C3-EE89-4A00-9F86-DE76FA9C32F5}" presName="text" presStyleLbl="fgAcc0" presStyleIdx="0" presStyleCnt="5" custScaleY="197684">
        <dgm:presLayoutVars>
          <dgm:chPref val="3"/>
        </dgm:presLayoutVars>
      </dgm:prSet>
      <dgm:spPr/>
      <dgm:t>
        <a:bodyPr/>
        <a:lstStyle/>
        <a:p>
          <a:endParaRPr lang="en-IN"/>
        </a:p>
      </dgm:t>
    </dgm:pt>
    <dgm:pt modelId="{C61A39AC-4EC2-4EB5-AB2E-CC1FD6F60B1C}" type="pres">
      <dgm:prSet presAssocID="{A866F0C3-EE89-4A00-9F86-DE76FA9C32F5}" presName="hierChild2" presStyleCnt="0"/>
      <dgm:spPr/>
    </dgm:pt>
    <dgm:pt modelId="{5EAFB950-BB52-46EC-B3CB-7C5D41392F8C}" type="pres">
      <dgm:prSet presAssocID="{1D244653-2238-4EA4-82F4-89DE61AD31BC}" presName="hierRoot1" presStyleCnt="0"/>
      <dgm:spPr/>
    </dgm:pt>
    <dgm:pt modelId="{1DAF1D5A-FCB0-409F-9EC6-0BA861B8145C}" type="pres">
      <dgm:prSet presAssocID="{1D244653-2238-4EA4-82F4-89DE61AD31BC}" presName="composite" presStyleCnt="0"/>
      <dgm:spPr/>
    </dgm:pt>
    <dgm:pt modelId="{2766F248-6B03-429A-B7A7-C229E16B5CF9}" type="pres">
      <dgm:prSet presAssocID="{1D244653-2238-4EA4-82F4-89DE61AD31BC}" presName="background" presStyleLbl="node0" presStyleIdx="1" presStyleCnt="5"/>
      <dgm:spPr/>
    </dgm:pt>
    <dgm:pt modelId="{EC0CE911-9472-42A3-B712-BED4DBFCFA61}" type="pres">
      <dgm:prSet presAssocID="{1D244653-2238-4EA4-82F4-89DE61AD31BC}" presName="text" presStyleLbl="fgAcc0" presStyleIdx="1" presStyleCnt="5" custScaleY="200314">
        <dgm:presLayoutVars>
          <dgm:chPref val="3"/>
        </dgm:presLayoutVars>
      </dgm:prSet>
      <dgm:spPr/>
      <dgm:t>
        <a:bodyPr/>
        <a:lstStyle/>
        <a:p>
          <a:endParaRPr lang="en-IN"/>
        </a:p>
      </dgm:t>
    </dgm:pt>
    <dgm:pt modelId="{0D31B0EA-03A0-4D5D-97B0-8404AF077F71}" type="pres">
      <dgm:prSet presAssocID="{1D244653-2238-4EA4-82F4-89DE61AD31BC}" presName="hierChild2" presStyleCnt="0"/>
      <dgm:spPr/>
    </dgm:pt>
    <dgm:pt modelId="{2C47D751-7EBA-4173-92E8-C1B6696AA28B}" type="pres">
      <dgm:prSet presAssocID="{FD41BEA5-4598-4803-B3D4-E724E987CACC}" presName="hierRoot1" presStyleCnt="0"/>
      <dgm:spPr/>
    </dgm:pt>
    <dgm:pt modelId="{98F81A50-C92A-4577-82DD-500EAB14165E}" type="pres">
      <dgm:prSet presAssocID="{FD41BEA5-4598-4803-B3D4-E724E987CACC}" presName="composite" presStyleCnt="0"/>
      <dgm:spPr/>
    </dgm:pt>
    <dgm:pt modelId="{D9C2BBF6-D653-4C97-82DA-1C50B8BCB86A}" type="pres">
      <dgm:prSet presAssocID="{FD41BEA5-4598-4803-B3D4-E724E987CACC}" presName="background" presStyleLbl="node0" presStyleIdx="2" presStyleCnt="5"/>
      <dgm:spPr/>
    </dgm:pt>
    <dgm:pt modelId="{43996F28-DC1B-4204-9F7E-8991E51A64D0}" type="pres">
      <dgm:prSet presAssocID="{FD41BEA5-4598-4803-B3D4-E724E987CACC}" presName="text" presStyleLbl="fgAcc0" presStyleIdx="2" presStyleCnt="5" custScaleY="202223">
        <dgm:presLayoutVars>
          <dgm:chPref val="3"/>
        </dgm:presLayoutVars>
      </dgm:prSet>
      <dgm:spPr/>
      <dgm:t>
        <a:bodyPr/>
        <a:lstStyle/>
        <a:p>
          <a:endParaRPr lang="en-IN"/>
        </a:p>
      </dgm:t>
    </dgm:pt>
    <dgm:pt modelId="{EC00CEA3-64D0-4E4C-B2E6-65791E8E7FBE}" type="pres">
      <dgm:prSet presAssocID="{FD41BEA5-4598-4803-B3D4-E724E987CACC}" presName="hierChild2" presStyleCnt="0"/>
      <dgm:spPr/>
    </dgm:pt>
    <dgm:pt modelId="{DE16F67E-D6A7-4EC1-B45E-8DE58371C764}" type="pres">
      <dgm:prSet presAssocID="{38731D6D-5C8D-443E-A8A3-65A9E3716F3E}" presName="hierRoot1" presStyleCnt="0"/>
      <dgm:spPr/>
    </dgm:pt>
    <dgm:pt modelId="{28316F1E-FA9B-4D39-8E5A-3B9E2C27E6CA}" type="pres">
      <dgm:prSet presAssocID="{38731D6D-5C8D-443E-A8A3-65A9E3716F3E}" presName="composite" presStyleCnt="0"/>
      <dgm:spPr/>
    </dgm:pt>
    <dgm:pt modelId="{7F67F1B4-8962-48EA-8DD1-069BF905D0C3}" type="pres">
      <dgm:prSet presAssocID="{38731D6D-5C8D-443E-A8A3-65A9E3716F3E}" presName="background" presStyleLbl="node0" presStyleIdx="3" presStyleCnt="5"/>
      <dgm:spPr/>
    </dgm:pt>
    <dgm:pt modelId="{5166EC7A-7C03-4415-8846-C114C98EDF0F}" type="pres">
      <dgm:prSet presAssocID="{38731D6D-5C8D-443E-A8A3-65A9E3716F3E}" presName="text" presStyleLbl="fgAcc0" presStyleIdx="3" presStyleCnt="5" custScaleY="202223">
        <dgm:presLayoutVars>
          <dgm:chPref val="3"/>
        </dgm:presLayoutVars>
      </dgm:prSet>
      <dgm:spPr/>
      <dgm:t>
        <a:bodyPr/>
        <a:lstStyle/>
        <a:p>
          <a:endParaRPr lang="en-IN"/>
        </a:p>
      </dgm:t>
    </dgm:pt>
    <dgm:pt modelId="{3A247047-927B-4548-9970-6CE8B3C2EAD1}" type="pres">
      <dgm:prSet presAssocID="{38731D6D-5C8D-443E-A8A3-65A9E3716F3E}" presName="hierChild2" presStyleCnt="0"/>
      <dgm:spPr/>
    </dgm:pt>
    <dgm:pt modelId="{697353C2-9515-41E3-BDF2-29CE6725751D}" type="pres">
      <dgm:prSet presAssocID="{F38AD4C5-235E-4450-BFD9-70E9C2CE6F84}" presName="hierRoot1" presStyleCnt="0"/>
      <dgm:spPr/>
    </dgm:pt>
    <dgm:pt modelId="{79A20B9F-4E78-4E61-92C5-149C5376F285}" type="pres">
      <dgm:prSet presAssocID="{F38AD4C5-235E-4450-BFD9-70E9C2CE6F84}" presName="composite" presStyleCnt="0"/>
      <dgm:spPr/>
    </dgm:pt>
    <dgm:pt modelId="{9B755DF0-0FBA-4C04-917E-11C4AE743267}" type="pres">
      <dgm:prSet presAssocID="{F38AD4C5-235E-4450-BFD9-70E9C2CE6F84}" presName="background" presStyleLbl="node0" presStyleIdx="4" presStyleCnt="5"/>
      <dgm:spPr/>
    </dgm:pt>
    <dgm:pt modelId="{283C06F8-89B8-4B91-A0DC-2F9592C3A2EE}" type="pres">
      <dgm:prSet presAssocID="{F38AD4C5-235E-4450-BFD9-70E9C2CE6F84}" presName="text" presStyleLbl="fgAcc0" presStyleIdx="4" presStyleCnt="5" custScaleY="202223">
        <dgm:presLayoutVars>
          <dgm:chPref val="3"/>
        </dgm:presLayoutVars>
      </dgm:prSet>
      <dgm:spPr/>
      <dgm:t>
        <a:bodyPr/>
        <a:lstStyle/>
        <a:p>
          <a:endParaRPr lang="en-IN"/>
        </a:p>
      </dgm:t>
    </dgm:pt>
    <dgm:pt modelId="{63118BEF-CA3C-4BC4-B235-16F79CC26494}" type="pres">
      <dgm:prSet presAssocID="{F38AD4C5-235E-4450-BFD9-70E9C2CE6F84}" presName="hierChild2" presStyleCnt="0"/>
      <dgm:spPr/>
    </dgm:pt>
  </dgm:ptLst>
  <dgm:cxnLst>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C2A2FE80-FE12-4746-B860-245BCD6C0536}" type="presOf" srcId="{A866F0C3-EE89-4A00-9F86-DE76FA9C32F5}" destId="{316C3169-3223-4301-8F0D-66C4933015F6}" srcOrd="0" destOrd="0" presId="urn:microsoft.com/office/officeart/2005/8/layout/hierarchy1"/>
    <dgm:cxn modelId="{04C3CC0C-CC39-4DCC-B31A-9C514DA9E01C}" srcId="{658CD5FA-649D-409A-AB13-5590FFB290F1}" destId="{A866F0C3-EE89-4A00-9F86-DE76FA9C32F5}" srcOrd="0" destOrd="0" parTransId="{62BDF331-94DF-485C-BC5C-916C3905C7F2}" sibTransId="{C41F2E6E-50FC-41EC-AC54-A3C1CB5EB4A4}"/>
    <dgm:cxn modelId="{2AD43EB7-B4DE-449B-8B5C-A91E70BC35DF}" type="presOf" srcId="{FD41BEA5-4598-4803-B3D4-E724E987CACC}" destId="{43996F28-DC1B-4204-9F7E-8991E51A64D0}" srcOrd="0" destOrd="0" presId="urn:microsoft.com/office/officeart/2005/8/layout/hierarchy1"/>
    <dgm:cxn modelId="{9A4708D3-4E0E-4829-A555-AEC9A9E61A67}" type="presOf" srcId="{38731D6D-5C8D-443E-A8A3-65A9E3716F3E}" destId="{5166EC7A-7C03-4415-8846-C114C98EDF0F}" srcOrd="0" destOrd="0" presId="urn:microsoft.com/office/officeart/2005/8/layout/hierarchy1"/>
    <dgm:cxn modelId="{59067D15-73B1-48AB-8F95-7CBE19997F41}" srcId="{658CD5FA-649D-409A-AB13-5590FFB290F1}" destId="{F38AD4C5-235E-4450-BFD9-70E9C2CE6F84}" srcOrd="4" destOrd="0" parTransId="{7B210181-429E-4DFD-9A75-5E75432756A9}" sibTransId="{5F8ECA51-A9D8-41DE-A532-81DAECCDD3D2}"/>
    <dgm:cxn modelId="{E5BABA73-6725-4EC8-86F0-E499FE82765C}" type="presOf" srcId="{1D244653-2238-4EA4-82F4-89DE61AD31BC}" destId="{EC0CE911-9472-42A3-B712-BED4DBFCFA61}" srcOrd="0" destOrd="0" presId="urn:microsoft.com/office/officeart/2005/8/layout/hierarchy1"/>
    <dgm:cxn modelId="{E433D86C-9F0D-4D11-B544-984461A96A43}" type="presOf" srcId="{658CD5FA-649D-409A-AB13-5590FFB290F1}" destId="{64DE1F7F-CE35-4D5F-900C-5C13C98098A8}" srcOrd="0" destOrd="0" presId="urn:microsoft.com/office/officeart/2005/8/layout/hierarchy1"/>
    <dgm:cxn modelId="{95A3642C-C9EE-4EE6-B547-AD46FF704EC0}" type="presOf" srcId="{F38AD4C5-235E-4450-BFD9-70E9C2CE6F84}" destId="{283C06F8-89B8-4B91-A0DC-2F9592C3A2EE}" srcOrd="0" destOrd="0" presId="urn:microsoft.com/office/officeart/2005/8/layout/hierarchy1"/>
    <dgm:cxn modelId="{276476E9-938F-4116-96B7-BACAC8E8526E}" srcId="{658CD5FA-649D-409A-AB13-5590FFB290F1}" destId="{FD41BEA5-4598-4803-B3D4-E724E987CACC}" srcOrd="2" destOrd="0" parTransId="{B23E819B-5FA2-45C5-8FE4-17AB0D221F30}" sibTransId="{7932AE51-4A74-4458-BB40-3DA7A739400A}"/>
    <dgm:cxn modelId="{636F5CEA-928A-49B1-81F7-55F284B95FD9}" type="presParOf" srcId="{64DE1F7F-CE35-4D5F-900C-5C13C98098A8}" destId="{B492360E-4228-4BEA-B311-5310683F6674}" srcOrd="0" destOrd="0" presId="urn:microsoft.com/office/officeart/2005/8/layout/hierarchy1"/>
    <dgm:cxn modelId="{212B580D-C329-4F2E-AF01-D287ABE5210B}" type="presParOf" srcId="{B492360E-4228-4BEA-B311-5310683F6674}" destId="{B49427FF-DC63-477F-A0B3-5D529629740C}" srcOrd="0" destOrd="0" presId="urn:microsoft.com/office/officeart/2005/8/layout/hierarchy1"/>
    <dgm:cxn modelId="{EDD1962B-EC06-47E1-BC7B-351C3EC8E9C6}" type="presParOf" srcId="{B49427FF-DC63-477F-A0B3-5D529629740C}" destId="{6CBC2805-A5CB-4427-AE53-337CB64553CC}" srcOrd="0" destOrd="0" presId="urn:microsoft.com/office/officeart/2005/8/layout/hierarchy1"/>
    <dgm:cxn modelId="{9E20C336-3373-4B3E-8DDC-563A2035C464}" type="presParOf" srcId="{B49427FF-DC63-477F-A0B3-5D529629740C}" destId="{316C3169-3223-4301-8F0D-66C4933015F6}" srcOrd="1" destOrd="0" presId="urn:microsoft.com/office/officeart/2005/8/layout/hierarchy1"/>
    <dgm:cxn modelId="{2398E3D7-675D-4EE5-BD4B-FF231A7A9C40}" type="presParOf" srcId="{B492360E-4228-4BEA-B311-5310683F6674}" destId="{C61A39AC-4EC2-4EB5-AB2E-CC1FD6F60B1C}" srcOrd="1" destOrd="0" presId="urn:microsoft.com/office/officeart/2005/8/layout/hierarchy1"/>
    <dgm:cxn modelId="{83AE5AFE-5AF2-4D06-A297-A0025B925114}" type="presParOf" srcId="{64DE1F7F-CE35-4D5F-900C-5C13C98098A8}" destId="{5EAFB950-BB52-46EC-B3CB-7C5D41392F8C}" srcOrd="1" destOrd="0" presId="urn:microsoft.com/office/officeart/2005/8/layout/hierarchy1"/>
    <dgm:cxn modelId="{9A4F0211-5B77-4DED-AD86-AA55263C470F}" type="presParOf" srcId="{5EAFB950-BB52-46EC-B3CB-7C5D41392F8C}" destId="{1DAF1D5A-FCB0-409F-9EC6-0BA861B8145C}" srcOrd="0" destOrd="0" presId="urn:microsoft.com/office/officeart/2005/8/layout/hierarchy1"/>
    <dgm:cxn modelId="{E7B15DFB-1B7F-412F-BAB1-4DD83DFB38E4}" type="presParOf" srcId="{1DAF1D5A-FCB0-409F-9EC6-0BA861B8145C}" destId="{2766F248-6B03-429A-B7A7-C229E16B5CF9}" srcOrd="0" destOrd="0" presId="urn:microsoft.com/office/officeart/2005/8/layout/hierarchy1"/>
    <dgm:cxn modelId="{E18E89D3-8CB4-47F0-B96E-D1EB7CA983F5}" type="presParOf" srcId="{1DAF1D5A-FCB0-409F-9EC6-0BA861B8145C}" destId="{EC0CE911-9472-42A3-B712-BED4DBFCFA61}" srcOrd="1" destOrd="0" presId="urn:microsoft.com/office/officeart/2005/8/layout/hierarchy1"/>
    <dgm:cxn modelId="{F3D68E2D-0617-47F8-B745-F09EFCB38A0A}" type="presParOf" srcId="{5EAFB950-BB52-46EC-B3CB-7C5D41392F8C}" destId="{0D31B0EA-03A0-4D5D-97B0-8404AF077F71}" srcOrd="1" destOrd="0" presId="urn:microsoft.com/office/officeart/2005/8/layout/hierarchy1"/>
    <dgm:cxn modelId="{F8E81CD4-688F-4314-B2AD-BFCCE3D43EC0}" type="presParOf" srcId="{64DE1F7F-CE35-4D5F-900C-5C13C98098A8}" destId="{2C47D751-7EBA-4173-92E8-C1B6696AA28B}" srcOrd="2" destOrd="0" presId="urn:microsoft.com/office/officeart/2005/8/layout/hierarchy1"/>
    <dgm:cxn modelId="{DB68705C-DF88-47C4-99AC-9D9CC5AE6487}" type="presParOf" srcId="{2C47D751-7EBA-4173-92E8-C1B6696AA28B}" destId="{98F81A50-C92A-4577-82DD-500EAB14165E}" srcOrd="0" destOrd="0" presId="urn:microsoft.com/office/officeart/2005/8/layout/hierarchy1"/>
    <dgm:cxn modelId="{8A6527FB-B213-42DB-BB15-68C7A7670B3C}" type="presParOf" srcId="{98F81A50-C92A-4577-82DD-500EAB14165E}" destId="{D9C2BBF6-D653-4C97-82DA-1C50B8BCB86A}" srcOrd="0" destOrd="0" presId="urn:microsoft.com/office/officeart/2005/8/layout/hierarchy1"/>
    <dgm:cxn modelId="{D1D7BF4E-E7D7-41E7-9BC7-7D2E89D0770D}" type="presParOf" srcId="{98F81A50-C92A-4577-82DD-500EAB14165E}" destId="{43996F28-DC1B-4204-9F7E-8991E51A64D0}" srcOrd="1" destOrd="0" presId="urn:microsoft.com/office/officeart/2005/8/layout/hierarchy1"/>
    <dgm:cxn modelId="{A429154A-9E24-4E02-BBB1-1726F1F1C8AE}" type="presParOf" srcId="{2C47D751-7EBA-4173-92E8-C1B6696AA28B}" destId="{EC00CEA3-64D0-4E4C-B2E6-65791E8E7FBE}" srcOrd="1" destOrd="0" presId="urn:microsoft.com/office/officeart/2005/8/layout/hierarchy1"/>
    <dgm:cxn modelId="{2CAD34DE-C7E2-4A09-8307-E13AF97E73B1}" type="presParOf" srcId="{64DE1F7F-CE35-4D5F-900C-5C13C98098A8}" destId="{DE16F67E-D6A7-4EC1-B45E-8DE58371C764}" srcOrd="3" destOrd="0" presId="urn:microsoft.com/office/officeart/2005/8/layout/hierarchy1"/>
    <dgm:cxn modelId="{E4930017-F4E0-4AB1-ACB6-1E2C38396125}" type="presParOf" srcId="{DE16F67E-D6A7-4EC1-B45E-8DE58371C764}" destId="{28316F1E-FA9B-4D39-8E5A-3B9E2C27E6CA}" srcOrd="0" destOrd="0" presId="urn:microsoft.com/office/officeart/2005/8/layout/hierarchy1"/>
    <dgm:cxn modelId="{B15C4C97-7F2D-403F-ADBB-F9C8960D8AA5}" type="presParOf" srcId="{28316F1E-FA9B-4D39-8E5A-3B9E2C27E6CA}" destId="{7F67F1B4-8962-48EA-8DD1-069BF905D0C3}" srcOrd="0" destOrd="0" presId="urn:microsoft.com/office/officeart/2005/8/layout/hierarchy1"/>
    <dgm:cxn modelId="{026D80CB-8804-48DD-9C5E-86ECD4F9F2E9}" type="presParOf" srcId="{28316F1E-FA9B-4D39-8E5A-3B9E2C27E6CA}" destId="{5166EC7A-7C03-4415-8846-C114C98EDF0F}" srcOrd="1" destOrd="0" presId="urn:microsoft.com/office/officeart/2005/8/layout/hierarchy1"/>
    <dgm:cxn modelId="{A7C17005-9A98-4DBE-B8D3-BD727E0C210F}" type="presParOf" srcId="{DE16F67E-D6A7-4EC1-B45E-8DE58371C764}" destId="{3A247047-927B-4548-9970-6CE8B3C2EAD1}" srcOrd="1" destOrd="0" presId="urn:microsoft.com/office/officeart/2005/8/layout/hierarchy1"/>
    <dgm:cxn modelId="{0C8C7469-9774-4991-9B10-16E88AB26D1D}" type="presParOf" srcId="{64DE1F7F-CE35-4D5F-900C-5C13C98098A8}" destId="{697353C2-9515-41E3-BDF2-29CE6725751D}" srcOrd="4" destOrd="0" presId="urn:microsoft.com/office/officeart/2005/8/layout/hierarchy1"/>
    <dgm:cxn modelId="{D3E9206E-5F78-4291-A654-CD570AFBFD85}" type="presParOf" srcId="{697353C2-9515-41E3-BDF2-29CE6725751D}" destId="{79A20B9F-4E78-4E61-92C5-149C5376F285}" srcOrd="0" destOrd="0" presId="urn:microsoft.com/office/officeart/2005/8/layout/hierarchy1"/>
    <dgm:cxn modelId="{E65D1A82-6C6B-45E3-9B81-76C47D2AA4C1}" type="presParOf" srcId="{79A20B9F-4E78-4E61-92C5-149C5376F285}" destId="{9B755DF0-0FBA-4C04-917E-11C4AE743267}" srcOrd="0" destOrd="0" presId="urn:microsoft.com/office/officeart/2005/8/layout/hierarchy1"/>
    <dgm:cxn modelId="{4E21B345-DC30-4EB5-9B77-915CE3978AFF}" type="presParOf" srcId="{79A20B9F-4E78-4E61-92C5-149C5376F285}" destId="{283C06F8-89B8-4B91-A0DC-2F9592C3A2EE}" srcOrd="1" destOrd="0" presId="urn:microsoft.com/office/officeart/2005/8/layout/hierarchy1"/>
    <dgm:cxn modelId="{C5256CD3-0D5E-43A3-A43B-742737717FA9}" type="presParOf" srcId="{697353C2-9515-41E3-BDF2-29CE6725751D}" destId="{63118BEF-CA3C-4BC4-B235-16F79CC264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C2805-A5CB-4427-AE53-337CB64553CC}">
      <dsp:nvSpPr>
        <dsp:cNvPr id="0" name=""/>
        <dsp:cNvSpPr/>
      </dsp:nvSpPr>
      <dsp:spPr>
        <a:xfrm>
          <a:off x="3510" y="867683"/>
          <a:ext cx="1710568" cy="214726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6C3169-3223-4301-8F0D-66C4933015F6}">
      <dsp:nvSpPr>
        <dsp:cNvPr id="0" name=""/>
        <dsp:cNvSpPr/>
      </dsp:nvSpPr>
      <dsp:spPr>
        <a:xfrm>
          <a:off x="193573" y="1048243"/>
          <a:ext cx="1710568" cy="214726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Human Resources (HR) Department  </a:t>
          </a:r>
        </a:p>
      </dsp:txBody>
      <dsp:txXfrm>
        <a:off x="243674" y="1098344"/>
        <a:ext cx="1610366" cy="2047063"/>
      </dsp:txXfrm>
    </dsp:sp>
    <dsp:sp modelId="{2766F248-6B03-429A-B7A7-C229E16B5CF9}">
      <dsp:nvSpPr>
        <dsp:cNvPr id="0" name=""/>
        <dsp:cNvSpPr/>
      </dsp:nvSpPr>
      <dsp:spPr>
        <a:xfrm>
          <a:off x="2094205" y="867683"/>
          <a:ext cx="1710568" cy="217583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C0CE911-9472-42A3-B712-BED4DBFCFA61}">
      <dsp:nvSpPr>
        <dsp:cNvPr id="0" name=""/>
        <dsp:cNvSpPr/>
      </dsp:nvSpPr>
      <dsp:spPr>
        <a:xfrm>
          <a:off x="2284268" y="1048243"/>
          <a:ext cx="1710568" cy="217583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Department Managers (Sales &amp; Production)</a:t>
          </a:r>
        </a:p>
      </dsp:txBody>
      <dsp:txXfrm>
        <a:off x="2334369" y="1098344"/>
        <a:ext cx="1610366" cy="2075631"/>
      </dsp:txXfrm>
    </dsp:sp>
    <dsp:sp modelId="{D9C2BBF6-D653-4C97-82DA-1C50B8BCB86A}">
      <dsp:nvSpPr>
        <dsp:cNvPr id="0" name=""/>
        <dsp:cNvSpPr/>
      </dsp:nvSpPr>
      <dsp:spPr>
        <a:xfrm>
          <a:off x="4184900" y="867683"/>
          <a:ext cx="1710568" cy="219656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996F28-DC1B-4204-9F7E-8991E51A64D0}">
      <dsp:nvSpPr>
        <dsp:cNvPr id="0" name=""/>
        <dsp:cNvSpPr/>
      </dsp:nvSpPr>
      <dsp:spPr>
        <a:xfrm>
          <a:off x="4374964" y="1048243"/>
          <a:ext cx="1710568" cy="2196568"/>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Senior Leadership/</a:t>
          </a:r>
        </a:p>
        <a:p>
          <a:pPr lvl="0" algn="ctr" defTabSz="711200">
            <a:lnSpc>
              <a:spcPct val="90000"/>
            </a:lnSpc>
            <a:spcBef>
              <a:spcPct val="0"/>
            </a:spcBef>
            <a:spcAft>
              <a:spcPct val="35000"/>
            </a:spcAft>
          </a:pPr>
          <a:r>
            <a:rPr lang="en-US" sz="1600" kern="1200" dirty="0"/>
            <a:t>Executives</a:t>
          </a:r>
        </a:p>
      </dsp:txBody>
      <dsp:txXfrm>
        <a:off x="4425065" y="1098344"/>
        <a:ext cx="1610366" cy="2096366"/>
      </dsp:txXfrm>
    </dsp:sp>
    <dsp:sp modelId="{7F67F1B4-8962-48EA-8DD1-069BF905D0C3}">
      <dsp:nvSpPr>
        <dsp:cNvPr id="0" name=""/>
        <dsp:cNvSpPr/>
      </dsp:nvSpPr>
      <dsp:spPr>
        <a:xfrm>
          <a:off x="6275596" y="867683"/>
          <a:ext cx="1710568" cy="219656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166EC7A-7C03-4415-8846-C114C98EDF0F}">
      <dsp:nvSpPr>
        <dsp:cNvPr id="0" name=""/>
        <dsp:cNvSpPr/>
      </dsp:nvSpPr>
      <dsp:spPr>
        <a:xfrm>
          <a:off x="6465659" y="1048243"/>
          <a:ext cx="1710568" cy="2196568"/>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Employees</a:t>
          </a:r>
          <a:endParaRPr lang="en-US" sz="1200" kern="1200" dirty="0"/>
        </a:p>
      </dsp:txBody>
      <dsp:txXfrm>
        <a:off x="6515760" y="1098344"/>
        <a:ext cx="1610366" cy="2096366"/>
      </dsp:txXfrm>
    </dsp:sp>
    <dsp:sp modelId="{9B755DF0-0FBA-4C04-917E-11C4AE743267}">
      <dsp:nvSpPr>
        <dsp:cNvPr id="0" name=""/>
        <dsp:cNvSpPr/>
      </dsp:nvSpPr>
      <dsp:spPr>
        <a:xfrm>
          <a:off x="8366291" y="867683"/>
          <a:ext cx="1710568" cy="219656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3C06F8-89B8-4B91-A0DC-2F9592C3A2EE}">
      <dsp:nvSpPr>
        <dsp:cNvPr id="0" name=""/>
        <dsp:cNvSpPr/>
      </dsp:nvSpPr>
      <dsp:spPr>
        <a:xfrm>
          <a:off x="8556354" y="1048243"/>
          <a:ext cx="1710568" cy="2196568"/>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Finance/Compensation Teams</a:t>
          </a:r>
        </a:p>
      </dsp:txBody>
      <dsp:txXfrm>
        <a:off x="8606455" y="1098344"/>
        <a:ext cx="1610366" cy="20963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hyperlink" Target="https://pixabay.com/en/discussion-session-white-male-187479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www.picpedia.org/chalkboard/c/conclusions.html" TargetMode="External"/><Relationship Id="rId1" Type="http://schemas.openxmlformats.org/officeDocument/2006/relationships/slideLayout" Target="../slideLayouts/slideLayout7.xml"/><Relationship Id="rId5" Type="http://schemas.openxmlformats.org/officeDocument/2006/relationships/hyperlink" Target="https://pixabay.com/en/meeting-relationship-business-1020340/"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04551/agenda-planner"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YUVASHREE M </a:t>
            </a:r>
          </a:p>
          <a:p>
            <a:r>
              <a:rPr lang="en-US" sz="2400" dirty="0"/>
              <a:t>REGISTER NO.:  312204643</a:t>
            </a:r>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7" name="Chart 6">
            <a:extLst>
              <a:ext uri="{FF2B5EF4-FFF2-40B4-BE49-F238E27FC236}">
                <a16:creationId xmlns:a16="http://schemas.microsoft.com/office/drawing/2014/main" xmlns="" id="{7C9FA04B-F970-42B9-B700-125D30855202}"/>
              </a:ext>
            </a:extLst>
          </p:cNvPr>
          <p:cNvGraphicFramePr>
            <a:graphicFrameLocks/>
          </p:cNvGraphicFramePr>
          <p:nvPr>
            <p:extLst>
              <p:ext uri="{D42A27DB-BD31-4B8C-83A1-F6EECF244321}">
                <p14:modId xmlns:p14="http://schemas.microsoft.com/office/powerpoint/2010/main" val="1989818361"/>
              </p:ext>
            </p:extLst>
          </p:nvPr>
        </p:nvGraphicFramePr>
        <p:xfrm>
          <a:off x="3326296" y="1849830"/>
          <a:ext cx="7584591" cy="4409661"/>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xmlns="" id="{9AB0A0DC-1334-4126-BD7B-0BE1BB826A26}"/>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410818" y="1521839"/>
            <a:ext cx="2822713" cy="2822713"/>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xmlns="" id="{ECC632F9-86B2-4C73-AB56-2D93D893591F}"/>
              </a:ext>
            </a:extLst>
          </p:cNvPr>
          <p:cNvSpPr txBox="1"/>
          <p:nvPr/>
        </p:nvSpPr>
        <p:spPr>
          <a:xfrm>
            <a:off x="371061" y="1850981"/>
            <a:ext cx="11224591" cy="4401205"/>
          </a:xfrm>
          <a:prstGeom prst="rect">
            <a:avLst/>
          </a:prstGeom>
          <a:noFill/>
        </p:spPr>
        <p:txBody>
          <a:bodyPr wrap="square" rtlCol="0">
            <a:spAutoFit/>
          </a:bodyPr>
          <a:lstStyle/>
          <a:p>
            <a:pPr algn="just"/>
            <a:r>
              <a:rPr lang="en-US" sz="2000" dirty="0"/>
              <a:t>The analysis of employee performance ratings across different job functions and departments has yielded several key insights:</a:t>
            </a:r>
          </a:p>
          <a:p>
            <a:pPr algn="just"/>
            <a:endParaRPr lang="en-US" sz="2000" dirty="0"/>
          </a:p>
          <a:p>
            <a:pPr algn="just"/>
            <a:r>
              <a:rPr lang="en-US" sz="2000" dirty="0"/>
              <a:t>1.Consistent performance ratings across job functions</a:t>
            </a:r>
          </a:p>
          <a:p>
            <a:pPr algn="just"/>
            <a:r>
              <a:rPr lang="en-US" sz="2000" dirty="0"/>
              <a:t>2.Departmental comparison</a:t>
            </a:r>
          </a:p>
          <a:p>
            <a:pPr algn="just"/>
            <a:r>
              <a:rPr lang="en-US" sz="2000" dirty="0"/>
              <a:t>3.Lack of variation</a:t>
            </a:r>
          </a:p>
          <a:p>
            <a:pPr algn="just"/>
            <a:r>
              <a:rPr lang="en-US" sz="2000" dirty="0"/>
              <a:t>4.Recommendations for improvement</a:t>
            </a:r>
          </a:p>
          <a:p>
            <a:pPr algn="just"/>
            <a:endParaRPr lang="en-US" sz="2000" dirty="0"/>
          </a:p>
          <a:p>
            <a:pPr algn="just"/>
            <a:r>
              <a:rPr lang="en-US" sz="2000" dirty="0"/>
              <a:t>In summary, while the data shows uniform performance ratings, this consistency also presents an opportunity for the organization to enhance its performance evaluation process. By addressing potential limitations in the rating system and focusing on targeted development initiatives, the organization can work towards better differentiating employee performance and fostering continuous improvement.</a:t>
            </a:r>
          </a:p>
          <a:p>
            <a:pPr algn="just"/>
            <a:endParaRPr lang="en-US" sz="2000" dirty="0"/>
          </a:p>
        </p:txBody>
      </p:sp>
      <p:sp>
        <p:nvSpPr>
          <p:cNvPr id="10" name="TextBox 9">
            <a:extLst>
              <a:ext uri="{FF2B5EF4-FFF2-40B4-BE49-F238E27FC236}">
                <a16:creationId xmlns:a16="http://schemas.microsoft.com/office/drawing/2014/main" xmlns="" id="{96322449-D898-449E-B55F-B6E4EB65E44B}"/>
              </a:ext>
            </a:extLst>
          </p:cNvPr>
          <p:cNvSpPr txBox="1"/>
          <p:nvPr/>
        </p:nvSpPr>
        <p:spPr>
          <a:xfrm>
            <a:off x="1225560" y="6508409"/>
            <a:ext cx="10058932" cy="230832"/>
          </a:xfrm>
          <a:prstGeom prst="rect">
            <a:avLst/>
          </a:prstGeom>
          <a:noFill/>
        </p:spPr>
        <p:txBody>
          <a:bodyPr wrap="square" rtlCol="0">
            <a:spAutoFit/>
          </a:bodyPr>
          <a:lstStyle/>
          <a:p>
            <a:r>
              <a:rPr lang="en-US" sz="900">
                <a:hlinkClick r:id="rId2" tooltip="https://www.picpedia.org/chalkboard/c/conclusions.html"/>
              </a:rPr>
              <a:t>This Photo</a:t>
            </a:r>
            <a:r>
              <a:rPr lang="en-US" sz="900"/>
              <a:t> by Unknown Author is licensed under </a:t>
            </a:r>
            <a:r>
              <a:rPr lang="en-US" sz="900">
                <a:hlinkClick r:id="rId3" tooltip="https://creativecommons.org/licenses/by-sa/3.0/"/>
              </a:rPr>
              <a:t>CC BY-SA</a:t>
            </a:r>
            <a:endParaRPr lang="en-US" sz="900"/>
          </a:p>
        </p:txBody>
      </p:sp>
      <p:pic>
        <p:nvPicPr>
          <p:cNvPr id="12" name="Picture 11">
            <a:extLst>
              <a:ext uri="{FF2B5EF4-FFF2-40B4-BE49-F238E27FC236}">
                <a16:creationId xmlns:a16="http://schemas.microsoft.com/office/drawing/2014/main" xmlns="" id="{95D58CAE-0094-4B3A-BB12-172539FC2198}"/>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7207170" y="2398644"/>
            <a:ext cx="2401355" cy="1799896"/>
          </a:xfrm>
          <a:prstGeom prst="rect">
            <a:avLst/>
          </a:prstGeom>
        </p:spPr>
      </p:pic>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6" name="TextBox 5">
            <a:extLst>
              <a:ext uri="{FF2B5EF4-FFF2-40B4-BE49-F238E27FC236}">
                <a16:creationId xmlns:a16="http://schemas.microsoft.com/office/drawing/2014/main" xmlns="" id="{D34EBDE2-9B25-48C2-8885-CB213B84D644}"/>
              </a:ext>
            </a:extLst>
          </p:cNvPr>
          <p:cNvSpPr txBox="1"/>
          <p:nvPr/>
        </p:nvSpPr>
        <p:spPr>
          <a:xfrm>
            <a:off x="980661" y="2054086"/>
            <a:ext cx="8786191" cy="3970318"/>
          </a:xfrm>
          <a:prstGeom prst="rect">
            <a:avLst/>
          </a:prstGeom>
          <a:noFill/>
        </p:spPr>
        <p:txBody>
          <a:bodyPr wrap="square" rtlCol="0">
            <a:spAutoFit/>
          </a:bodyPr>
          <a:lstStyle/>
          <a:p>
            <a:r>
              <a:rPr lang="en-US" sz="2800" dirty="0" err="1"/>
              <a:t>Mrs</a:t>
            </a:r>
            <a:r>
              <a:rPr lang="en-US" sz="2800" dirty="0"/>
              <a:t> Nirmala P</a:t>
            </a:r>
          </a:p>
          <a:p>
            <a:r>
              <a:rPr lang="en-US" sz="2800" dirty="0"/>
              <a:t>Assistant Professor,</a:t>
            </a:r>
          </a:p>
          <a:p>
            <a:r>
              <a:rPr lang="en-US" sz="2800" dirty="0"/>
              <a:t>K.C.S Kasi Nadar College of Arts and Science </a:t>
            </a:r>
          </a:p>
          <a:p>
            <a:r>
              <a:rPr lang="en-US" sz="2800" dirty="0"/>
              <a:t>Chennai, Tamil Nadu.</a:t>
            </a:r>
          </a:p>
          <a:p>
            <a:endParaRPr lang="en-US" sz="2800" dirty="0"/>
          </a:p>
          <a:p>
            <a:r>
              <a:rPr lang="en-US" sz="2800" dirty="0" err="1"/>
              <a:t>Ms</a:t>
            </a:r>
            <a:r>
              <a:rPr lang="en-US" sz="2800" dirty="0"/>
              <a:t> Shakthi </a:t>
            </a:r>
            <a:r>
              <a:rPr lang="en-US" sz="2800" dirty="0" err="1"/>
              <a:t>Balambigai</a:t>
            </a:r>
            <a:r>
              <a:rPr lang="en-US" sz="2800" dirty="0"/>
              <a:t> V</a:t>
            </a:r>
          </a:p>
          <a:p>
            <a:r>
              <a:rPr lang="en-US" sz="2800" dirty="0"/>
              <a:t>Assistant Professor,</a:t>
            </a:r>
          </a:p>
          <a:p>
            <a:r>
              <a:rPr lang="en-US" sz="2800" dirty="0"/>
              <a:t>K.C.S Kasi Nadar College of Arts and Science </a:t>
            </a:r>
          </a:p>
          <a:p>
            <a:r>
              <a:rPr lang="en-US" sz="2800" dirty="0"/>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hought Bubble: Cloud 8">
            <a:extLst>
              <a:ext uri="{FF2B5EF4-FFF2-40B4-BE49-F238E27FC236}">
                <a16:creationId xmlns:a16="http://schemas.microsoft.com/office/drawing/2014/main" xmlns="" id="{B528F113-3527-4F22-ACD6-9E1E6924C6D8}"/>
              </a:ext>
            </a:extLst>
          </p:cNvPr>
          <p:cNvSpPr/>
          <p:nvPr/>
        </p:nvSpPr>
        <p:spPr>
          <a:xfrm>
            <a:off x="795129" y="2301918"/>
            <a:ext cx="8878957" cy="211105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sp>
        <p:nvSpPr>
          <p:cNvPr id="6" name="TextBox 5">
            <a:extLst>
              <a:ext uri="{FF2B5EF4-FFF2-40B4-BE49-F238E27FC236}">
                <a16:creationId xmlns:a16="http://schemas.microsoft.com/office/drawing/2014/main" xmlns="" id="{ADFC1A99-8380-4397-B2F0-A150E3D3086E}"/>
              </a:ext>
            </a:extLst>
          </p:cNvPr>
          <p:cNvSpPr txBox="1"/>
          <p:nvPr/>
        </p:nvSpPr>
        <p:spPr>
          <a:xfrm>
            <a:off x="2398645" y="2868953"/>
            <a:ext cx="6347792" cy="1384995"/>
          </a:xfrm>
          <a:prstGeom prst="rect">
            <a:avLst/>
          </a:prstGeom>
          <a:noFill/>
        </p:spPr>
        <p:txBody>
          <a:bodyPr wrap="square" rtlCol="0">
            <a:spAutoFit/>
          </a:bodyPr>
          <a:lstStyle/>
          <a:p>
            <a:pPr algn="ctr"/>
            <a:r>
              <a:rPr lang="en-US" sz="2800" dirty="0"/>
              <a:t>Employee Performance Analysis </a:t>
            </a:r>
          </a:p>
          <a:p>
            <a:pPr algn="ctr"/>
            <a:r>
              <a:rPr lang="en-US" sz="2800" dirty="0"/>
              <a:t>Using Excel</a:t>
            </a:r>
          </a:p>
          <a:p>
            <a:endParaRPr lang="en-US" sz="2800" dirty="0"/>
          </a:p>
        </p:txBody>
      </p:sp>
    </p:spTree>
    <p:extLst>
      <p:ext uri="{BB962C8B-B14F-4D97-AF65-F5344CB8AC3E}">
        <p14:creationId xmlns:p14="http://schemas.microsoft.com/office/powerpoint/2010/main" val="294027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xmlns="" id="{17A3090D-FBA2-406C-895B-AF7214B61C17}"/>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6970859" y="3986733"/>
            <a:ext cx="2477942" cy="2227050"/>
          </a:xfrm>
          <a:prstGeom prst="rect">
            <a:avLst/>
          </a:prstGeom>
        </p:spPr>
      </p:pic>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Rectangle 3">
            <a:extLst>
              <a:ext uri="{FF2B5EF4-FFF2-40B4-BE49-F238E27FC236}">
                <a16:creationId xmlns:a16="http://schemas.microsoft.com/office/drawing/2014/main" xmlns="" id="{49607AE3-68A3-4044-9306-61C99EFD44E4}"/>
              </a:ext>
            </a:extLst>
          </p:cNvPr>
          <p:cNvSpPr/>
          <p:nvPr/>
        </p:nvSpPr>
        <p:spPr>
          <a:xfrm>
            <a:off x="438796" y="1682187"/>
            <a:ext cx="10905065" cy="5016758"/>
          </a:xfrm>
          <a:prstGeom prst="rect">
            <a:avLst/>
          </a:prstGeom>
        </p:spPr>
        <p:txBody>
          <a:bodyPr wrap="square">
            <a:spAutoFit/>
          </a:bodyPr>
          <a:lstStyle/>
          <a:p>
            <a:pPr algn="just"/>
            <a:r>
              <a:rPr lang="en-US" sz="2000" dirty="0"/>
              <a:t>The company is looking to analyze employee performance ratings across different departments and job functions to identify patterns and areas for improvement. The current dataset includes employee IDs, names, department types, job functions, and their respective performance ratings.</a:t>
            </a:r>
          </a:p>
          <a:p>
            <a:pPr algn="just"/>
            <a:endParaRPr lang="en-US" sz="2000" dirty="0"/>
          </a:p>
          <a:p>
            <a:pPr algn="just"/>
            <a:r>
              <a:rPr lang="en-US" sz="2000" b="1" dirty="0"/>
              <a:t>Objective:</a:t>
            </a:r>
          </a:p>
          <a:p>
            <a:pPr algn="just"/>
            <a:endParaRPr lang="en-US" sz="2000" dirty="0"/>
          </a:p>
          <a:p>
            <a:pPr algn="just">
              <a:buFont typeface="+mj-lt"/>
              <a:buAutoNum type="arabicPeriod"/>
            </a:pPr>
            <a:r>
              <a:rPr lang="en-US" sz="2000" b="1" u="sng" dirty="0"/>
              <a:t>EVALUATE PERFORMANCE ACROSS JOB FUNCTIONS</a:t>
            </a:r>
            <a:r>
              <a:rPr lang="en-US" sz="2000" b="1" dirty="0"/>
              <a:t>:</a:t>
            </a:r>
            <a:r>
              <a:rPr lang="en-US" sz="2000" dirty="0"/>
              <a:t> Determine how performance ratings  </a:t>
            </a:r>
            <a:r>
              <a:rPr lang="en-US" sz="2000" dirty="0">
                <a:solidFill>
                  <a:schemeClr val="bg1"/>
                </a:solidFill>
              </a:rPr>
              <a:t>…</a:t>
            </a:r>
            <a:r>
              <a:rPr lang="en-US" sz="2000" dirty="0"/>
              <a:t>vary by different job functions within the IT/IS and Executive Office departments. Identify </a:t>
            </a:r>
            <a:r>
              <a:rPr lang="en-US" sz="2000" dirty="0">
                <a:solidFill>
                  <a:schemeClr val="bg1"/>
                </a:solidFill>
              </a:rPr>
              <a:t>…</a:t>
            </a:r>
            <a:r>
              <a:rPr lang="en-US" sz="2000" dirty="0"/>
              <a:t>any job functions that consistently have lower or higher ratings.</a:t>
            </a:r>
          </a:p>
          <a:p>
            <a:pPr algn="just">
              <a:buFont typeface="+mj-lt"/>
              <a:buAutoNum type="arabicPeriod"/>
            </a:pPr>
            <a:r>
              <a:rPr lang="en-US" sz="2000" b="1" u="sng" dirty="0"/>
              <a:t>DEPARTMENT-WISE COMPARISON</a:t>
            </a:r>
            <a:r>
              <a:rPr lang="en-US" sz="2000" b="1" dirty="0"/>
              <a:t>:</a:t>
            </a:r>
            <a:r>
              <a:rPr lang="en-US" sz="2000" dirty="0"/>
              <a:t> Compare the average employee ratings between the </a:t>
            </a:r>
            <a:r>
              <a:rPr lang="en-US" sz="2000" dirty="0">
                <a:solidFill>
                  <a:schemeClr val="bg1"/>
                </a:solidFill>
              </a:rPr>
              <a:t>…</a:t>
            </a:r>
            <a:r>
              <a:rPr lang="en-US" sz="2000" dirty="0"/>
              <a:t>IT/IS department and the Executive Office department. Assess if there are significant </a:t>
            </a:r>
            <a:r>
              <a:rPr lang="en-US" sz="2000" dirty="0">
                <a:solidFill>
                  <a:schemeClr val="bg1"/>
                </a:solidFill>
              </a:rPr>
              <a:t>…</a:t>
            </a:r>
            <a:r>
              <a:rPr lang="en-US" sz="2000" dirty="0"/>
              <a:t>differences in ratings across these departments.</a:t>
            </a:r>
          </a:p>
          <a:p>
            <a:pPr algn="just">
              <a:buFont typeface="+mj-lt"/>
              <a:buAutoNum type="arabicPeriod"/>
            </a:pPr>
            <a:r>
              <a:rPr lang="en-US" sz="2000" b="1" u="sng" dirty="0"/>
              <a:t>OVERALL PERFORMANCE INSIGHTS</a:t>
            </a:r>
            <a:r>
              <a:rPr lang="en-US" sz="2000" b="1" dirty="0"/>
              <a:t>:</a:t>
            </a:r>
            <a:r>
              <a:rPr lang="en-US" sz="2000" dirty="0"/>
              <a:t> Provide an overall summary of employee performance </a:t>
            </a:r>
            <a:r>
              <a:rPr lang="en-US" sz="2000" dirty="0">
                <a:solidFill>
                  <a:schemeClr val="bg1"/>
                </a:solidFill>
              </a:rPr>
              <a:t>…</a:t>
            </a:r>
            <a:r>
              <a:rPr lang="en-US" sz="2000" dirty="0"/>
              <a:t>ratings and highlight any trends or patterns that could indicate areas for organizational </a:t>
            </a:r>
            <a:r>
              <a:rPr lang="en-US" sz="2000" dirty="0">
                <a:solidFill>
                  <a:schemeClr val="bg1"/>
                </a:solidFill>
              </a:rPr>
              <a:t>…</a:t>
            </a:r>
            <a:r>
              <a:rPr lang="en-US" sz="2000" dirty="0"/>
              <a:t>improvement or recognition.</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xmlns="" id="{A78685F5-2597-477E-BAD3-256FCA4F15AC}"/>
              </a:ext>
            </a:extLst>
          </p:cNvPr>
          <p:cNvSpPr txBox="1"/>
          <p:nvPr/>
        </p:nvSpPr>
        <p:spPr>
          <a:xfrm>
            <a:off x="351182" y="1010904"/>
            <a:ext cx="6274905" cy="338554"/>
          </a:xfrm>
          <a:prstGeom prst="rect">
            <a:avLst/>
          </a:prstGeom>
          <a:noFill/>
        </p:spPr>
        <p:txBody>
          <a:bodyPr wrap="square" rtlCol="0">
            <a:spAutoFit/>
          </a:bodyPr>
          <a:lstStyle/>
          <a:p>
            <a:r>
              <a:rPr lang="en-US" sz="1600" dirty="0"/>
              <a:t>[ANALYZING EMPLOYEE PERFORMANCE RATINGS]</a:t>
            </a:r>
          </a:p>
        </p:txBody>
      </p:sp>
      <p:sp>
        <p:nvSpPr>
          <p:cNvPr id="5" name="TextBox 4">
            <a:extLst>
              <a:ext uri="{FF2B5EF4-FFF2-40B4-BE49-F238E27FC236}">
                <a16:creationId xmlns:a16="http://schemas.microsoft.com/office/drawing/2014/main" xmlns="" id="{56554AF7-F63D-4783-86F5-038213990EC6}"/>
              </a:ext>
            </a:extLst>
          </p:cNvPr>
          <p:cNvSpPr txBox="1"/>
          <p:nvPr/>
        </p:nvSpPr>
        <p:spPr>
          <a:xfrm>
            <a:off x="569843" y="1709530"/>
            <a:ext cx="10495722" cy="5324535"/>
          </a:xfrm>
          <a:prstGeom prst="rect">
            <a:avLst/>
          </a:prstGeom>
          <a:noFill/>
        </p:spPr>
        <p:txBody>
          <a:bodyPr wrap="square" rtlCol="0">
            <a:spAutoFit/>
          </a:bodyPr>
          <a:lstStyle/>
          <a:p>
            <a:pPr algn="just"/>
            <a:r>
              <a:rPr lang="en-US" sz="2000" dirty="0"/>
              <a:t>The primary goal of this project is to analyze and interpret employee performance ratings across different departments and job functions within the organization. This analysis aims to identify performance trends, evaluate departmental differences, and uncover insights that can drive organizational improvements and employee development initiatives.</a:t>
            </a:r>
          </a:p>
          <a:p>
            <a:pPr algn="just"/>
            <a:endParaRPr lang="en-US" sz="2000" dirty="0"/>
          </a:p>
          <a:p>
            <a:pPr algn="just"/>
            <a:r>
              <a:rPr lang="en-US" sz="2000" b="1" u="sng" dirty="0"/>
              <a:t>SCOPE</a:t>
            </a:r>
            <a:r>
              <a:rPr lang="en-US" sz="2000" b="1" dirty="0"/>
              <a:t>:</a:t>
            </a:r>
            <a:endParaRPr lang="en-US" sz="2000" dirty="0"/>
          </a:p>
          <a:p>
            <a:pPr algn="just"/>
            <a:r>
              <a:rPr lang="en-US" sz="2000" dirty="0"/>
              <a:t>-Job Function Performance Analysis</a:t>
            </a:r>
          </a:p>
          <a:p>
            <a:pPr algn="just"/>
            <a:r>
              <a:rPr lang="en-US" sz="2000" dirty="0"/>
              <a:t>-Departmental Comparison</a:t>
            </a:r>
          </a:p>
          <a:p>
            <a:pPr algn="just"/>
            <a:r>
              <a:rPr lang="en-US" sz="2000" dirty="0"/>
              <a:t>-Trend and Pattern Identification</a:t>
            </a:r>
          </a:p>
          <a:p>
            <a:pPr algn="just"/>
            <a:endParaRPr lang="en-US" sz="2000" dirty="0"/>
          </a:p>
          <a:p>
            <a:pPr algn="just"/>
            <a:endParaRPr lang="en-US" sz="2000" dirty="0"/>
          </a:p>
          <a:p>
            <a:r>
              <a:rPr lang="en-US" sz="2000" b="1" u="sng" dirty="0"/>
              <a:t>SUCCESS CRITERIA</a:t>
            </a:r>
            <a:r>
              <a:rPr lang="en-US" sz="2000" b="1" dirty="0"/>
              <a:t>:</a:t>
            </a:r>
            <a:endParaRPr lang="en-US" sz="2000" dirty="0"/>
          </a:p>
          <a:p>
            <a:pPr marL="342900" indent="-342900">
              <a:buFont typeface="Wingdings" panose="05000000000000000000" pitchFamily="2" charset="2"/>
              <a:buChar char="ü"/>
            </a:pPr>
            <a:r>
              <a:rPr lang="en-US" sz="2000" dirty="0"/>
              <a:t>Accurate and insightful analysis of employee performance ratings.</a:t>
            </a:r>
          </a:p>
          <a:p>
            <a:pPr marL="342900" indent="-342900">
              <a:buFont typeface="Wingdings" panose="05000000000000000000" pitchFamily="2" charset="2"/>
              <a:buChar char="ü"/>
            </a:pPr>
            <a:r>
              <a:rPr lang="en-US" sz="2000" dirty="0"/>
              <a:t>Clear identification of performance trends and departmental differences.</a:t>
            </a:r>
          </a:p>
          <a:p>
            <a:pPr marL="342900" indent="-342900">
              <a:buFont typeface="Wingdings" panose="05000000000000000000" pitchFamily="2" charset="2"/>
              <a:buChar char="ü"/>
            </a:pPr>
            <a:r>
              <a:rPr lang="en-US" sz="2000" dirty="0"/>
              <a:t>Actionable recommendations based on data-driven insights.</a:t>
            </a:r>
          </a:p>
          <a:p>
            <a:pPr marL="342900" indent="-342900">
              <a:buFont typeface="Wingdings" panose="05000000000000000000" pitchFamily="2" charset="2"/>
              <a:buChar char="ü"/>
            </a:pPr>
            <a:r>
              <a:rPr lang="en-US" sz="2000" dirty="0"/>
              <a:t>Positive feedback from stakeholders and implementation of suggested improvements.</a:t>
            </a:r>
          </a:p>
          <a:p>
            <a:pPr algn="just"/>
            <a:endParaRPr lang="en-US" sz="2000" dirty="0"/>
          </a:p>
        </p:txBody>
      </p:sp>
      <p:sp>
        <p:nvSpPr>
          <p:cNvPr id="6" name="TextBox 5">
            <a:extLst>
              <a:ext uri="{FF2B5EF4-FFF2-40B4-BE49-F238E27FC236}">
                <a16:creationId xmlns:a16="http://schemas.microsoft.com/office/drawing/2014/main" xmlns="" id="{0D3F9840-7FC5-4E5A-9846-D4600E73D1E5}"/>
              </a:ext>
            </a:extLst>
          </p:cNvPr>
          <p:cNvSpPr txBox="1"/>
          <p:nvPr/>
        </p:nvSpPr>
        <p:spPr>
          <a:xfrm>
            <a:off x="6347790" y="3243469"/>
            <a:ext cx="3127513" cy="1323439"/>
          </a:xfrm>
          <a:prstGeom prst="rect">
            <a:avLst/>
          </a:prstGeom>
          <a:noFill/>
        </p:spPr>
        <p:txBody>
          <a:bodyPr wrap="square" rtlCol="0">
            <a:spAutoFit/>
          </a:bodyPr>
          <a:lstStyle/>
          <a:p>
            <a:pPr algn="just"/>
            <a:r>
              <a:rPr lang="en-US" sz="2000" u="sng" dirty="0"/>
              <a:t>DELIVERABLES</a:t>
            </a:r>
          </a:p>
          <a:p>
            <a:pPr algn="just"/>
            <a:r>
              <a:rPr lang="en-US" sz="2000" dirty="0"/>
              <a:t>-Pivot Charts and Tables</a:t>
            </a:r>
          </a:p>
          <a:p>
            <a:pPr algn="just"/>
            <a:r>
              <a:rPr lang="en-US" sz="2000" dirty="0"/>
              <a:t>-Analysis Report</a:t>
            </a:r>
          </a:p>
          <a:p>
            <a:pPr algn="just"/>
            <a:r>
              <a:rPr lang="en-US" sz="2000" dirty="0"/>
              <a:t>-Presentation</a:t>
            </a: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1648780046"/>
              </p:ext>
            </p:extLst>
          </p:nvPr>
        </p:nvGraphicFramePr>
        <p:xfrm>
          <a:off x="331305" y="1611291"/>
          <a:ext cx="10270434" cy="4112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A620A2CE-FFE9-4505-8508-445497B29450}"/>
              </a:ext>
            </a:extLst>
          </p:cNvPr>
          <p:cNvSpPr txBox="1"/>
          <p:nvPr/>
        </p:nvSpPr>
        <p:spPr>
          <a:xfrm>
            <a:off x="556590" y="2491409"/>
            <a:ext cx="8865706" cy="3724096"/>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rPr>
              <a:t>FILTERING -</a:t>
            </a:r>
            <a:r>
              <a:rPr lang="en-US" sz="2000" dirty="0"/>
              <a:t> Remove missing values.</a:t>
            </a:r>
          </a:p>
          <a:p>
            <a:pPr algn="just"/>
            <a:endParaRPr lang="en-US" sz="2000" dirty="0"/>
          </a:p>
          <a:p>
            <a:pPr algn="just"/>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a:t>
            </a:r>
            <a:r>
              <a:rPr lang="en-US" dirty="0"/>
              <a:t> Background Color Shading, Data Bars, Values.</a:t>
            </a:r>
          </a:p>
          <a:p>
            <a:pPr algn="just"/>
            <a:endParaRPr lang="en-US" dirty="0"/>
          </a:p>
          <a:p>
            <a:pPr algn="just"/>
            <a:r>
              <a:rPr lang="en-US" sz="2000" dirty="0">
                <a:effectLst>
                  <a:outerShdw blurRad="38100" dist="38100" dir="2700000" algn="tl">
                    <a:srgbClr val="000000">
                      <a:alpha val="43137"/>
                    </a:srgbClr>
                  </a:outerShdw>
                </a:effectLst>
              </a:rPr>
              <a:t>DATA FILTERING AND SORTING - </a:t>
            </a:r>
            <a:r>
              <a:rPr lang="en-US" sz="2000" dirty="0"/>
              <a:t>Identify specific employee groups, such as those with exceeds, needs improvement and fully meets. </a:t>
            </a:r>
          </a:p>
          <a:p>
            <a:pPr algn="just"/>
            <a:endParaRPr lang="en-US" sz="2000" dirty="0"/>
          </a:p>
          <a:p>
            <a:pPr algn="just"/>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current rating .</a:t>
            </a:r>
          </a:p>
          <a:p>
            <a:pPr algn="just"/>
            <a:endParaRPr lang="en-US" sz="2000" dirty="0"/>
          </a:p>
          <a:p>
            <a:pPr algn="just"/>
            <a:r>
              <a:rPr lang="en-US" sz="2000" dirty="0">
                <a:effectLst>
                  <a:outerShdw blurRad="38100" dist="38100" dir="2700000" algn="tl">
                    <a:srgbClr val="000000">
                      <a:alpha val="43137"/>
                    </a:srgbClr>
                  </a:outerShdw>
                </a:effectLst>
              </a:rPr>
              <a:t>GRAPHS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4" name="TextBox 3">
            <a:extLst>
              <a:ext uri="{FF2B5EF4-FFF2-40B4-BE49-F238E27FC236}">
                <a16:creationId xmlns:a16="http://schemas.microsoft.com/office/drawing/2014/main" xmlns="" id="{61C279D2-DFC8-4A86-979C-28C5BDFD1976}"/>
              </a:ext>
            </a:extLst>
          </p:cNvPr>
          <p:cNvSpPr txBox="1"/>
          <p:nvPr/>
        </p:nvSpPr>
        <p:spPr>
          <a:xfrm>
            <a:off x="636104" y="1566788"/>
            <a:ext cx="9316279" cy="4893647"/>
          </a:xfrm>
          <a:prstGeom prst="rect">
            <a:avLst/>
          </a:prstGeom>
          <a:noFill/>
        </p:spPr>
        <p:txBody>
          <a:bodyPr wrap="square" rtlCol="0">
            <a:spAutoFit/>
          </a:bodyPr>
          <a:lstStyle/>
          <a:p>
            <a:pPr algn="just"/>
            <a:r>
              <a:rPr lang="en-US" sz="2400" dirty="0">
                <a:effectLst>
                  <a:outerShdw blurRad="38100" dist="38100" dir="2700000" algn="tl">
                    <a:srgbClr val="000000">
                      <a:alpha val="43137"/>
                    </a:srgbClr>
                  </a:outerShdw>
                </a:effectLst>
              </a:rPr>
              <a:t>EMPLOYEE ID</a:t>
            </a:r>
            <a:r>
              <a:rPr lang="en-US" sz="2400" dirty="0"/>
              <a:t>: Unique identifier for each employee in the organization.</a:t>
            </a:r>
          </a:p>
          <a:p>
            <a:pPr algn="just"/>
            <a:endParaRPr lang="en-US" sz="2400" dirty="0"/>
          </a:p>
          <a:p>
            <a:pPr algn="just"/>
            <a:r>
              <a:rPr lang="en-US" sz="2400" dirty="0">
                <a:effectLst>
                  <a:outerShdw blurRad="38100" dist="38100" dir="2700000" algn="tl">
                    <a:srgbClr val="000000">
                      <a:alpha val="43137"/>
                    </a:srgbClr>
                  </a:outerShdw>
                </a:effectLst>
              </a:rPr>
              <a:t>FIRST NAME</a:t>
            </a:r>
            <a:r>
              <a:rPr lang="en-US" sz="2400" dirty="0"/>
              <a:t>: The first name of the employee.</a:t>
            </a:r>
          </a:p>
          <a:p>
            <a:pPr algn="just"/>
            <a:endParaRPr lang="en-US" sz="2400" dirty="0"/>
          </a:p>
          <a:p>
            <a:pPr algn="just"/>
            <a:r>
              <a:rPr lang="en-US" sz="2400" dirty="0">
                <a:effectLst>
                  <a:outerShdw blurRad="38100" dist="38100" dir="2700000" algn="tl">
                    <a:srgbClr val="000000">
                      <a:alpha val="43137"/>
                    </a:srgbClr>
                  </a:outerShdw>
                </a:effectLst>
              </a:rPr>
              <a:t>DEPARTMENT TYPE</a:t>
            </a:r>
            <a:r>
              <a:rPr lang="en-US" sz="2400" dirty="0"/>
              <a:t>: The broader category or type of department the employee's work is associated with.</a:t>
            </a:r>
          </a:p>
          <a:p>
            <a:pPr algn="just"/>
            <a:endParaRPr lang="en-US" sz="2400" dirty="0"/>
          </a:p>
          <a:p>
            <a:pPr algn="just"/>
            <a:r>
              <a:rPr lang="en-US" sz="2400" dirty="0">
                <a:effectLst>
                  <a:outerShdw blurRad="38100" dist="38100" dir="2700000" algn="tl">
                    <a:srgbClr val="000000">
                      <a:alpha val="43137"/>
                    </a:srgbClr>
                  </a:outerShdw>
                </a:effectLst>
              </a:rPr>
              <a:t>JOB FUNCTION</a:t>
            </a:r>
            <a:r>
              <a:rPr lang="en-US" sz="2400" dirty="0"/>
              <a:t>: A brief description of the employee's primary job function or role.</a:t>
            </a:r>
          </a:p>
          <a:p>
            <a:pPr algn="just"/>
            <a:endParaRPr lang="en-US" sz="2400" dirty="0"/>
          </a:p>
          <a:p>
            <a:pPr algn="just"/>
            <a:r>
              <a:rPr lang="en-US" sz="2400" dirty="0">
                <a:effectLst>
                  <a:outerShdw blurRad="38100" dist="38100" dir="2700000" algn="tl">
                    <a:srgbClr val="000000">
                      <a:alpha val="43137"/>
                    </a:srgbClr>
                  </a:outerShdw>
                </a:effectLst>
              </a:rPr>
              <a:t>CURRENT EMPLOYEE RATING</a:t>
            </a:r>
            <a:r>
              <a:rPr lang="en-US" sz="24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4093428"/>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rPr>
              <a:t>DATA SET</a:t>
            </a:r>
            <a:r>
              <a:rPr lang="en-US" sz="2000" dirty="0"/>
              <a:t>: Kaggle, Employee dataset.</a:t>
            </a:r>
          </a:p>
          <a:p>
            <a:pPr algn="just"/>
            <a:endParaRPr lang="en-US" sz="2000" dirty="0"/>
          </a:p>
          <a:p>
            <a:pPr algn="just"/>
            <a:r>
              <a:rPr lang="en-US" sz="2000" dirty="0">
                <a:effectLst>
                  <a:outerShdw blurRad="38100" dist="38100" dir="2700000" algn="tl">
                    <a:srgbClr val="000000">
                      <a:alpha val="43137"/>
                    </a:srgbClr>
                  </a:outerShdw>
                </a:effectLst>
              </a:rPr>
              <a:t>FEATURE SELECTION</a:t>
            </a:r>
            <a:r>
              <a:rPr lang="en-US" sz="2000" dirty="0"/>
              <a:t>: Slicer, Conditional Formatting, Designing.</a:t>
            </a:r>
          </a:p>
          <a:p>
            <a:pPr algn="just"/>
            <a:endParaRPr lang="en-US" sz="2000" dirty="0"/>
          </a:p>
          <a:p>
            <a:pPr algn="just"/>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pPr algn="just"/>
            <a:endParaRPr lang="en-US" sz="2000" dirty="0"/>
          </a:p>
          <a:p>
            <a:pPr algn="just"/>
            <a:r>
              <a:rPr lang="en-US" sz="2000" dirty="0">
                <a:effectLst>
                  <a:outerShdw blurRad="38100" dist="38100" dir="2700000" algn="tl">
                    <a:srgbClr val="000000">
                      <a:alpha val="43137"/>
                    </a:srgbClr>
                  </a:outerShdw>
                </a:effectLst>
              </a:rPr>
              <a:t>PIVOT TABLE</a:t>
            </a:r>
            <a:r>
              <a:rPr lang="en-US" sz="2000" dirty="0"/>
              <a:t>: Employee ID, First Name, Department Type, Job Function, Current Employee Rating.</a:t>
            </a:r>
          </a:p>
          <a:p>
            <a:pPr algn="just"/>
            <a:endParaRPr lang="en-US" sz="2000" dirty="0"/>
          </a:p>
          <a:p>
            <a:pPr algn="just"/>
            <a:r>
              <a:rPr lang="en-US" sz="2000" dirty="0">
                <a:effectLst>
                  <a:outerShdw blurRad="38100" dist="38100" dir="2700000" algn="tl">
                    <a:srgbClr val="000000">
                      <a:alpha val="43137"/>
                    </a:srgbClr>
                  </a:outerShdw>
                </a:effectLst>
              </a:rPr>
              <a:t>CHART</a:t>
            </a:r>
            <a:r>
              <a:rPr lang="en-US" sz="2000" dirty="0"/>
              <a:t>: Report of Employee Performance based on their Employee ID is resented in Values and Performance score presented </a:t>
            </a:r>
          </a:p>
          <a:p>
            <a:pPr algn="just"/>
            <a:r>
              <a:rPr lang="en-US" sz="2000" dirty="0"/>
              <a:t>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683</TotalTime>
  <Words>714</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60</cp:revision>
  <dcterms:created xsi:type="dcterms:W3CDTF">2024-08-21T00:32:52Z</dcterms:created>
  <dcterms:modified xsi:type="dcterms:W3CDTF">2024-08-28T05:42:12Z</dcterms:modified>
</cp:coreProperties>
</file>