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8E3CA5-AE3B-4A0A-A494-1386AEC789D2}" type="doc">
      <dgm:prSet loTypeId="urn:microsoft.com/office/officeart/2005/8/layout/radial5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021BF55-653B-4BFD-913F-B4F601700808}">
      <dgm:prSet/>
      <dgm:spPr/>
      <dgm:t>
        <a:bodyPr/>
        <a:lstStyle/>
        <a:p>
          <a:r>
            <a:rPr lang="en-US" dirty="0"/>
            <a:t>Objectives</a:t>
          </a:r>
          <a:endParaRPr lang="en-IN" dirty="0"/>
        </a:p>
      </dgm:t>
    </dgm:pt>
    <dgm:pt modelId="{2F9FDF4C-495A-4D79-AD81-F1AD446453C0}" type="parTrans" cxnId="{B16452D8-B44B-46C7-8CAE-10612613E434}">
      <dgm:prSet/>
      <dgm:spPr/>
      <dgm:t>
        <a:bodyPr/>
        <a:lstStyle/>
        <a:p>
          <a:endParaRPr lang="en-IN"/>
        </a:p>
      </dgm:t>
    </dgm:pt>
    <dgm:pt modelId="{02D0603F-35E3-4C01-A5B6-BABF46E9FBDC}" type="sibTrans" cxnId="{B16452D8-B44B-46C7-8CAE-10612613E434}">
      <dgm:prSet/>
      <dgm:spPr/>
      <dgm:t>
        <a:bodyPr/>
        <a:lstStyle/>
        <a:p>
          <a:endParaRPr lang="en-IN"/>
        </a:p>
      </dgm:t>
    </dgm:pt>
    <dgm:pt modelId="{509B0876-D952-42FB-8249-24554821C685}">
      <dgm:prSet/>
      <dgm:spPr/>
      <dgm:t>
        <a:bodyPr/>
        <a:lstStyle/>
        <a:p>
          <a:r>
            <a:rPr lang="en-US" dirty="0"/>
            <a:t>To design a relational database for managing student, course, and enrollment data.</a:t>
          </a:r>
          <a:endParaRPr lang="en-IN" dirty="0"/>
        </a:p>
      </dgm:t>
    </dgm:pt>
    <dgm:pt modelId="{71877033-13AA-412B-BF23-B918F20650E6}" type="parTrans" cxnId="{ABFF6F09-A483-4C52-8B85-881178A80801}">
      <dgm:prSet/>
      <dgm:spPr/>
      <dgm:t>
        <a:bodyPr/>
        <a:lstStyle/>
        <a:p>
          <a:endParaRPr lang="en-IN"/>
        </a:p>
      </dgm:t>
    </dgm:pt>
    <dgm:pt modelId="{E0F7ED2A-13B0-4123-B8F7-5C1005DA6174}" type="sibTrans" cxnId="{ABFF6F09-A483-4C52-8B85-881178A80801}">
      <dgm:prSet/>
      <dgm:spPr/>
      <dgm:t>
        <a:bodyPr/>
        <a:lstStyle/>
        <a:p>
          <a:endParaRPr lang="en-IN"/>
        </a:p>
      </dgm:t>
    </dgm:pt>
    <dgm:pt modelId="{9815C588-94F5-4F8E-AD4A-42815676BF45}">
      <dgm:prSet/>
      <dgm:spPr/>
      <dgm:t>
        <a:bodyPr/>
        <a:lstStyle/>
        <a:p>
          <a:r>
            <a:rPr lang="en-US" dirty="0"/>
            <a:t>To implement SQL operations such as </a:t>
          </a:r>
          <a:r>
            <a:rPr lang="en-US" b="1" dirty="0"/>
            <a:t>INSERT</a:t>
          </a:r>
          <a:r>
            <a:rPr lang="en-US" dirty="0"/>
            <a:t>, </a:t>
          </a:r>
          <a:r>
            <a:rPr lang="en-US" b="1" dirty="0"/>
            <a:t>UPDATE</a:t>
          </a:r>
          <a:r>
            <a:rPr lang="en-US" dirty="0"/>
            <a:t>, </a:t>
          </a:r>
          <a:r>
            <a:rPr lang="en-US" b="1" dirty="0"/>
            <a:t>DELETE</a:t>
          </a:r>
          <a:r>
            <a:rPr lang="en-US" dirty="0"/>
            <a:t>, and </a:t>
          </a:r>
          <a:r>
            <a:rPr lang="en-US" b="1" dirty="0"/>
            <a:t>JOIN</a:t>
          </a:r>
          <a:r>
            <a:rPr lang="en-US" dirty="0"/>
            <a:t> for real-time data manipulation.</a:t>
          </a:r>
          <a:endParaRPr lang="en-IN" dirty="0"/>
        </a:p>
      </dgm:t>
    </dgm:pt>
    <dgm:pt modelId="{CA8C18C3-EA74-48C8-AB85-80E3F7580F01}" type="parTrans" cxnId="{AEDD4355-8672-405A-AB99-743B1A31D491}">
      <dgm:prSet/>
      <dgm:spPr/>
      <dgm:t>
        <a:bodyPr/>
        <a:lstStyle/>
        <a:p>
          <a:endParaRPr lang="en-IN"/>
        </a:p>
      </dgm:t>
    </dgm:pt>
    <dgm:pt modelId="{09EC443F-FD7D-4D5C-9A15-EE247CE98B21}" type="sibTrans" cxnId="{AEDD4355-8672-405A-AB99-743B1A31D491}">
      <dgm:prSet/>
      <dgm:spPr/>
      <dgm:t>
        <a:bodyPr/>
        <a:lstStyle/>
        <a:p>
          <a:endParaRPr lang="en-IN"/>
        </a:p>
      </dgm:t>
    </dgm:pt>
    <dgm:pt modelId="{6CE17867-BE8C-4CDB-9526-052ED2C60B37}">
      <dgm:prSet/>
      <dgm:spPr/>
      <dgm:t>
        <a:bodyPr/>
        <a:lstStyle/>
        <a:p>
          <a:r>
            <a:rPr lang="en-US" dirty="0"/>
            <a:t>To apply </a:t>
          </a:r>
          <a:r>
            <a:rPr lang="en-US" b="1" dirty="0"/>
            <a:t>advanced SQL functions</a:t>
          </a:r>
          <a:r>
            <a:rPr lang="en-US" dirty="0"/>
            <a:t> like </a:t>
          </a:r>
          <a:r>
            <a:rPr lang="en-US" b="1" dirty="0"/>
            <a:t>RANK</a:t>
          </a:r>
          <a:r>
            <a:rPr lang="en-US" dirty="0"/>
            <a:t>, </a:t>
          </a:r>
          <a:r>
            <a:rPr lang="en-US" b="1" dirty="0"/>
            <a:t>GROUP BY</a:t>
          </a:r>
          <a:r>
            <a:rPr lang="en-US" dirty="0"/>
            <a:t>, and </a:t>
          </a:r>
          <a:r>
            <a:rPr lang="en-US" b="1" dirty="0"/>
            <a:t>WINDOW FUNCTIONS</a:t>
          </a:r>
          <a:r>
            <a:rPr lang="en-US" dirty="0"/>
            <a:t> for performance analysis.</a:t>
          </a:r>
          <a:endParaRPr lang="en-IN" dirty="0"/>
        </a:p>
      </dgm:t>
    </dgm:pt>
    <dgm:pt modelId="{213C9936-0692-4808-9476-32D6AE818CAC}" type="parTrans" cxnId="{9940FA88-21F4-4682-A864-28AB12A14C40}">
      <dgm:prSet/>
      <dgm:spPr/>
      <dgm:t>
        <a:bodyPr/>
        <a:lstStyle/>
        <a:p>
          <a:endParaRPr lang="en-IN"/>
        </a:p>
      </dgm:t>
    </dgm:pt>
    <dgm:pt modelId="{DBAC9921-E014-4AF0-B420-6C47818AA5F3}" type="sibTrans" cxnId="{9940FA88-21F4-4682-A864-28AB12A14C40}">
      <dgm:prSet/>
      <dgm:spPr/>
      <dgm:t>
        <a:bodyPr/>
        <a:lstStyle/>
        <a:p>
          <a:endParaRPr lang="en-IN"/>
        </a:p>
      </dgm:t>
    </dgm:pt>
    <dgm:pt modelId="{5A033B2C-26DC-470C-9387-90EDBF0329D4}">
      <dgm:prSet/>
      <dgm:spPr/>
      <dgm:t>
        <a:bodyPr/>
        <a:lstStyle/>
        <a:p>
          <a:r>
            <a:rPr lang="en-US" dirty="0"/>
            <a:t>To enhance data integrity using </a:t>
          </a:r>
          <a:r>
            <a:rPr lang="en-US" b="1" dirty="0"/>
            <a:t>constraints</a:t>
          </a:r>
          <a:r>
            <a:rPr lang="en-US" dirty="0"/>
            <a:t>, </a:t>
          </a:r>
          <a:r>
            <a:rPr lang="en-US" b="1" dirty="0"/>
            <a:t>triggers</a:t>
          </a:r>
          <a:r>
            <a:rPr lang="en-US" dirty="0"/>
            <a:t>, and </a:t>
          </a:r>
          <a:r>
            <a:rPr lang="en-US" b="1" dirty="0"/>
            <a:t>foreign keys</a:t>
          </a:r>
          <a:r>
            <a:rPr lang="en-US" dirty="0"/>
            <a:t>.</a:t>
          </a:r>
          <a:endParaRPr lang="en-IN" dirty="0"/>
        </a:p>
      </dgm:t>
    </dgm:pt>
    <dgm:pt modelId="{7F856224-784A-464E-803B-AC98EF43F9E1}" type="parTrans" cxnId="{CDA966D0-9196-4102-9CF5-A63FDE56D469}">
      <dgm:prSet/>
      <dgm:spPr/>
      <dgm:t>
        <a:bodyPr/>
        <a:lstStyle/>
        <a:p>
          <a:endParaRPr lang="en-IN"/>
        </a:p>
      </dgm:t>
    </dgm:pt>
    <dgm:pt modelId="{A082F46F-99ED-4CC9-AE72-0986D482A1EC}" type="sibTrans" cxnId="{CDA966D0-9196-4102-9CF5-A63FDE56D469}">
      <dgm:prSet/>
      <dgm:spPr/>
      <dgm:t>
        <a:bodyPr/>
        <a:lstStyle/>
        <a:p>
          <a:endParaRPr lang="en-IN"/>
        </a:p>
      </dgm:t>
    </dgm:pt>
    <dgm:pt modelId="{1119D0E1-3BDB-45B1-9BB2-5888D2F20B9C}">
      <dgm:prSet/>
      <dgm:spPr/>
      <dgm:t>
        <a:bodyPr/>
        <a:lstStyle/>
        <a:p>
          <a:r>
            <a:rPr lang="en-US" dirty="0"/>
            <a:t>To explore </a:t>
          </a:r>
          <a:r>
            <a:rPr lang="en-US" b="1" dirty="0"/>
            <a:t>database security</a:t>
          </a:r>
          <a:r>
            <a:rPr lang="en-US" dirty="0"/>
            <a:t> by creating user roles and preventing SQL injection.</a:t>
          </a:r>
          <a:endParaRPr lang="en-IN" dirty="0"/>
        </a:p>
      </dgm:t>
    </dgm:pt>
    <dgm:pt modelId="{533C1DAE-7E00-43E5-9204-B82D29C5A030}" type="parTrans" cxnId="{946CA1CF-8F86-4C8F-B5A9-CE4D778FC5FB}">
      <dgm:prSet/>
      <dgm:spPr/>
      <dgm:t>
        <a:bodyPr/>
        <a:lstStyle/>
        <a:p>
          <a:endParaRPr lang="en-IN"/>
        </a:p>
      </dgm:t>
    </dgm:pt>
    <dgm:pt modelId="{A406103A-E5D0-4D3D-A01D-3FECB814D338}" type="sibTrans" cxnId="{946CA1CF-8F86-4C8F-B5A9-CE4D778FC5FB}">
      <dgm:prSet/>
      <dgm:spPr/>
      <dgm:t>
        <a:bodyPr/>
        <a:lstStyle/>
        <a:p>
          <a:endParaRPr lang="en-IN"/>
        </a:p>
      </dgm:t>
    </dgm:pt>
    <dgm:pt modelId="{BA39853E-7B79-431D-A4C5-1609D6D071D0}" type="pres">
      <dgm:prSet presAssocID="{DD8E3CA5-AE3B-4A0A-A494-1386AEC789D2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34671F-003F-4C37-A605-9751E8CE5619}" type="pres">
      <dgm:prSet presAssocID="{0021BF55-653B-4BFD-913F-B4F601700808}" presName="centerShape" presStyleLbl="node0" presStyleIdx="0" presStyleCnt="1"/>
      <dgm:spPr/>
    </dgm:pt>
    <dgm:pt modelId="{040F7545-1B6A-49F1-9B40-C2F8F0E28295}" type="pres">
      <dgm:prSet presAssocID="{71877033-13AA-412B-BF23-B918F20650E6}" presName="parTrans" presStyleLbl="sibTrans2D1" presStyleIdx="0" presStyleCnt="5"/>
      <dgm:spPr/>
    </dgm:pt>
    <dgm:pt modelId="{A82E40EB-1C43-4EBB-9830-E9189E2A897F}" type="pres">
      <dgm:prSet presAssocID="{71877033-13AA-412B-BF23-B918F20650E6}" presName="connectorText" presStyleLbl="sibTrans2D1" presStyleIdx="0" presStyleCnt="5"/>
      <dgm:spPr/>
    </dgm:pt>
    <dgm:pt modelId="{AB784420-94B5-4CA6-9D2A-376C364A8941}" type="pres">
      <dgm:prSet presAssocID="{509B0876-D952-42FB-8249-24554821C685}" presName="node" presStyleLbl="node1" presStyleIdx="0" presStyleCnt="5">
        <dgm:presLayoutVars>
          <dgm:bulletEnabled val="1"/>
        </dgm:presLayoutVars>
      </dgm:prSet>
      <dgm:spPr/>
    </dgm:pt>
    <dgm:pt modelId="{C8A4003E-9879-4B53-89AA-3FB54FE1F80E}" type="pres">
      <dgm:prSet presAssocID="{CA8C18C3-EA74-48C8-AB85-80E3F7580F01}" presName="parTrans" presStyleLbl="sibTrans2D1" presStyleIdx="1" presStyleCnt="5"/>
      <dgm:spPr/>
    </dgm:pt>
    <dgm:pt modelId="{E309705B-1335-4649-8F94-B1717875CCDA}" type="pres">
      <dgm:prSet presAssocID="{CA8C18C3-EA74-48C8-AB85-80E3F7580F01}" presName="connectorText" presStyleLbl="sibTrans2D1" presStyleIdx="1" presStyleCnt="5"/>
      <dgm:spPr/>
    </dgm:pt>
    <dgm:pt modelId="{B1A66188-3D25-4243-88AE-6B21DC1BFC78}" type="pres">
      <dgm:prSet presAssocID="{9815C588-94F5-4F8E-AD4A-42815676BF45}" presName="node" presStyleLbl="node1" presStyleIdx="1" presStyleCnt="5">
        <dgm:presLayoutVars>
          <dgm:bulletEnabled val="1"/>
        </dgm:presLayoutVars>
      </dgm:prSet>
      <dgm:spPr/>
    </dgm:pt>
    <dgm:pt modelId="{6C097D67-DC9A-4052-A36A-95A2DB396134}" type="pres">
      <dgm:prSet presAssocID="{213C9936-0692-4808-9476-32D6AE818CAC}" presName="parTrans" presStyleLbl="sibTrans2D1" presStyleIdx="2" presStyleCnt="5"/>
      <dgm:spPr/>
    </dgm:pt>
    <dgm:pt modelId="{9E111170-BE70-478F-B900-FDDBB8882B48}" type="pres">
      <dgm:prSet presAssocID="{213C9936-0692-4808-9476-32D6AE818CAC}" presName="connectorText" presStyleLbl="sibTrans2D1" presStyleIdx="2" presStyleCnt="5"/>
      <dgm:spPr/>
    </dgm:pt>
    <dgm:pt modelId="{16D28D60-17D4-457D-98EE-573F7EC2AB1C}" type="pres">
      <dgm:prSet presAssocID="{6CE17867-BE8C-4CDB-9526-052ED2C60B37}" presName="node" presStyleLbl="node1" presStyleIdx="2" presStyleCnt="5">
        <dgm:presLayoutVars>
          <dgm:bulletEnabled val="1"/>
        </dgm:presLayoutVars>
      </dgm:prSet>
      <dgm:spPr/>
    </dgm:pt>
    <dgm:pt modelId="{FE4D0B8D-6E6D-474F-974C-0611C9CEEF9C}" type="pres">
      <dgm:prSet presAssocID="{533C1DAE-7E00-43E5-9204-B82D29C5A030}" presName="parTrans" presStyleLbl="sibTrans2D1" presStyleIdx="3" presStyleCnt="5"/>
      <dgm:spPr/>
    </dgm:pt>
    <dgm:pt modelId="{6FE2A8AC-DAAC-4961-9F5C-05DD2C74E0ED}" type="pres">
      <dgm:prSet presAssocID="{533C1DAE-7E00-43E5-9204-B82D29C5A030}" presName="connectorText" presStyleLbl="sibTrans2D1" presStyleIdx="3" presStyleCnt="5"/>
      <dgm:spPr/>
    </dgm:pt>
    <dgm:pt modelId="{09F08147-E59B-4855-B46E-556B81F10735}" type="pres">
      <dgm:prSet presAssocID="{1119D0E1-3BDB-45B1-9BB2-5888D2F20B9C}" presName="node" presStyleLbl="node1" presStyleIdx="3" presStyleCnt="5">
        <dgm:presLayoutVars>
          <dgm:bulletEnabled val="1"/>
        </dgm:presLayoutVars>
      </dgm:prSet>
      <dgm:spPr/>
    </dgm:pt>
    <dgm:pt modelId="{54467A89-14E7-4E02-96B2-1F4D824EEF01}" type="pres">
      <dgm:prSet presAssocID="{7F856224-784A-464E-803B-AC98EF43F9E1}" presName="parTrans" presStyleLbl="sibTrans2D1" presStyleIdx="4" presStyleCnt="5"/>
      <dgm:spPr/>
    </dgm:pt>
    <dgm:pt modelId="{7DA1058B-C291-4071-B02F-E60D293344D1}" type="pres">
      <dgm:prSet presAssocID="{7F856224-784A-464E-803B-AC98EF43F9E1}" presName="connectorText" presStyleLbl="sibTrans2D1" presStyleIdx="4" presStyleCnt="5"/>
      <dgm:spPr/>
    </dgm:pt>
    <dgm:pt modelId="{2D9D8A64-7688-42E7-9997-D96CEB8B1B34}" type="pres">
      <dgm:prSet presAssocID="{5A033B2C-26DC-470C-9387-90EDBF0329D4}" presName="node" presStyleLbl="node1" presStyleIdx="4" presStyleCnt="5">
        <dgm:presLayoutVars>
          <dgm:bulletEnabled val="1"/>
        </dgm:presLayoutVars>
      </dgm:prSet>
      <dgm:spPr/>
    </dgm:pt>
  </dgm:ptLst>
  <dgm:cxnLst>
    <dgm:cxn modelId="{ABFF6F09-A483-4C52-8B85-881178A80801}" srcId="{0021BF55-653B-4BFD-913F-B4F601700808}" destId="{509B0876-D952-42FB-8249-24554821C685}" srcOrd="0" destOrd="0" parTransId="{71877033-13AA-412B-BF23-B918F20650E6}" sibTransId="{E0F7ED2A-13B0-4123-B8F7-5C1005DA6174}"/>
    <dgm:cxn modelId="{8457460E-2F12-45EC-B829-B0FE2BCC53B9}" type="presOf" srcId="{DD8E3CA5-AE3B-4A0A-A494-1386AEC789D2}" destId="{BA39853E-7B79-431D-A4C5-1609D6D071D0}" srcOrd="0" destOrd="0" presId="urn:microsoft.com/office/officeart/2005/8/layout/radial5"/>
    <dgm:cxn modelId="{2D810311-3542-4B11-9D11-DE178E57D84B}" type="presOf" srcId="{533C1DAE-7E00-43E5-9204-B82D29C5A030}" destId="{6FE2A8AC-DAAC-4961-9F5C-05DD2C74E0ED}" srcOrd="1" destOrd="0" presId="urn:microsoft.com/office/officeart/2005/8/layout/radial5"/>
    <dgm:cxn modelId="{AEBFC122-9739-479D-B332-BBE0500C2E8D}" type="presOf" srcId="{213C9936-0692-4808-9476-32D6AE818CAC}" destId="{9E111170-BE70-478F-B900-FDDBB8882B48}" srcOrd="1" destOrd="0" presId="urn:microsoft.com/office/officeart/2005/8/layout/radial5"/>
    <dgm:cxn modelId="{ACF2CD30-E748-4027-8F4E-028D09B0533A}" type="presOf" srcId="{0021BF55-653B-4BFD-913F-B4F601700808}" destId="{FA34671F-003F-4C37-A605-9751E8CE5619}" srcOrd="0" destOrd="0" presId="urn:microsoft.com/office/officeart/2005/8/layout/radial5"/>
    <dgm:cxn modelId="{25E02139-AB62-4040-95D4-FF2ECBC776FC}" type="presOf" srcId="{1119D0E1-3BDB-45B1-9BB2-5888D2F20B9C}" destId="{09F08147-E59B-4855-B46E-556B81F10735}" srcOrd="0" destOrd="0" presId="urn:microsoft.com/office/officeart/2005/8/layout/radial5"/>
    <dgm:cxn modelId="{0449BF3E-DE03-429B-979C-7727B78D9FE0}" type="presOf" srcId="{71877033-13AA-412B-BF23-B918F20650E6}" destId="{A82E40EB-1C43-4EBB-9830-E9189E2A897F}" srcOrd="1" destOrd="0" presId="urn:microsoft.com/office/officeart/2005/8/layout/radial5"/>
    <dgm:cxn modelId="{8B806E5F-ACAE-492B-B496-7D7104E8B502}" type="presOf" srcId="{6CE17867-BE8C-4CDB-9526-052ED2C60B37}" destId="{16D28D60-17D4-457D-98EE-573F7EC2AB1C}" srcOrd="0" destOrd="0" presId="urn:microsoft.com/office/officeart/2005/8/layout/radial5"/>
    <dgm:cxn modelId="{DF584765-B5B3-45D5-9C03-9335BD42C969}" type="presOf" srcId="{CA8C18C3-EA74-48C8-AB85-80E3F7580F01}" destId="{E309705B-1335-4649-8F94-B1717875CCDA}" srcOrd="1" destOrd="0" presId="urn:microsoft.com/office/officeart/2005/8/layout/radial5"/>
    <dgm:cxn modelId="{AEDD4355-8672-405A-AB99-743B1A31D491}" srcId="{0021BF55-653B-4BFD-913F-B4F601700808}" destId="{9815C588-94F5-4F8E-AD4A-42815676BF45}" srcOrd="1" destOrd="0" parTransId="{CA8C18C3-EA74-48C8-AB85-80E3F7580F01}" sibTransId="{09EC443F-FD7D-4D5C-9A15-EE247CE98B21}"/>
    <dgm:cxn modelId="{18594280-A8D8-4409-B06E-8853A123FC11}" type="presOf" srcId="{7F856224-784A-464E-803B-AC98EF43F9E1}" destId="{7DA1058B-C291-4071-B02F-E60D293344D1}" srcOrd="1" destOrd="0" presId="urn:microsoft.com/office/officeart/2005/8/layout/radial5"/>
    <dgm:cxn modelId="{9940FA88-21F4-4682-A864-28AB12A14C40}" srcId="{0021BF55-653B-4BFD-913F-B4F601700808}" destId="{6CE17867-BE8C-4CDB-9526-052ED2C60B37}" srcOrd="2" destOrd="0" parTransId="{213C9936-0692-4808-9476-32D6AE818CAC}" sibTransId="{DBAC9921-E014-4AF0-B420-6C47818AA5F3}"/>
    <dgm:cxn modelId="{8447E09A-24F1-4E0E-968A-89820FB6D227}" type="presOf" srcId="{509B0876-D952-42FB-8249-24554821C685}" destId="{AB784420-94B5-4CA6-9D2A-376C364A8941}" srcOrd="0" destOrd="0" presId="urn:microsoft.com/office/officeart/2005/8/layout/radial5"/>
    <dgm:cxn modelId="{A67445A7-2686-4D27-85A1-2949643796ED}" type="presOf" srcId="{CA8C18C3-EA74-48C8-AB85-80E3F7580F01}" destId="{C8A4003E-9879-4B53-89AA-3FB54FE1F80E}" srcOrd="0" destOrd="0" presId="urn:microsoft.com/office/officeart/2005/8/layout/radial5"/>
    <dgm:cxn modelId="{558ED2AE-8CE3-4726-BACB-9BAD93EAF161}" type="presOf" srcId="{71877033-13AA-412B-BF23-B918F20650E6}" destId="{040F7545-1B6A-49F1-9B40-C2F8F0E28295}" srcOrd="0" destOrd="0" presId="urn:microsoft.com/office/officeart/2005/8/layout/radial5"/>
    <dgm:cxn modelId="{C40ABACA-8F0B-45C7-81D3-FFDE4C89A63B}" type="presOf" srcId="{533C1DAE-7E00-43E5-9204-B82D29C5A030}" destId="{FE4D0B8D-6E6D-474F-974C-0611C9CEEF9C}" srcOrd="0" destOrd="0" presId="urn:microsoft.com/office/officeart/2005/8/layout/radial5"/>
    <dgm:cxn modelId="{946CA1CF-8F86-4C8F-B5A9-CE4D778FC5FB}" srcId="{0021BF55-653B-4BFD-913F-B4F601700808}" destId="{1119D0E1-3BDB-45B1-9BB2-5888D2F20B9C}" srcOrd="3" destOrd="0" parTransId="{533C1DAE-7E00-43E5-9204-B82D29C5A030}" sibTransId="{A406103A-E5D0-4D3D-A01D-3FECB814D338}"/>
    <dgm:cxn modelId="{CDA966D0-9196-4102-9CF5-A63FDE56D469}" srcId="{0021BF55-653B-4BFD-913F-B4F601700808}" destId="{5A033B2C-26DC-470C-9387-90EDBF0329D4}" srcOrd="4" destOrd="0" parTransId="{7F856224-784A-464E-803B-AC98EF43F9E1}" sibTransId="{A082F46F-99ED-4CC9-AE72-0986D482A1EC}"/>
    <dgm:cxn modelId="{B16452D8-B44B-46C7-8CAE-10612613E434}" srcId="{DD8E3CA5-AE3B-4A0A-A494-1386AEC789D2}" destId="{0021BF55-653B-4BFD-913F-B4F601700808}" srcOrd="0" destOrd="0" parTransId="{2F9FDF4C-495A-4D79-AD81-F1AD446453C0}" sibTransId="{02D0603F-35E3-4C01-A5B6-BABF46E9FBDC}"/>
    <dgm:cxn modelId="{AF3071E0-3C95-4687-B6F2-79DF1210C2E7}" type="presOf" srcId="{213C9936-0692-4808-9476-32D6AE818CAC}" destId="{6C097D67-DC9A-4052-A36A-95A2DB396134}" srcOrd="0" destOrd="0" presId="urn:microsoft.com/office/officeart/2005/8/layout/radial5"/>
    <dgm:cxn modelId="{877192EB-E45B-4C8D-838B-41B3E46F43DE}" type="presOf" srcId="{9815C588-94F5-4F8E-AD4A-42815676BF45}" destId="{B1A66188-3D25-4243-88AE-6B21DC1BFC78}" srcOrd="0" destOrd="0" presId="urn:microsoft.com/office/officeart/2005/8/layout/radial5"/>
    <dgm:cxn modelId="{57F1A0F6-76E9-4C7E-A92F-BEB595AB4F11}" type="presOf" srcId="{7F856224-784A-464E-803B-AC98EF43F9E1}" destId="{54467A89-14E7-4E02-96B2-1F4D824EEF01}" srcOrd="0" destOrd="0" presId="urn:microsoft.com/office/officeart/2005/8/layout/radial5"/>
    <dgm:cxn modelId="{4F4660F8-4875-4F8A-8C97-14FA105A8B20}" type="presOf" srcId="{5A033B2C-26DC-470C-9387-90EDBF0329D4}" destId="{2D9D8A64-7688-42E7-9997-D96CEB8B1B34}" srcOrd="0" destOrd="0" presId="urn:microsoft.com/office/officeart/2005/8/layout/radial5"/>
    <dgm:cxn modelId="{D4CB3FD6-F047-4CF4-8123-F73FEDB6C3C6}" type="presParOf" srcId="{BA39853E-7B79-431D-A4C5-1609D6D071D0}" destId="{FA34671F-003F-4C37-A605-9751E8CE5619}" srcOrd="0" destOrd="0" presId="urn:microsoft.com/office/officeart/2005/8/layout/radial5"/>
    <dgm:cxn modelId="{09BD73C9-3812-4783-9D10-298195358708}" type="presParOf" srcId="{BA39853E-7B79-431D-A4C5-1609D6D071D0}" destId="{040F7545-1B6A-49F1-9B40-C2F8F0E28295}" srcOrd="1" destOrd="0" presId="urn:microsoft.com/office/officeart/2005/8/layout/radial5"/>
    <dgm:cxn modelId="{79A22787-5B4E-4F24-8262-C3AB3F633F8B}" type="presParOf" srcId="{040F7545-1B6A-49F1-9B40-C2F8F0E28295}" destId="{A82E40EB-1C43-4EBB-9830-E9189E2A897F}" srcOrd="0" destOrd="0" presId="urn:microsoft.com/office/officeart/2005/8/layout/radial5"/>
    <dgm:cxn modelId="{06358610-9271-4E92-9649-8067DB7CA0AB}" type="presParOf" srcId="{BA39853E-7B79-431D-A4C5-1609D6D071D0}" destId="{AB784420-94B5-4CA6-9D2A-376C364A8941}" srcOrd="2" destOrd="0" presId="urn:microsoft.com/office/officeart/2005/8/layout/radial5"/>
    <dgm:cxn modelId="{53682F4A-7F61-4C05-85FF-D2B59416404D}" type="presParOf" srcId="{BA39853E-7B79-431D-A4C5-1609D6D071D0}" destId="{C8A4003E-9879-4B53-89AA-3FB54FE1F80E}" srcOrd="3" destOrd="0" presId="urn:microsoft.com/office/officeart/2005/8/layout/radial5"/>
    <dgm:cxn modelId="{D846B264-109E-4828-A483-D9B315DF4F57}" type="presParOf" srcId="{C8A4003E-9879-4B53-89AA-3FB54FE1F80E}" destId="{E309705B-1335-4649-8F94-B1717875CCDA}" srcOrd="0" destOrd="0" presId="urn:microsoft.com/office/officeart/2005/8/layout/radial5"/>
    <dgm:cxn modelId="{5EB72A09-72D6-41EF-96FD-FE5C6D58C190}" type="presParOf" srcId="{BA39853E-7B79-431D-A4C5-1609D6D071D0}" destId="{B1A66188-3D25-4243-88AE-6B21DC1BFC78}" srcOrd="4" destOrd="0" presId="urn:microsoft.com/office/officeart/2005/8/layout/radial5"/>
    <dgm:cxn modelId="{75A92824-B5CD-485B-AA2B-6A8DD0B2B211}" type="presParOf" srcId="{BA39853E-7B79-431D-A4C5-1609D6D071D0}" destId="{6C097D67-DC9A-4052-A36A-95A2DB396134}" srcOrd="5" destOrd="0" presId="urn:microsoft.com/office/officeart/2005/8/layout/radial5"/>
    <dgm:cxn modelId="{A50E9AE2-5C1A-44DC-B838-A1297D581A6F}" type="presParOf" srcId="{6C097D67-DC9A-4052-A36A-95A2DB396134}" destId="{9E111170-BE70-478F-B900-FDDBB8882B48}" srcOrd="0" destOrd="0" presId="urn:microsoft.com/office/officeart/2005/8/layout/radial5"/>
    <dgm:cxn modelId="{C45227E7-C942-4B20-9B06-83DA057562E6}" type="presParOf" srcId="{BA39853E-7B79-431D-A4C5-1609D6D071D0}" destId="{16D28D60-17D4-457D-98EE-573F7EC2AB1C}" srcOrd="6" destOrd="0" presId="urn:microsoft.com/office/officeart/2005/8/layout/radial5"/>
    <dgm:cxn modelId="{19A79FD8-AFE2-4511-BB22-69F76DD73024}" type="presParOf" srcId="{BA39853E-7B79-431D-A4C5-1609D6D071D0}" destId="{FE4D0B8D-6E6D-474F-974C-0611C9CEEF9C}" srcOrd="7" destOrd="0" presId="urn:microsoft.com/office/officeart/2005/8/layout/radial5"/>
    <dgm:cxn modelId="{A5E38372-73BB-437A-9118-CF39E5BCF834}" type="presParOf" srcId="{FE4D0B8D-6E6D-474F-974C-0611C9CEEF9C}" destId="{6FE2A8AC-DAAC-4961-9F5C-05DD2C74E0ED}" srcOrd="0" destOrd="0" presId="urn:microsoft.com/office/officeart/2005/8/layout/radial5"/>
    <dgm:cxn modelId="{A2EDA40D-F4D2-4AAB-82E2-567113FECD65}" type="presParOf" srcId="{BA39853E-7B79-431D-A4C5-1609D6D071D0}" destId="{09F08147-E59B-4855-B46E-556B81F10735}" srcOrd="8" destOrd="0" presId="urn:microsoft.com/office/officeart/2005/8/layout/radial5"/>
    <dgm:cxn modelId="{3F9FFC52-2A01-44D2-9313-0A478B37150A}" type="presParOf" srcId="{BA39853E-7B79-431D-A4C5-1609D6D071D0}" destId="{54467A89-14E7-4E02-96B2-1F4D824EEF01}" srcOrd="9" destOrd="0" presId="urn:microsoft.com/office/officeart/2005/8/layout/radial5"/>
    <dgm:cxn modelId="{D9EBED7A-2FB0-44FF-AB4A-E548CB71D0A1}" type="presParOf" srcId="{54467A89-14E7-4E02-96B2-1F4D824EEF01}" destId="{7DA1058B-C291-4071-B02F-E60D293344D1}" srcOrd="0" destOrd="0" presId="urn:microsoft.com/office/officeart/2005/8/layout/radial5"/>
    <dgm:cxn modelId="{167B254E-74BE-42E0-B378-43A135E3321B}" type="presParOf" srcId="{BA39853E-7B79-431D-A4C5-1609D6D071D0}" destId="{2D9D8A64-7688-42E7-9997-D96CEB8B1B34}" srcOrd="10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4671F-003F-4C37-A605-9751E8CE5619}">
      <dsp:nvSpPr>
        <dsp:cNvPr id="0" name=""/>
        <dsp:cNvSpPr/>
      </dsp:nvSpPr>
      <dsp:spPr>
        <a:xfrm>
          <a:off x="4596002" y="2292726"/>
          <a:ext cx="1633311" cy="163331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Objectives</a:t>
          </a:r>
          <a:endParaRPr lang="en-IN" sz="1600" kern="1200" dirty="0"/>
        </a:p>
      </dsp:txBody>
      <dsp:txXfrm>
        <a:off x="4835195" y="2531919"/>
        <a:ext cx="1154925" cy="1154925"/>
      </dsp:txXfrm>
    </dsp:sp>
    <dsp:sp modelId="{040F7545-1B6A-49F1-9B40-C2F8F0E28295}">
      <dsp:nvSpPr>
        <dsp:cNvPr id="0" name=""/>
        <dsp:cNvSpPr/>
      </dsp:nvSpPr>
      <dsp:spPr>
        <a:xfrm rot="16200000">
          <a:off x="5238570" y="1696449"/>
          <a:ext cx="348176" cy="5553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290797" y="1859741"/>
        <a:ext cx="243723" cy="333196"/>
      </dsp:txXfrm>
    </dsp:sp>
    <dsp:sp modelId="{AB784420-94B5-4CA6-9D2A-376C364A8941}">
      <dsp:nvSpPr>
        <dsp:cNvPr id="0" name=""/>
        <dsp:cNvSpPr/>
      </dsp:nvSpPr>
      <dsp:spPr>
        <a:xfrm>
          <a:off x="4596002" y="2478"/>
          <a:ext cx="1633311" cy="163331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design a relational database for managing student, course, and enrollment data.</a:t>
          </a:r>
          <a:endParaRPr lang="en-IN" sz="1000" kern="1200" dirty="0"/>
        </a:p>
      </dsp:txBody>
      <dsp:txXfrm>
        <a:off x="4835195" y="241671"/>
        <a:ext cx="1154925" cy="1154925"/>
      </dsp:txXfrm>
    </dsp:sp>
    <dsp:sp modelId="{C8A4003E-9879-4B53-89AA-3FB54FE1F80E}">
      <dsp:nvSpPr>
        <dsp:cNvPr id="0" name=""/>
        <dsp:cNvSpPr/>
      </dsp:nvSpPr>
      <dsp:spPr>
        <a:xfrm rot="20520000">
          <a:off x="6318276" y="2480901"/>
          <a:ext cx="348176" cy="5553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609606"/>
                <a:satOff val="-4861"/>
                <a:lumOff val="-3676"/>
                <a:alphaOff val="0"/>
                <a:tint val="98000"/>
                <a:lumMod val="114000"/>
              </a:schemeClr>
            </a:gs>
            <a:gs pos="100000">
              <a:schemeClr val="accent5">
                <a:hueOff val="609606"/>
                <a:satOff val="-4861"/>
                <a:lumOff val="-36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6320832" y="2608105"/>
        <a:ext cx="243723" cy="333196"/>
      </dsp:txXfrm>
    </dsp:sp>
    <dsp:sp modelId="{B1A66188-3D25-4243-88AE-6B21DC1BFC78}">
      <dsp:nvSpPr>
        <dsp:cNvPr id="0" name=""/>
        <dsp:cNvSpPr/>
      </dsp:nvSpPr>
      <dsp:spPr>
        <a:xfrm>
          <a:off x="6774157" y="1585001"/>
          <a:ext cx="1633311" cy="1633311"/>
        </a:xfrm>
        <a:prstGeom prst="ellipse">
          <a:avLst/>
        </a:prstGeom>
        <a:gradFill rotWithShape="0">
          <a:gsLst>
            <a:gs pos="0">
              <a:schemeClr val="accent5">
                <a:hueOff val="609606"/>
                <a:satOff val="-4861"/>
                <a:lumOff val="-3676"/>
                <a:alphaOff val="0"/>
                <a:tint val="98000"/>
                <a:lumMod val="114000"/>
              </a:schemeClr>
            </a:gs>
            <a:gs pos="100000">
              <a:schemeClr val="accent5">
                <a:hueOff val="609606"/>
                <a:satOff val="-4861"/>
                <a:lumOff val="-3676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implement SQL operations such as </a:t>
          </a:r>
          <a:r>
            <a:rPr lang="en-US" sz="1000" b="1" kern="1200" dirty="0"/>
            <a:t>INSERT</a:t>
          </a:r>
          <a:r>
            <a:rPr lang="en-US" sz="1000" kern="1200" dirty="0"/>
            <a:t>, </a:t>
          </a:r>
          <a:r>
            <a:rPr lang="en-US" sz="1000" b="1" kern="1200" dirty="0"/>
            <a:t>UPDATE</a:t>
          </a:r>
          <a:r>
            <a:rPr lang="en-US" sz="1000" kern="1200" dirty="0"/>
            <a:t>, </a:t>
          </a:r>
          <a:r>
            <a:rPr lang="en-US" sz="1000" b="1" kern="1200" dirty="0"/>
            <a:t>DELETE</a:t>
          </a:r>
          <a:r>
            <a:rPr lang="en-US" sz="1000" kern="1200" dirty="0"/>
            <a:t>, and </a:t>
          </a:r>
          <a:r>
            <a:rPr lang="en-US" sz="1000" b="1" kern="1200" dirty="0"/>
            <a:t>JOIN</a:t>
          </a:r>
          <a:r>
            <a:rPr lang="en-US" sz="1000" kern="1200" dirty="0"/>
            <a:t> for real-time data manipulation.</a:t>
          </a:r>
          <a:endParaRPr lang="en-IN" sz="1000" kern="1200" dirty="0"/>
        </a:p>
      </dsp:txBody>
      <dsp:txXfrm>
        <a:off x="7013350" y="1824194"/>
        <a:ext cx="1154925" cy="1154925"/>
      </dsp:txXfrm>
    </dsp:sp>
    <dsp:sp modelId="{6C097D67-DC9A-4052-A36A-95A2DB396134}">
      <dsp:nvSpPr>
        <dsp:cNvPr id="0" name=""/>
        <dsp:cNvSpPr/>
      </dsp:nvSpPr>
      <dsp:spPr>
        <a:xfrm rot="3240000">
          <a:off x="5905865" y="3750172"/>
          <a:ext cx="348176" cy="5553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>
        <a:off x="5927394" y="3818985"/>
        <a:ext cx="243723" cy="333196"/>
      </dsp:txXfrm>
    </dsp:sp>
    <dsp:sp modelId="{16D28D60-17D4-457D-98EE-573F7EC2AB1C}">
      <dsp:nvSpPr>
        <dsp:cNvPr id="0" name=""/>
        <dsp:cNvSpPr/>
      </dsp:nvSpPr>
      <dsp:spPr>
        <a:xfrm>
          <a:off x="5942176" y="4145576"/>
          <a:ext cx="1633311" cy="1633311"/>
        </a:xfrm>
        <a:prstGeom prst="ellipse">
          <a:avLst/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apply </a:t>
          </a:r>
          <a:r>
            <a:rPr lang="en-US" sz="1000" b="1" kern="1200" dirty="0"/>
            <a:t>advanced SQL functions</a:t>
          </a:r>
          <a:r>
            <a:rPr lang="en-US" sz="1000" kern="1200" dirty="0"/>
            <a:t> like </a:t>
          </a:r>
          <a:r>
            <a:rPr lang="en-US" sz="1000" b="1" kern="1200" dirty="0"/>
            <a:t>RANK</a:t>
          </a:r>
          <a:r>
            <a:rPr lang="en-US" sz="1000" kern="1200" dirty="0"/>
            <a:t>, </a:t>
          </a:r>
          <a:r>
            <a:rPr lang="en-US" sz="1000" b="1" kern="1200" dirty="0"/>
            <a:t>GROUP BY</a:t>
          </a:r>
          <a:r>
            <a:rPr lang="en-US" sz="1000" kern="1200" dirty="0"/>
            <a:t>, and </a:t>
          </a:r>
          <a:r>
            <a:rPr lang="en-US" sz="1000" b="1" kern="1200" dirty="0"/>
            <a:t>WINDOW FUNCTIONS</a:t>
          </a:r>
          <a:r>
            <a:rPr lang="en-US" sz="1000" kern="1200" dirty="0"/>
            <a:t> for performance analysis.</a:t>
          </a:r>
          <a:endParaRPr lang="en-IN" sz="1000" kern="1200" dirty="0"/>
        </a:p>
      </dsp:txBody>
      <dsp:txXfrm>
        <a:off x="6181369" y="4384769"/>
        <a:ext cx="1154925" cy="1154925"/>
      </dsp:txXfrm>
    </dsp:sp>
    <dsp:sp modelId="{FE4D0B8D-6E6D-474F-974C-0611C9CEEF9C}">
      <dsp:nvSpPr>
        <dsp:cNvPr id="0" name=""/>
        <dsp:cNvSpPr/>
      </dsp:nvSpPr>
      <dsp:spPr>
        <a:xfrm rot="7560000">
          <a:off x="4571275" y="3750172"/>
          <a:ext cx="348176" cy="5553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1828819"/>
                <a:satOff val="-14582"/>
                <a:lumOff val="-11029"/>
                <a:alphaOff val="0"/>
                <a:tint val="98000"/>
                <a:lumMod val="114000"/>
              </a:schemeClr>
            </a:gs>
            <a:gs pos="100000">
              <a:schemeClr val="accent5">
                <a:hueOff val="1828819"/>
                <a:satOff val="-14582"/>
                <a:lumOff val="-1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4654199" y="3818985"/>
        <a:ext cx="243723" cy="333196"/>
      </dsp:txXfrm>
    </dsp:sp>
    <dsp:sp modelId="{09F08147-E59B-4855-B46E-556B81F10735}">
      <dsp:nvSpPr>
        <dsp:cNvPr id="0" name=""/>
        <dsp:cNvSpPr/>
      </dsp:nvSpPr>
      <dsp:spPr>
        <a:xfrm>
          <a:off x="3249828" y="4145576"/>
          <a:ext cx="1633311" cy="1633311"/>
        </a:xfrm>
        <a:prstGeom prst="ellipse">
          <a:avLst/>
        </a:prstGeom>
        <a:gradFill rotWithShape="0">
          <a:gsLst>
            <a:gs pos="0">
              <a:schemeClr val="accent5">
                <a:hueOff val="1828819"/>
                <a:satOff val="-14582"/>
                <a:lumOff val="-11029"/>
                <a:alphaOff val="0"/>
                <a:tint val="98000"/>
                <a:lumMod val="114000"/>
              </a:schemeClr>
            </a:gs>
            <a:gs pos="100000">
              <a:schemeClr val="accent5">
                <a:hueOff val="1828819"/>
                <a:satOff val="-14582"/>
                <a:lumOff val="-11029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explore </a:t>
          </a:r>
          <a:r>
            <a:rPr lang="en-US" sz="1000" b="1" kern="1200" dirty="0"/>
            <a:t>database security</a:t>
          </a:r>
          <a:r>
            <a:rPr lang="en-US" sz="1000" kern="1200" dirty="0"/>
            <a:t> by creating user roles and preventing SQL injection.</a:t>
          </a:r>
          <a:endParaRPr lang="en-IN" sz="1000" kern="1200" dirty="0"/>
        </a:p>
      </dsp:txBody>
      <dsp:txXfrm>
        <a:off x="3489021" y="4384769"/>
        <a:ext cx="1154925" cy="1154925"/>
      </dsp:txXfrm>
    </dsp:sp>
    <dsp:sp modelId="{54467A89-14E7-4E02-96B2-1F4D824EEF01}">
      <dsp:nvSpPr>
        <dsp:cNvPr id="0" name=""/>
        <dsp:cNvSpPr/>
      </dsp:nvSpPr>
      <dsp:spPr>
        <a:xfrm rot="11880000">
          <a:off x="4158864" y="2480901"/>
          <a:ext cx="348176" cy="55532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/>
        </a:p>
      </dsp:txBody>
      <dsp:txXfrm rot="10800000">
        <a:off x="4260761" y="2608105"/>
        <a:ext cx="243723" cy="333196"/>
      </dsp:txXfrm>
    </dsp:sp>
    <dsp:sp modelId="{2D9D8A64-7688-42E7-9997-D96CEB8B1B34}">
      <dsp:nvSpPr>
        <dsp:cNvPr id="0" name=""/>
        <dsp:cNvSpPr/>
      </dsp:nvSpPr>
      <dsp:spPr>
        <a:xfrm>
          <a:off x="2417847" y="1585001"/>
          <a:ext cx="1633311" cy="1633311"/>
        </a:xfrm>
        <a:prstGeom prst="ellipse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To enhance data integrity using </a:t>
          </a:r>
          <a:r>
            <a:rPr lang="en-US" sz="1000" b="1" kern="1200" dirty="0"/>
            <a:t>constraints</a:t>
          </a:r>
          <a:r>
            <a:rPr lang="en-US" sz="1000" kern="1200" dirty="0"/>
            <a:t>, </a:t>
          </a:r>
          <a:r>
            <a:rPr lang="en-US" sz="1000" b="1" kern="1200" dirty="0"/>
            <a:t>triggers</a:t>
          </a:r>
          <a:r>
            <a:rPr lang="en-US" sz="1000" kern="1200" dirty="0"/>
            <a:t>, and </a:t>
          </a:r>
          <a:r>
            <a:rPr lang="en-US" sz="1000" b="1" kern="1200" dirty="0"/>
            <a:t>foreign keys</a:t>
          </a:r>
          <a:r>
            <a:rPr lang="en-US" sz="1000" kern="1200" dirty="0"/>
            <a:t>.</a:t>
          </a:r>
          <a:endParaRPr lang="en-IN" sz="1000" kern="1200" dirty="0"/>
        </a:p>
      </dsp:txBody>
      <dsp:txXfrm>
        <a:off x="2657040" y="1824194"/>
        <a:ext cx="1154925" cy="1154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51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9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988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8635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591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666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98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837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193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57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4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7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4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52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27C7D5-43AD-424A-AB6D-15C738544BDB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B8ED8-2D94-48B7-975B-2213025B44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404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B342-37E4-8015-1FB0-1A3BBD66B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5C0E4-9D77-9E64-E826-1C07349BD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YUVASHREE S</a:t>
            </a:r>
          </a:p>
        </p:txBody>
      </p:sp>
    </p:spTree>
    <p:extLst>
      <p:ext uri="{BB962C8B-B14F-4D97-AF65-F5344CB8AC3E}">
        <p14:creationId xmlns:p14="http://schemas.microsoft.com/office/powerpoint/2010/main" val="97257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120664-7565-C1C9-CBC8-F406D01FC2FC}"/>
              </a:ext>
            </a:extLst>
          </p:cNvPr>
          <p:cNvSpPr txBox="1"/>
          <p:nvPr/>
        </p:nvSpPr>
        <p:spPr>
          <a:xfrm>
            <a:off x="1270000" y="1205635"/>
            <a:ext cx="9865360" cy="4446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provided a strong foundation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management and SQL programming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designing and managing a College Database, I gained practical knowledge in creating tables, inserting and modifying data, and applying complex SQL operations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20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learned how to 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enforce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access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security. This hands-on experience has not only improved my technical skills but also prepared me for solving real-time data challenges in the field of data analytics and database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185943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65CCB8-3293-2625-1044-7DC954C2A439}"/>
              </a:ext>
            </a:extLst>
          </p:cNvPr>
          <p:cNvSpPr txBox="1"/>
          <p:nvPr/>
        </p:nvSpPr>
        <p:spPr>
          <a:xfrm>
            <a:off x="4165600" y="2773680"/>
            <a:ext cx="625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15019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1FDAB0-5082-C09A-DD7C-63A13F143256}"/>
              </a:ext>
            </a:extLst>
          </p:cNvPr>
          <p:cNvSpPr txBox="1"/>
          <p:nvPr/>
        </p:nvSpPr>
        <p:spPr>
          <a:xfrm>
            <a:off x="1455174" y="885354"/>
            <a:ext cx="9281651" cy="4255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>
              <a:lnSpc>
                <a:spcPct val="2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creation and management of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Database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SQL. It includes the design and manipulation of core relational tables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students,courses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enrollment representing a basic academic environment. Through a series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Definition Language)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(Data Manipulation Language) operations, the system supports student enrollments, grading, performance ranking, and data access control. Advanced SQL concepts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joins, subqueries, window functions, views, triggers, and user privileges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applied to ensure data integrity, analytical insights, and security against threats like SQL injection.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64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2AA020A-1B9A-DBDB-B878-70C8D3300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647470"/>
              </p:ext>
            </p:extLst>
          </p:nvPr>
        </p:nvGraphicFramePr>
        <p:xfrm>
          <a:off x="786580" y="481780"/>
          <a:ext cx="10825317" cy="5781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07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C00F1-6A14-26EC-091E-9A2151F6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66" y="1830195"/>
            <a:ext cx="5469804" cy="42068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6ABCE0-F931-7098-C7D3-7797F184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826" y="1830195"/>
            <a:ext cx="5318273" cy="407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958F2A-2762-BE66-7F77-67E9BCEF6379}"/>
              </a:ext>
            </a:extLst>
          </p:cNvPr>
          <p:cNvSpPr txBox="1"/>
          <p:nvPr/>
        </p:nvSpPr>
        <p:spPr>
          <a:xfrm>
            <a:off x="1612490" y="717755"/>
            <a:ext cx="619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AND INSERTION OF DATA </a:t>
            </a:r>
          </a:p>
        </p:txBody>
      </p:sp>
    </p:spTree>
    <p:extLst>
      <p:ext uri="{BB962C8B-B14F-4D97-AF65-F5344CB8AC3E}">
        <p14:creationId xmlns:p14="http://schemas.microsoft.com/office/powerpoint/2010/main" val="328984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A0420A-4058-F525-24F8-2A386E9214B1}"/>
              </a:ext>
            </a:extLst>
          </p:cNvPr>
          <p:cNvSpPr txBox="1"/>
          <p:nvPr/>
        </p:nvSpPr>
        <p:spPr>
          <a:xfrm>
            <a:off x="3514323" y="555870"/>
            <a:ext cx="4984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FOR INNER JOIN &amp; ITS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9DBF4-0E5C-528E-327A-4A8AF9F7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55" y="1160239"/>
            <a:ext cx="4534533" cy="1152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73D33A-C503-9418-67CD-500DBF26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88" y="1315132"/>
            <a:ext cx="2362530" cy="16671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F194D2-7C76-E83C-DF2D-62729E1A7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8941" y="3489323"/>
            <a:ext cx="4772741" cy="28128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142FAC-B1CE-A1ED-496F-1DB4ABA4C2FC}"/>
              </a:ext>
            </a:extLst>
          </p:cNvPr>
          <p:cNvSpPr txBox="1"/>
          <p:nvPr/>
        </p:nvSpPr>
        <p:spPr>
          <a:xfrm>
            <a:off x="371681" y="3404242"/>
            <a:ext cx="5923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 SQL, especially in </a:t>
            </a:r>
            <a:r>
              <a:rPr lang="en-US" b="1" dirty="0"/>
              <a:t>MySQL</a:t>
            </a:r>
            <a:r>
              <a:rPr lang="en-US" dirty="0"/>
              <a:t>, the DELIMITER Command is used to </a:t>
            </a:r>
            <a:r>
              <a:rPr lang="en-US" b="1" dirty="0"/>
              <a:t>change the default command separator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DO WE NEED IT?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By default, SQL uses ; </a:t>
            </a:r>
            <a:r>
              <a:rPr lang="en-US" b="1" dirty="0"/>
              <a:t>(semicolon)</a:t>
            </a:r>
            <a:r>
              <a:rPr lang="en-US" dirty="0"/>
              <a:t> to end a statement.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But when you're writing </a:t>
            </a:r>
            <a:r>
              <a:rPr lang="en-US" b="1" dirty="0"/>
              <a:t>stored procedures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or </a:t>
            </a:r>
            <a:r>
              <a:rPr lang="en-US" b="1" dirty="0"/>
              <a:t>triggers</a:t>
            </a:r>
            <a:r>
              <a:rPr lang="en-US" dirty="0"/>
              <a:t>, you often need to use semicolons </a:t>
            </a:r>
            <a:r>
              <a:rPr lang="en-US" b="1" dirty="0"/>
              <a:t>inside</a:t>
            </a:r>
            <a:r>
              <a:rPr lang="en-US" dirty="0"/>
              <a:t> your code block.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 avoid confusion, we temporarily change the delimiter to something else like $$ OR //.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DE658-6D69-4514-67A6-A11245FC9605}"/>
              </a:ext>
            </a:extLst>
          </p:cNvPr>
          <p:cNvSpPr txBox="1"/>
          <p:nvPr/>
        </p:nvSpPr>
        <p:spPr>
          <a:xfrm>
            <a:off x="3820160" y="2982240"/>
            <a:ext cx="3596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90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2455A58-9666-4C14-E7E7-B3F99599CF2F}"/>
              </a:ext>
            </a:extLst>
          </p:cNvPr>
          <p:cNvSpPr txBox="1"/>
          <p:nvPr/>
        </p:nvSpPr>
        <p:spPr>
          <a:xfrm>
            <a:off x="3279468" y="704395"/>
            <a:ext cx="7214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FUNCTION&amp; RANK FUNCTION: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0B4EF3-A46B-59CA-FDD2-A0B65A77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29" y="4905130"/>
            <a:ext cx="4601217" cy="8383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4B1470-905A-CC7C-92DD-93936128E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553" y="4597325"/>
            <a:ext cx="2372900" cy="1754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BE46010-B20E-2148-B92A-68DF67C8A73F}"/>
              </a:ext>
            </a:extLst>
          </p:cNvPr>
          <p:cNvSpPr txBox="1"/>
          <p:nvPr/>
        </p:nvSpPr>
        <p:spPr>
          <a:xfrm>
            <a:off x="1534160" y="2345368"/>
            <a:ext cx="10017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9CBC99-EEEE-07ED-22A7-6A9371AD4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40" y="2212769"/>
            <a:ext cx="5792008" cy="8764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CDA84A-3792-0F8B-9399-325F7578F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0553" y="1769487"/>
            <a:ext cx="2372900" cy="16527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EFD707-3969-68A8-1CF2-7F773A484E45}"/>
              </a:ext>
            </a:extLst>
          </p:cNvPr>
          <p:cNvSpPr txBox="1"/>
          <p:nvPr/>
        </p:nvSpPr>
        <p:spPr>
          <a:xfrm>
            <a:off x="1209040" y="1304799"/>
            <a:ext cx="9664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Calculations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Acrsos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To The Current Row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Removing Any Data.</a:t>
            </a:r>
          </a:p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AEB18B-E956-7F93-73D6-1A520C0754CF}"/>
              </a:ext>
            </a:extLst>
          </p:cNvPr>
          <p:cNvSpPr txBox="1"/>
          <p:nvPr/>
        </p:nvSpPr>
        <p:spPr>
          <a:xfrm>
            <a:off x="1267788" y="3396996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Function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Assigns A Ranking To Rows Based On A Specified Column, Usually For Sorting Or Performance Comparison.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Unlike GROUP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Functions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All Rows Visible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Result.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81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518CC9-26FF-B39A-DF59-A89A9ADCB546}"/>
              </a:ext>
            </a:extLst>
          </p:cNvPr>
          <p:cNvSpPr txBox="1"/>
          <p:nvPr/>
        </p:nvSpPr>
        <p:spPr>
          <a:xfrm>
            <a:off x="983225" y="1425677"/>
            <a:ext cx="6508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Truncate: clear all the table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: delete the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CB7D8-C0EA-0BED-42F3-F1674DE8FE53}"/>
              </a:ext>
            </a:extLst>
          </p:cNvPr>
          <p:cNvSpPr txBox="1"/>
          <p:nvPr/>
        </p:nvSpPr>
        <p:spPr>
          <a:xfrm>
            <a:off x="2733368" y="589935"/>
            <a:ext cx="5053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&amp; DROP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CCF4F9-B61D-0E0F-93DD-2A8EAF69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225" y="1343973"/>
            <a:ext cx="2657846" cy="809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A87C25-65C8-5071-A932-248274438F85}"/>
              </a:ext>
            </a:extLst>
          </p:cNvPr>
          <p:cNvSpPr txBox="1"/>
          <p:nvPr/>
        </p:nvSpPr>
        <p:spPr>
          <a:xfrm>
            <a:off x="3048000" y="28141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IN SQL – GIVING PERMISSIONS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E0D53-1110-9998-D2D7-E84A13E64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5187" y="4913356"/>
            <a:ext cx="7029990" cy="808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DF9517-EAD6-1F10-C3E1-546E624A6FC1}"/>
              </a:ext>
            </a:extLst>
          </p:cNvPr>
          <p:cNvSpPr txBox="1"/>
          <p:nvPr/>
        </p:nvSpPr>
        <p:spPr>
          <a:xfrm>
            <a:off x="1661652" y="3573868"/>
            <a:ext cx="780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The grant command is used to </a:t>
            </a:r>
            <a:r>
              <a:rPr lang="en-US" b="1" dirty="0"/>
              <a:t>give access/permission</a:t>
            </a:r>
            <a:r>
              <a:rPr lang="en-US" dirty="0"/>
              <a:t> to users so they can do certain actions in the database (like reading or writing data).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B9A58E-112F-6A77-E35B-E093CF117D50}"/>
              </a:ext>
            </a:extLst>
          </p:cNvPr>
          <p:cNvSpPr txBox="1"/>
          <p:nvPr/>
        </p:nvSpPr>
        <p:spPr>
          <a:xfrm>
            <a:off x="1769806" y="5247657"/>
            <a:ext cx="192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641913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0DA9C2-61AF-D9BC-82F2-300E8929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935" y="4202954"/>
            <a:ext cx="5029902" cy="1400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09DA0-2FBD-30A9-805A-96D682C0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54" y="4112453"/>
            <a:ext cx="3086531" cy="1581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1A8465-EBE5-2C49-3F95-E31CFABF5EF1}"/>
              </a:ext>
            </a:extLst>
          </p:cNvPr>
          <p:cNvSpPr txBox="1"/>
          <p:nvPr/>
        </p:nvSpPr>
        <p:spPr>
          <a:xfrm>
            <a:off x="4307840" y="802640"/>
            <a:ext cx="3373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36795B-C4FC-352A-F365-1D13C4E0A3C9}"/>
              </a:ext>
            </a:extLst>
          </p:cNvPr>
          <p:cNvSpPr txBox="1"/>
          <p:nvPr/>
        </p:nvSpPr>
        <p:spPr>
          <a:xfrm>
            <a:off x="2761411" y="1663343"/>
            <a:ext cx="6096000" cy="1883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like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it shows the result of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SQL query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store data itself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data from real tables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whenever you use 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64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2DD09-E8D4-5827-9235-DD41BA054657}"/>
              </a:ext>
            </a:extLst>
          </p:cNvPr>
          <p:cNvSpPr txBox="1"/>
          <p:nvPr/>
        </p:nvSpPr>
        <p:spPr>
          <a:xfrm>
            <a:off x="1280160" y="626795"/>
            <a:ext cx="9631680" cy="4993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THIS STUDY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Database Design Skills – You learned to build structured databases using proper tables and relationships.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with Advanced SQL – Practiced real-world concepts like views, triggers, and window functions.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Data Analysis – Used SQL to calculate ranks, averages, and summaries, useful for performance analysis.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&amp; Validation – Applied triggers and constraints to keep data clean and valid.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&amp; Security – Learned to manage user permissions and prevent SQL injection risks.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46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629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Times New Roman</vt:lpstr>
      <vt:lpstr>Wingdings</vt:lpstr>
      <vt:lpstr>Wingdings 3</vt:lpstr>
      <vt:lpstr>Ion</vt:lpstr>
      <vt:lpstr>COLLEGE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 shree</dc:creator>
  <cp:lastModifiedBy>yuva shree</cp:lastModifiedBy>
  <cp:revision>3</cp:revision>
  <dcterms:created xsi:type="dcterms:W3CDTF">2025-07-15T16:53:09Z</dcterms:created>
  <dcterms:modified xsi:type="dcterms:W3CDTF">2025-07-15T17:09:00Z</dcterms:modified>
</cp:coreProperties>
</file>