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6" r:id="rId1"/>
  </p:sldMasterIdLst>
  <p:sldIdLst>
    <p:sldId id="256" r:id="rId2"/>
    <p:sldId id="257" r:id="rId3"/>
    <p:sldId id="258" r:id="rId4"/>
    <p:sldId id="259" r:id="rId5"/>
    <p:sldId id="260" r:id="rId6"/>
    <p:sldId id="261" r:id="rId7"/>
    <p:sldId id="263" r:id="rId8"/>
    <p:sldId id="264"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A6B04E-7BE3-4A7B-A362-9308F044E755}" type="doc">
      <dgm:prSet loTypeId="urn:microsoft.com/office/officeart/2005/8/layout/target3" loCatId="relationship" qsTypeId="urn:microsoft.com/office/officeart/2005/8/quickstyle/simple1" qsCatId="simple" csTypeId="urn:microsoft.com/office/officeart/2005/8/colors/colorful2" csCatId="colorful" phldr="1"/>
      <dgm:spPr/>
      <dgm:t>
        <a:bodyPr/>
        <a:lstStyle/>
        <a:p>
          <a:endParaRPr lang="en-IN"/>
        </a:p>
      </dgm:t>
    </dgm:pt>
    <dgm:pt modelId="{62AB7E4E-FE3A-4961-8853-88D359E09F9E}">
      <dgm:prSet/>
      <dgm:spPr/>
      <dgm:t>
        <a:bodyPr/>
        <a:lstStyle/>
        <a:p>
          <a:r>
            <a:rPr kumimoji="0" lang="en-US" altLang="en-US" b="0" i="0" u="none" strike="noStrike" cap="none" normalizeH="0" baseline="0" dirty="0">
              <a:ln/>
              <a:effectLst/>
              <a:latin typeface="Times New Roman" panose="02020603050405020304" pitchFamily="18" charset="0"/>
              <a:cs typeface="Times New Roman" panose="02020603050405020304" pitchFamily="18" charset="0"/>
            </a:rPr>
            <a:t>High Customer Churn Directly Impacts Revenue And Growth.</a:t>
          </a:r>
        </a:p>
      </dgm:t>
    </dgm:pt>
    <dgm:pt modelId="{EC909B26-7741-412F-BC8D-38A76EFDF5D8}" type="parTrans" cxnId="{826D5F47-1484-4D5B-BEE9-9DC0A6251F9D}">
      <dgm:prSet/>
      <dgm:spPr/>
      <dgm:t>
        <a:bodyPr/>
        <a:lstStyle/>
        <a:p>
          <a:endParaRPr lang="en-IN"/>
        </a:p>
      </dgm:t>
    </dgm:pt>
    <dgm:pt modelId="{7514D4CE-DF70-4BFA-96F7-D83C34A8EDC7}" type="sibTrans" cxnId="{826D5F47-1484-4D5B-BEE9-9DC0A6251F9D}">
      <dgm:prSet/>
      <dgm:spPr/>
      <dgm:t>
        <a:bodyPr/>
        <a:lstStyle/>
        <a:p>
          <a:endParaRPr lang="en-IN"/>
        </a:p>
      </dgm:t>
    </dgm:pt>
    <dgm:pt modelId="{C121876A-13E9-425C-AE3E-DB38805B326B}">
      <dgm:prSet/>
      <dgm:spPr/>
      <dgm:t>
        <a:bodyPr/>
        <a:lstStyle/>
        <a:p>
          <a:r>
            <a:rPr kumimoji="0" lang="en-US" altLang="en-US" b="0" i="0" u="none" strike="noStrike" cap="none" normalizeH="0" baseline="0" dirty="0">
              <a:ln/>
              <a:effectLst/>
              <a:latin typeface="Times New Roman" panose="02020603050405020304" pitchFamily="18" charset="0"/>
              <a:cs typeface="Times New Roman" panose="02020603050405020304" pitchFamily="18" charset="0"/>
            </a:rPr>
            <a:t>Need To Understand Who Is Churning, Why They Churn, And When</a:t>
          </a:r>
          <a:endParaRPr lang="en-IN" b="0" dirty="0">
            <a:latin typeface="Times New Roman" panose="02020603050405020304" pitchFamily="18" charset="0"/>
            <a:cs typeface="Times New Roman" panose="02020603050405020304" pitchFamily="18" charset="0"/>
          </a:endParaRPr>
        </a:p>
      </dgm:t>
    </dgm:pt>
    <dgm:pt modelId="{10A4B27D-BF1A-43E0-9361-B3C6773AFDCA}" type="parTrans" cxnId="{382F4997-9FF2-4B0C-989A-3F7B22C92974}">
      <dgm:prSet/>
      <dgm:spPr/>
      <dgm:t>
        <a:bodyPr/>
        <a:lstStyle/>
        <a:p>
          <a:endParaRPr lang="en-IN"/>
        </a:p>
      </dgm:t>
    </dgm:pt>
    <dgm:pt modelId="{8613BC70-7B25-4A59-9B54-DB0FA6024525}" type="sibTrans" cxnId="{382F4997-9FF2-4B0C-989A-3F7B22C92974}">
      <dgm:prSet/>
      <dgm:spPr/>
      <dgm:t>
        <a:bodyPr/>
        <a:lstStyle/>
        <a:p>
          <a:endParaRPr lang="en-IN"/>
        </a:p>
      </dgm:t>
    </dgm:pt>
    <dgm:pt modelId="{23A49176-BE88-4131-98B4-9E7405859887}">
      <dgm:prSet/>
      <dgm:spPr/>
      <dgm:t>
        <a:bodyPr/>
        <a:lstStyle/>
        <a:p>
          <a:r>
            <a:rPr kumimoji="0" lang="en-US" altLang="en-US" b="0" i="0" u="none" strike="noStrike" cap="none" normalizeH="0" baseline="0" dirty="0">
              <a:ln/>
              <a:effectLst/>
              <a:latin typeface="Times New Roman" panose="02020603050405020304" pitchFamily="18" charset="0"/>
              <a:cs typeface="Times New Roman" panose="02020603050405020304" pitchFamily="18" charset="0"/>
            </a:rPr>
            <a:t>Goal: Provide Insights For Customer Retention Strategies.</a:t>
          </a:r>
        </a:p>
      </dgm:t>
    </dgm:pt>
    <dgm:pt modelId="{7F396472-2251-4B35-9139-7EBDC630BAF6}" type="parTrans" cxnId="{F5D008E4-CCE5-4F61-926F-AACE9157732A}">
      <dgm:prSet/>
      <dgm:spPr/>
      <dgm:t>
        <a:bodyPr/>
        <a:lstStyle/>
        <a:p>
          <a:endParaRPr lang="en-IN"/>
        </a:p>
      </dgm:t>
    </dgm:pt>
    <dgm:pt modelId="{57A3709D-67CE-48D4-88AE-F92736220E4C}" type="sibTrans" cxnId="{F5D008E4-CCE5-4F61-926F-AACE9157732A}">
      <dgm:prSet/>
      <dgm:spPr/>
      <dgm:t>
        <a:bodyPr/>
        <a:lstStyle/>
        <a:p>
          <a:endParaRPr lang="en-IN"/>
        </a:p>
      </dgm:t>
    </dgm:pt>
    <dgm:pt modelId="{9B827352-17E1-4AC5-9EF9-76022A586923}" type="pres">
      <dgm:prSet presAssocID="{82A6B04E-7BE3-4A7B-A362-9308F044E755}" presName="Name0" presStyleCnt="0">
        <dgm:presLayoutVars>
          <dgm:chMax val="7"/>
          <dgm:dir/>
          <dgm:animLvl val="lvl"/>
          <dgm:resizeHandles val="exact"/>
        </dgm:presLayoutVars>
      </dgm:prSet>
      <dgm:spPr/>
    </dgm:pt>
    <dgm:pt modelId="{FB065004-37EB-455F-9193-255A616A360D}" type="pres">
      <dgm:prSet presAssocID="{23A49176-BE88-4131-98B4-9E7405859887}" presName="circle1" presStyleLbl="node1" presStyleIdx="0" presStyleCnt="3"/>
      <dgm:spPr/>
    </dgm:pt>
    <dgm:pt modelId="{22C3D75C-D110-4484-BC00-DDBE3A209CBC}" type="pres">
      <dgm:prSet presAssocID="{23A49176-BE88-4131-98B4-9E7405859887}" presName="space" presStyleCnt="0"/>
      <dgm:spPr/>
    </dgm:pt>
    <dgm:pt modelId="{8877C6D2-16FD-45E7-B375-422A189A42C8}" type="pres">
      <dgm:prSet presAssocID="{23A49176-BE88-4131-98B4-9E7405859887}" presName="rect1" presStyleLbl="alignAcc1" presStyleIdx="0" presStyleCnt="3"/>
      <dgm:spPr/>
    </dgm:pt>
    <dgm:pt modelId="{9303B59D-885A-48DF-897A-2DC09D527205}" type="pres">
      <dgm:prSet presAssocID="{C121876A-13E9-425C-AE3E-DB38805B326B}" presName="vertSpace2" presStyleLbl="node1" presStyleIdx="0" presStyleCnt="3"/>
      <dgm:spPr/>
    </dgm:pt>
    <dgm:pt modelId="{807A3DE7-DD46-4B46-B2FE-EE5818EC2A58}" type="pres">
      <dgm:prSet presAssocID="{C121876A-13E9-425C-AE3E-DB38805B326B}" presName="circle2" presStyleLbl="node1" presStyleIdx="1" presStyleCnt="3"/>
      <dgm:spPr/>
    </dgm:pt>
    <dgm:pt modelId="{1A0FE2D3-5FD3-498E-8A8C-C27FC0AAAF2B}" type="pres">
      <dgm:prSet presAssocID="{C121876A-13E9-425C-AE3E-DB38805B326B}" presName="rect2" presStyleLbl="alignAcc1" presStyleIdx="1" presStyleCnt="3"/>
      <dgm:spPr/>
    </dgm:pt>
    <dgm:pt modelId="{1F84662C-DCBC-4B81-A143-01B891100DAD}" type="pres">
      <dgm:prSet presAssocID="{62AB7E4E-FE3A-4961-8853-88D359E09F9E}" presName="vertSpace3" presStyleLbl="node1" presStyleIdx="1" presStyleCnt="3"/>
      <dgm:spPr/>
    </dgm:pt>
    <dgm:pt modelId="{3160111D-C6AD-4D66-B00D-6FF8A9E44C13}" type="pres">
      <dgm:prSet presAssocID="{62AB7E4E-FE3A-4961-8853-88D359E09F9E}" presName="circle3" presStyleLbl="node1" presStyleIdx="2" presStyleCnt="3"/>
      <dgm:spPr/>
    </dgm:pt>
    <dgm:pt modelId="{22E5DE63-5004-4A63-92DF-392ABF018BA6}" type="pres">
      <dgm:prSet presAssocID="{62AB7E4E-FE3A-4961-8853-88D359E09F9E}" presName="rect3" presStyleLbl="alignAcc1" presStyleIdx="2" presStyleCnt="3"/>
      <dgm:spPr/>
    </dgm:pt>
    <dgm:pt modelId="{E797060F-1391-46F1-ADBF-AC411BA8DEA6}" type="pres">
      <dgm:prSet presAssocID="{23A49176-BE88-4131-98B4-9E7405859887}" presName="rect1ParTxNoCh" presStyleLbl="alignAcc1" presStyleIdx="2" presStyleCnt="3">
        <dgm:presLayoutVars>
          <dgm:chMax val="1"/>
          <dgm:bulletEnabled val="1"/>
        </dgm:presLayoutVars>
      </dgm:prSet>
      <dgm:spPr/>
    </dgm:pt>
    <dgm:pt modelId="{D031B881-D98D-4FC2-ADBA-D857A29AEE8D}" type="pres">
      <dgm:prSet presAssocID="{C121876A-13E9-425C-AE3E-DB38805B326B}" presName="rect2ParTxNoCh" presStyleLbl="alignAcc1" presStyleIdx="2" presStyleCnt="3">
        <dgm:presLayoutVars>
          <dgm:chMax val="1"/>
          <dgm:bulletEnabled val="1"/>
        </dgm:presLayoutVars>
      </dgm:prSet>
      <dgm:spPr/>
    </dgm:pt>
    <dgm:pt modelId="{B3051D81-C043-41E5-B63B-4AABB7E3530D}" type="pres">
      <dgm:prSet presAssocID="{62AB7E4E-FE3A-4961-8853-88D359E09F9E}" presName="rect3ParTxNoCh" presStyleLbl="alignAcc1" presStyleIdx="2" presStyleCnt="3">
        <dgm:presLayoutVars>
          <dgm:chMax val="1"/>
          <dgm:bulletEnabled val="1"/>
        </dgm:presLayoutVars>
      </dgm:prSet>
      <dgm:spPr/>
    </dgm:pt>
  </dgm:ptLst>
  <dgm:cxnLst>
    <dgm:cxn modelId="{8D07831F-4546-4C29-966C-AC2F1E500AA0}" type="presOf" srcId="{82A6B04E-7BE3-4A7B-A362-9308F044E755}" destId="{9B827352-17E1-4AC5-9EF9-76022A586923}" srcOrd="0" destOrd="0" presId="urn:microsoft.com/office/officeart/2005/8/layout/target3"/>
    <dgm:cxn modelId="{A78E3A35-83FD-499D-A86D-7F1FF9064CD2}" type="presOf" srcId="{C121876A-13E9-425C-AE3E-DB38805B326B}" destId="{1A0FE2D3-5FD3-498E-8A8C-C27FC0AAAF2B}" srcOrd="0" destOrd="0" presId="urn:microsoft.com/office/officeart/2005/8/layout/target3"/>
    <dgm:cxn modelId="{F3855962-8D98-428D-9518-E63E58163E71}" type="presOf" srcId="{23A49176-BE88-4131-98B4-9E7405859887}" destId="{E797060F-1391-46F1-ADBF-AC411BA8DEA6}" srcOrd="1" destOrd="0" presId="urn:microsoft.com/office/officeart/2005/8/layout/target3"/>
    <dgm:cxn modelId="{826D5F47-1484-4D5B-BEE9-9DC0A6251F9D}" srcId="{82A6B04E-7BE3-4A7B-A362-9308F044E755}" destId="{62AB7E4E-FE3A-4961-8853-88D359E09F9E}" srcOrd="2" destOrd="0" parTransId="{EC909B26-7741-412F-BC8D-38A76EFDF5D8}" sibTransId="{7514D4CE-DF70-4BFA-96F7-D83C34A8EDC7}"/>
    <dgm:cxn modelId="{382F4997-9FF2-4B0C-989A-3F7B22C92974}" srcId="{82A6B04E-7BE3-4A7B-A362-9308F044E755}" destId="{C121876A-13E9-425C-AE3E-DB38805B326B}" srcOrd="1" destOrd="0" parTransId="{10A4B27D-BF1A-43E0-9361-B3C6773AFDCA}" sibTransId="{8613BC70-7B25-4A59-9B54-DB0FA6024525}"/>
    <dgm:cxn modelId="{9C0C4DA1-E446-428E-956D-81BDA65B6AAA}" type="presOf" srcId="{62AB7E4E-FE3A-4961-8853-88D359E09F9E}" destId="{22E5DE63-5004-4A63-92DF-392ABF018BA6}" srcOrd="0" destOrd="0" presId="urn:microsoft.com/office/officeart/2005/8/layout/target3"/>
    <dgm:cxn modelId="{DEA4E9BE-0039-4CFC-8A9F-CD2FAE073A00}" type="presOf" srcId="{23A49176-BE88-4131-98B4-9E7405859887}" destId="{8877C6D2-16FD-45E7-B375-422A189A42C8}" srcOrd="0" destOrd="0" presId="urn:microsoft.com/office/officeart/2005/8/layout/target3"/>
    <dgm:cxn modelId="{F5D008E4-CCE5-4F61-926F-AACE9157732A}" srcId="{82A6B04E-7BE3-4A7B-A362-9308F044E755}" destId="{23A49176-BE88-4131-98B4-9E7405859887}" srcOrd="0" destOrd="0" parTransId="{7F396472-2251-4B35-9139-7EBDC630BAF6}" sibTransId="{57A3709D-67CE-48D4-88AE-F92736220E4C}"/>
    <dgm:cxn modelId="{3E8EC2F6-7F59-46F7-9620-852F2095AE87}" type="presOf" srcId="{62AB7E4E-FE3A-4961-8853-88D359E09F9E}" destId="{B3051D81-C043-41E5-B63B-4AABB7E3530D}" srcOrd="1" destOrd="0" presId="urn:microsoft.com/office/officeart/2005/8/layout/target3"/>
    <dgm:cxn modelId="{CEF385FF-4959-4523-9221-DA861888B555}" type="presOf" srcId="{C121876A-13E9-425C-AE3E-DB38805B326B}" destId="{D031B881-D98D-4FC2-ADBA-D857A29AEE8D}" srcOrd="1" destOrd="0" presId="urn:microsoft.com/office/officeart/2005/8/layout/target3"/>
    <dgm:cxn modelId="{6DCB0048-F3AF-4304-B8B2-153326142989}" type="presParOf" srcId="{9B827352-17E1-4AC5-9EF9-76022A586923}" destId="{FB065004-37EB-455F-9193-255A616A360D}" srcOrd="0" destOrd="0" presId="urn:microsoft.com/office/officeart/2005/8/layout/target3"/>
    <dgm:cxn modelId="{BCE18EB3-1114-4567-9CC1-0A20085D594C}" type="presParOf" srcId="{9B827352-17E1-4AC5-9EF9-76022A586923}" destId="{22C3D75C-D110-4484-BC00-DDBE3A209CBC}" srcOrd="1" destOrd="0" presId="urn:microsoft.com/office/officeart/2005/8/layout/target3"/>
    <dgm:cxn modelId="{2762E58F-EBF8-427A-88A8-D2AC55FAEC6B}" type="presParOf" srcId="{9B827352-17E1-4AC5-9EF9-76022A586923}" destId="{8877C6D2-16FD-45E7-B375-422A189A42C8}" srcOrd="2" destOrd="0" presId="urn:microsoft.com/office/officeart/2005/8/layout/target3"/>
    <dgm:cxn modelId="{8579A69B-E83A-4580-BDE7-68CDAB94B542}" type="presParOf" srcId="{9B827352-17E1-4AC5-9EF9-76022A586923}" destId="{9303B59D-885A-48DF-897A-2DC09D527205}" srcOrd="3" destOrd="0" presId="urn:microsoft.com/office/officeart/2005/8/layout/target3"/>
    <dgm:cxn modelId="{F0B66741-DAB4-4102-871A-B159485BABB0}" type="presParOf" srcId="{9B827352-17E1-4AC5-9EF9-76022A586923}" destId="{807A3DE7-DD46-4B46-B2FE-EE5818EC2A58}" srcOrd="4" destOrd="0" presId="urn:microsoft.com/office/officeart/2005/8/layout/target3"/>
    <dgm:cxn modelId="{35040EC6-34D2-435F-8E42-1FF071070114}" type="presParOf" srcId="{9B827352-17E1-4AC5-9EF9-76022A586923}" destId="{1A0FE2D3-5FD3-498E-8A8C-C27FC0AAAF2B}" srcOrd="5" destOrd="0" presId="urn:microsoft.com/office/officeart/2005/8/layout/target3"/>
    <dgm:cxn modelId="{E1A6CC96-4B1E-4309-A7C8-F8C2F17EA641}" type="presParOf" srcId="{9B827352-17E1-4AC5-9EF9-76022A586923}" destId="{1F84662C-DCBC-4B81-A143-01B891100DAD}" srcOrd="6" destOrd="0" presId="urn:microsoft.com/office/officeart/2005/8/layout/target3"/>
    <dgm:cxn modelId="{084B2208-6E58-40EA-ABDC-03C75D6B44DF}" type="presParOf" srcId="{9B827352-17E1-4AC5-9EF9-76022A586923}" destId="{3160111D-C6AD-4D66-B00D-6FF8A9E44C13}" srcOrd="7" destOrd="0" presId="urn:microsoft.com/office/officeart/2005/8/layout/target3"/>
    <dgm:cxn modelId="{530CA2A5-AD49-4508-982B-53F8ED6BC2E9}" type="presParOf" srcId="{9B827352-17E1-4AC5-9EF9-76022A586923}" destId="{22E5DE63-5004-4A63-92DF-392ABF018BA6}" srcOrd="8" destOrd="0" presId="urn:microsoft.com/office/officeart/2005/8/layout/target3"/>
    <dgm:cxn modelId="{7DA641B7-2D41-4DE8-9C4A-4572BDAF2731}" type="presParOf" srcId="{9B827352-17E1-4AC5-9EF9-76022A586923}" destId="{E797060F-1391-46F1-ADBF-AC411BA8DEA6}" srcOrd="9" destOrd="0" presId="urn:microsoft.com/office/officeart/2005/8/layout/target3"/>
    <dgm:cxn modelId="{5CAE4349-4E5E-40BA-AFBE-22B2BEC7003F}" type="presParOf" srcId="{9B827352-17E1-4AC5-9EF9-76022A586923}" destId="{D031B881-D98D-4FC2-ADBA-D857A29AEE8D}" srcOrd="10" destOrd="0" presId="urn:microsoft.com/office/officeart/2005/8/layout/target3"/>
    <dgm:cxn modelId="{D2819062-E660-49A8-A5B9-37C9C34EA21A}" type="presParOf" srcId="{9B827352-17E1-4AC5-9EF9-76022A586923}" destId="{B3051D81-C043-41E5-B63B-4AABB7E3530D}"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3637EA-9D05-4432-BAB3-FF1A455C60FE}" type="doc">
      <dgm:prSet loTypeId="urn:microsoft.com/office/officeart/2005/8/layout/venn1" loCatId="relationship" qsTypeId="urn:microsoft.com/office/officeart/2005/8/quickstyle/simple1" qsCatId="simple" csTypeId="urn:microsoft.com/office/officeart/2005/8/colors/colorful5" csCatId="colorful" phldr="1"/>
      <dgm:spPr/>
      <dgm:t>
        <a:bodyPr/>
        <a:lstStyle/>
        <a:p>
          <a:endParaRPr lang="en-IN"/>
        </a:p>
      </dgm:t>
    </dgm:pt>
    <dgm:pt modelId="{7B790F59-AB75-47B0-A57E-0CFF94AF00B3}">
      <dgm:prSet phldrT="[Text]"/>
      <dgm:spPr/>
      <dgm:t>
        <a:bodyPr/>
        <a:lstStyle/>
        <a:p>
          <a:r>
            <a:rPr lang="en-IN" b="0" dirty="0">
              <a:latin typeface="Times New Roman" panose="02020603050405020304" pitchFamily="18" charset="0"/>
              <a:cs typeface="Times New Roman" panose="02020603050405020304" pitchFamily="18" charset="0"/>
            </a:rPr>
            <a:t>Total Customers: 5K</a:t>
          </a:r>
        </a:p>
      </dgm:t>
    </dgm:pt>
    <dgm:pt modelId="{E1D9F388-BA7A-49B2-AC69-A6CBFFF6DB48}" type="parTrans" cxnId="{4FF3CC11-CDEC-41FF-84DF-DC5202D43C3C}">
      <dgm:prSet/>
      <dgm:spPr/>
      <dgm:t>
        <a:bodyPr/>
        <a:lstStyle/>
        <a:p>
          <a:endParaRPr lang="en-IN"/>
        </a:p>
      </dgm:t>
    </dgm:pt>
    <dgm:pt modelId="{DB8562E6-7674-4C14-B8EC-523066023C97}" type="sibTrans" cxnId="{4FF3CC11-CDEC-41FF-84DF-DC5202D43C3C}">
      <dgm:prSet/>
      <dgm:spPr/>
      <dgm:t>
        <a:bodyPr/>
        <a:lstStyle/>
        <a:p>
          <a:endParaRPr lang="en-IN"/>
        </a:p>
      </dgm:t>
    </dgm:pt>
    <dgm:pt modelId="{8089E53B-B956-4438-AEB9-FCA0145CE97F}">
      <dgm:prSet phldrT="[Text]"/>
      <dgm:spPr/>
      <dgm:t>
        <a:bodyPr/>
        <a:lstStyle/>
        <a:p>
          <a:r>
            <a:rPr lang="en-IN" b="0" dirty="0">
              <a:latin typeface="Times New Roman" panose="02020603050405020304" pitchFamily="18" charset="0"/>
              <a:cs typeface="Times New Roman" panose="02020603050405020304" pitchFamily="18" charset="0"/>
            </a:rPr>
            <a:t>Onboarded: 3.758K</a:t>
          </a:r>
        </a:p>
      </dgm:t>
    </dgm:pt>
    <dgm:pt modelId="{A1B81BE9-8CA7-41AE-AC6F-74350E1ADBC9}" type="parTrans" cxnId="{A52A07BB-35DE-4BD4-94CA-BAB66FE9B5CC}">
      <dgm:prSet/>
      <dgm:spPr/>
      <dgm:t>
        <a:bodyPr/>
        <a:lstStyle/>
        <a:p>
          <a:endParaRPr lang="en-IN"/>
        </a:p>
      </dgm:t>
    </dgm:pt>
    <dgm:pt modelId="{ED2AB84E-BF9C-4237-B309-04505B847240}" type="sibTrans" cxnId="{A52A07BB-35DE-4BD4-94CA-BAB66FE9B5CC}">
      <dgm:prSet/>
      <dgm:spPr/>
      <dgm:t>
        <a:bodyPr/>
        <a:lstStyle/>
        <a:p>
          <a:endParaRPr lang="en-IN"/>
        </a:p>
      </dgm:t>
    </dgm:pt>
    <dgm:pt modelId="{09F6E286-6C6C-4756-9113-5EE61EEABD59}">
      <dgm:prSet phldrT="[Text]"/>
      <dgm:spPr/>
      <dgm:t>
        <a:bodyPr/>
        <a:lstStyle/>
        <a:p>
          <a:r>
            <a:rPr lang="en-IN" b="0" dirty="0">
              <a:latin typeface="Times New Roman" panose="02020603050405020304" pitchFamily="18" charset="0"/>
              <a:cs typeface="Times New Roman" panose="02020603050405020304" pitchFamily="18" charset="0"/>
            </a:rPr>
            <a:t>Monthly Revenue: ₹36.01L</a:t>
          </a:r>
        </a:p>
      </dgm:t>
    </dgm:pt>
    <dgm:pt modelId="{5361B90A-1082-413C-AF89-9811DB159975}" type="parTrans" cxnId="{A616269A-EAEC-468A-AE43-0A2ABAF982AF}">
      <dgm:prSet/>
      <dgm:spPr/>
      <dgm:t>
        <a:bodyPr/>
        <a:lstStyle/>
        <a:p>
          <a:endParaRPr lang="en-IN"/>
        </a:p>
      </dgm:t>
    </dgm:pt>
    <dgm:pt modelId="{32B09339-B08A-42FC-8C48-2D604C10E235}" type="sibTrans" cxnId="{A616269A-EAEC-468A-AE43-0A2ABAF982AF}">
      <dgm:prSet/>
      <dgm:spPr/>
      <dgm:t>
        <a:bodyPr/>
        <a:lstStyle/>
        <a:p>
          <a:endParaRPr lang="en-IN"/>
        </a:p>
      </dgm:t>
    </dgm:pt>
    <dgm:pt modelId="{3534152C-E5F2-423C-AF6C-272A45171EF5}">
      <dgm:prSet/>
      <dgm:spPr/>
      <dgm:t>
        <a:bodyPr/>
        <a:lstStyle/>
        <a:p>
          <a:r>
            <a:rPr lang="en-IN" b="0">
              <a:latin typeface="Times New Roman" panose="02020603050405020304" pitchFamily="18" charset="0"/>
              <a:cs typeface="Times New Roman" panose="02020603050405020304" pitchFamily="18" charset="0"/>
            </a:rPr>
            <a:t>Churned: 1.401K (28%)</a:t>
          </a:r>
          <a:endParaRPr lang="en-IN" b="0" dirty="0">
            <a:latin typeface="Times New Roman" panose="02020603050405020304" pitchFamily="18" charset="0"/>
            <a:cs typeface="Times New Roman" panose="02020603050405020304" pitchFamily="18" charset="0"/>
          </a:endParaRPr>
        </a:p>
      </dgm:t>
    </dgm:pt>
    <dgm:pt modelId="{62B3E2A7-7521-4677-8334-6B2F5E299CD8}" type="parTrans" cxnId="{0A51A31F-F464-428E-B1C7-50736C0FACE3}">
      <dgm:prSet/>
      <dgm:spPr/>
      <dgm:t>
        <a:bodyPr/>
        <a:lstStyle/>
        <a:p>
          <a:endParaRPr lang="en-IN"/>
        </a:p>
      </dgm:t>
    </dgm:pt>
    <dgm:pt modelId="{761C8AAB-B3AA-430C-AF65-11D954FEB134}" type="sibTrans" cxnId="{0A51A31F-F464-428E-B1C7-50736C0FACE3}">
      <dgm:prSet/>
      <dgm:spPr/>
      <dgm:t>
        <a:bodyPr/>
        <a:lstStyle/>
        <a:p>
          <a:endParaRPr lang="en-IN"/>
        </a:p>
      </dgm:t>
    </dgm:pt>
    <dgm:pt modelId="{4A07F5BE-0000-468C-80AA-63A1E8769D29}">
      <dgm:prSet/>
      <dgm:spPr/>
      <dgm:t>
        <a:bodyPr/>
        <a:lstStyle/>
        <a:p>
          <a:r>
            <a:rPr lang="en-IN" b="0">
              <a:latin typeface="Times New Roman" panose="02020603050405020304" pitchFamily="18" charset="0"/>
              <a:cs typeface="Times New Roman" panose="02020603050405020304" pitchFamily="18" charset="0"/>
            </a:rPr>
            <a:t>On Trial: 1.545K</a:t>
          </a:r>
          <a:endParaRPr lang="en-IN" b="0" dirty="0">
            <a:latin typeface="Times New Roman" panose="02020603050405020304" pitchFamily="18" charset="0"/>
            <a:cs typeface="Times New Roman" panose="02020603050405020304" pitchFamily="18" charset="0"/>
          </a:endParaRPr>
        </a:p>
      </dgm:t>
    </dgm:pt>
    <dgm:pt modelId="{40730137-2A33-4A97-9016-0EDDC1C61342}" type="parTrans" cxnId="{41689983-4B45-47DB-84B9-BCF6F20A0800}">
      <dgm:prSet/>
      <dgm:spPr/>
      <dgm:t>
        <a:bodyPr/>
        <a:lstStyle/>
        <a:p>
          <a:endParaRPr lang="en-IN"/>
        </a:p>
      </dgm:t>
    </dgm:pt>
    <dgm:pt modelId="{69F7A22A-0054-4BAA-A24E-33632FE77CBA}" type="sibTrans" cxnId="{41689983-4B45-47DB-84B9-BCF6F20A0800}">
      <dgm:prSet/>
      <dgm:spPr/>
      <dgm:t>
        <a:bodyPr/>
        <a:lstStyle/>
        <a:p>
          <a:endParaRPr lang="en-IN"/>
        </a:p>
      </dgm:t>
    </dgm:pt>
    <dgm:pt modelId="{8BC3DB68-FFF2-497E-ACC4-5762207A1CE0}" type="pres">
      <dgm:prSet presAssocID="{7B3637EA-9D05-4432-BAB3-FF1A455C60FE}" presName="compositeShape" presStyleCnt="0">
        <dgm:presLayoutVars>
          <dgm:chMax val="7"/>
          <dgm:dir/>
          <dgm:resizeHandles val="exact"/>
        </dgm:presLayoutVars>
      </dgm:prSet>
      <dgm:spPr/>
    </dgm:pt>
    <dgm:pt modelId="{04206386-E905-4632-801B-AE01F7F66E22}" type="pres">
      <dgm:prSet presAssocID="{7B790F59-AB75-47B0-A57E-0CFF94AF00B3}" presName="circ1" presStyleLbl="vennNode1" presStyleIdx="0" presStyleCnt="5"/>
      <dgm:spPr/>
    </dgm:pt>
    <dgm:pt modelId="{8BD5AC7E-1984-4F41-9AE9-8CDE1281077D}" type="pres">
      <dgm:prSet presAssocID="{7B790F59-AB75-47B0-A57E-0CFF94AF00B3}" presName="circ1Tx" presStyleLbl="revTx" presStyleIdx="0" presStyleCnt="0">
        <dgm:presLayoutVars>
          <dgm:chMax val="0"/>
          <dgm:chPref val="0"/>
          <dgm:bulletEnabled val="1"/>
        </dgm:presLayoutVars>
      </dgm:prSet>
      <dgm:spPr/>
    </dgm:pt>
    <dgm:pt modelId="{B5897176-39A8-4774-8777-3872CC3D4A6E}" type="pres">
      <dgm:prSet presAssocID="{8089E53B-B956-4438-AEB9-FCA0145CE97F}" presName="circ2" presStyleLbl="vennNode1" presStyleIdx="1" presStyleCnt="5"/>
      <dgm:spPr/>
    </dgm:pt>
    <dgm:pt modelId="{25B07348-76B0-44E9-8CA8-ADDC7A91176C}" type="pres">
      <dgm:prSet presAssocID="{8089E53B-B956-4438-AEB9-FCA0145CE97F}" presName="circ2Tx" presStyleLbl="revTx" presStyleIdx="0" presStyleCnt="0">
        <dgm:presLayoutVars>
          <dgm:chMax val="0"/>
          <dgm:chPref val="0"/>
          <dgm:bulletEnabled val="1"/>
        </dgm:presLayoutVars>
      </dgm:prSet>
      <dgm:spPr/>
    </dgm:pt>
    <dgm:pt modelId="{363F8323-9416-4B98-AE53-DC510B12678E}" type="pres">
      <dgm:prSet presAssocID="{09F6E286-6C6C-4756-9113-5EE61EEABD59}" presName="circ3" presStyleLbl="vennNode1" presStyleIdx="2" presStyleCnt="5"/>
      <dgm:spPr/>
    </dgm:pt>
    <dgm:pt modelId="{3DC35482-C8CD-4BC9-B2BA-B30B62FB538F}" type="pres">
      <dgm:prSet presAssocID="{09F6E286-6C6C-4756-9113-5EE61EEABD59}" presName="circ3Tx" presStyleLbl="revTx" presStyleIdx="0" presStyleCnt="0">
        <dgm:presLayoutVars>
          <dgm:chMax val="0"/>
          <dgm:chPref val="0"/>
          <dgm:bulletEnabled val="1"/>
        </dgm:presLayoutVars>
      </dgm:prSet>
      <dgm:spPr/>
    </dgm:pt>
    <dgm:pt modelId="{31701BED-EDFC-47B4-B2F0-F4827FD8EF03}" type="pres">
      <dgm:prSet presAssocID="{3534152C-E5F2-423C-AF6C-272A45171EF5}" presName="circ4" presStyleLbl="vennNode1" presStyleIdx="3" presStyleCnt="5"/>
      <dgm:spPr/>
    </dgm:pt>
    <dgm:pt modelId="{43179DA0-3C4C-4B14-8B44-93DEDFE7A7C8}" type="pres">
      <dgm:prSet presAssocID="{3534152C-E5F2-423C-AF6C-272A45171EF5}" presName="circ4Tx" presStyleLbl="revTx" presStyleIdx="0" presStyleCnt="0">
        <dgm:presLayoutVars>
          <dgm:chMax val="0"/>
          <dgm:chPref val="0"/>
          <dgm:bulletEnabled val="1"/>
        </dgm:presLayoutVars>
      </dgm:prSet>
      <dgm:spPr/>
    </dgm:pt>
    <dgm:pt modelId="{AFB51106-96A7-4818-9814-FC6AC6DC694C}" type="pres">
      <dgm:prSet presAssocID="{4A07F5BE-0000-468C-80AA-63A1E8769D29}" presName="circ5" presStyleLbl="vennNode1" presStyleIdx="4" presStyleCnt="5"/>
      <dgm:spPr/>
    </dgm:pt>
    <dgm:pt modelId="{98F2B469-C562-4C79-9DDF-3B8D3E22074F}" type="pres">
      <dgm:prSet presAssocID="{4A07F5BE-0000-468C-80AA-63A1E8769D29}" presName="circ5Tx" presStyleLbl="revTx" presStyleIdx="0" presStyleCnt="0">
        <dgm:presLayoutVars>
          <dgm:chMax val="0"/>
          <dgm:chPref val="0"/>
          <dgm:bulletEnabled val="1"/>
        </dgm:presLayoutVars>
      </dgm:prSet>
      <dgm:spPr/>
    </dgm:pt>
  </dgm:ptLst>
  <dgm:cxnLst>
    <dgm:cxn modelId="{4FF3CC11-CDEC-41FF-84DF-DC5202D43C3C}" srcId="{7B3637EA-9D05-4432-BAB3-FF1A455C60FE}" destId="{7B790F59-AB75-47B0-A57E-0CFF94AF00B3}" srcOrd="0" destOrd="0" parTransId="{E1D9F388-BA7A-49B2-AC69-A6CBFFF6DB48}" sibTransId="{DB8562E6-7674-4C14-B8EC-523066023C97}"/>
    <dgm:cxn modelId="{0A51A31F-F464-428E-B1C7-50736C0FACE3}" srcId="{7B3637EA-9D05-4432-BAB3-FF1A455C60FE}" destId="{3534152C-E5F2-423C-AF6C-272A45171EF5}" srcOrd="3" destOrd="0" parTransId="{62B3E2A7-7521-4677-8334-6B2F5E299CD8}" sibTransId="{761C8AAB-B3AA-430C-AF65-11D954FEB134}"/>
    <dgm:cxn modelId="{77EF2762-4A07-4349-BB92-349E49192E6E}" type="presOf" srcId="{09F6E286-6C6C-4756-9113-5EE61EEABD59}" destId="{3DC35482-C8CD-4BC9-B2BA-B30B62FB538F}" srcOrd="0" destOrd="0" presId="urn:microsoft.com/office/officeart/2005/8/layout/venn1"/>
    <dgm:cxn modelId="{F1C49F63-6D53-4E22-9880-D3776B730983}" type="presOf" srcId="{3534152C-E5F2-423C-AF6C-272A45171EF5}" destId="{43179DA0-3C4C-4B14-8B44-93DEDFE7A7C8}" srcOrd="0" destOrd="0" presId="urn:microsoft.com/office/officeart/2005/8/layout/venn1"/>
    <dgm:cxn modelId="{148B2C68-B22A-4E48-A141-F56D51C4E178}" type="presOf" srcId="{7B790F59-AB75-47B0-A57E-0CFF94AF00B3}" destId="{8BD5AC7E-1984-4F41-9AE9-8CDE1281077D}" srcOrd="0" destOrd="0" presId="urn:microsoft.com/office/officeart/2005/8/layout/venn1"/>
    <dgm:cxn modelId="{4B03B855-5328-47C6-AF55-DB6FDB4D7C04}" type="presOf" srcId="{4A07F5BE-0000-468C-80AA-63A1E8769D29}" destId="{98F2B469-C562-4C79-9DDF-3B8D3E22074F}" srcOrd="0" destOrd="0" presId="urn:microsoft.com/office/officeart/2005/8/layout/venn1"/>
    <dgm:cxn modelId="{41689983-4B45-47DB-84B9-BCF6F20A0800}" srcId="{7B3637EA-9D05-4432-BAB3-FF1A455C60FE}" destId="{4A07F5BE-0000-468C-80AA-63A1E8769D29}" srcOrd="4" destOrd="0" parTransId="{40730137-2A33-4A97-9016-0EDDC1C61342}" sibTransId="{69F7A22A-0054-4BAA-A24E-33632FE77CBA}"/>
    <dgm:cxn modelId="{A616269A-EAEC-468A-AE43-0A2ABAF982AF}" srcId="{7B3637EA-9D05-4432-BAB3-FF1A455C60FE}" destId="{09F6E286-6C6C-4756-9113-5EE61EEABD59}" srcOrd="2" destOrd="0" parTransId="{5361B90A-1082-413C-AF89-9811DB159975}" sibTransId="{32B09339-B08A-42FC-8C48-2D604C10E235}"/>
    <dgm:cxn modelId="{F3B194A1-73BF-489B-817A-D09E529A3CB7}" type="presOf" srcId="{8089E53B-B956-4438-AEB9-FCA0145CE97F}" destId="{25B07348-76B0-44E9-8CA8-ADDC7A91176C}" srcOrd="0" destOrd="0" presId="urn:microsoft.com/office/officeart/2005/8/layout/venn1"/>
    <dgm:cxn modelId="{A52A07BB-35DE-4BD4-94CA-BAB66FE9B5CC}" srcId="{7B3637EA-9D05-4432-BAB3-FF1A455C60FE}" destId="{8089E53B-B956-4438-AEB9-FCA0145CE97F}" srcOrd="1" destOrd="0" parTransId="{A1B81BE9-8CA7-41AE-AC6F-74350E1ADBC9}" sibTransId="{ED2AB84E-BF9C-4237-B309-04505B847240}"/>
    <dgm:cxn modelId="{DBE83FEE-9C91-42EF-A150-40B1AE8FAD31}" type="presOf" srcId="{7B3637EA-9D05-4432-BAB3-FF1A455C60FE}" destId="{8BC3DB68-FFF2-497E-ACC4-5762207A1CE0}" srcOrd="0" destOrd="0" presId="urn:microsoft.com/office/officeart/2005/8/layout/venn1"/>
    <dgm:cxn modelId="{2D09F568-B0CE-450B-8AB9-05E937D664E6}" type="presParOf" srcId="{8BC3DB68-FFF2-497E-ACC4-5762207A1CE0}" destId="{04206386-E905-4632-801B-AE01F7F66E22}" srcOrd="0" destOrd="0" presId="urn:microsoft.com/office/officeart/2005/8/layout/venn1"/>
    <dgm:cxn modelId="{D7B1CEEC-8B6F-4242-B6AA-5C61B5BF2318}" type="presParOf" srcId="{8BC3DB68-FFF2-497E-ACC4-5762207A1CE0}" destId="{8BD5AC7E-1984-4F41-9AE9-8CDE1281077D}" srcOrd="1" destOrd="0" presId="urn:microsoft.com/office/officeart/2005/8/layout/venn1"/>
    <dgm:cxn modelId="{FD306933-F6E5-4ABC-9BB0-232785BEA702}" type="presParOf" srcId="{8BC3DB68-FFF2-497E-ACC4-5762207A1CE0}" destId="{B5897176-39A8-4774-8777-3872CC3D4A6E}" srcOrd="2" destOrd="0" presId="urn:microsoft.com/office/officeart/2005/8/layout/venn1"/>
    <dgm:cxn modelId="{D6275554-B42F-4FF0-B534-8C1D68EDB8D3}" type="presParOf" srcId="{8BC3DB68-FFF2-497E-ACC4-5762207A1CE0}" destId="{25B07348-76B0-44E9-8CA8-ADDC7A91176C}" srcOrd="3" destOrd="0" presId="urn:microsoft.com/office/officeart/2005/8/layout/venn1"/>
    <dgm:cxn modelId="{9BFE12D4-8B20-4831-A8A2-1F4D4D37C39A}" type="presParOf" srcId="{8BC3DB68-FFF2-497E-ACC4-5762207A1CE0}" destId="{363F8323-9416-4B98-AE53-DC510B12678E}" srcOrd="4" destOrd="0" presId="urn:microsoft.com/office/officeart/2005/8/layout/venn1"/>
    <dgm:cxn modelId="{5D592B8D-2760-47D6-AA7B-E46A3B537FF6}" type="presParOf" srcId="{8BC3DB68-FFF2-497E-ACC4-5762207A1CE0}" destId="{3DC35482-C8CD-4BC9-B2BA-B30B62FB538F}" srcOrd="5" destOrd="0" presId="urn:microsoft.com/office/officeart/2005/8/layout/venn1"/>
    <dgm:cxn modelId="{ABD3E711-3568-4733-80EA-5FAA47D1BFF7}" type="presParOf" srcId="{8BC3DB68-FFF2-497E-ACC4-5762207A1CE0}" destId="{31701BED-EDFC-47B4-B2F0-F4827FD8EF03}" srcOrd="6" destOrd="0" presId="urn:microsoft.com/office/officeart/2005/8/layout/venn1"/>
    <dgm:cxn modelId="{7144F2A8-21F2-4674-A692-C431B7002DF4}" type="presParOf" srcId="{8BC3DB68-FFF2-497E-ACC4-5762207A1CE0}" destId="{43179DA0-3C4C-4B14-8B44-93DEDFE7A7C8}" srcOrd="7" destOrd="0" presId="urn:microsoft.com/office/officeart/2005/8/layout/venn1"/>
    <dgm:cxn modelId="{BBA41187-0B05-4C2D-A1E5-40B775490F53}" type="presParOf" srcId="{8BC3DB68-FFF2-497E-ACC4-5762207A1CE0}" destId="{AFB51106-96A7-4818-9814-FC6AC6DC694C}" srcOrd="8" destOrd="0" presId="urn:microsoft.com/office/officeart/2005/8/layout/venn1"/>
    <dgm:cxn modelId="{78E0DAF6-4229-4E33-981F-85D74F749F25}" type="presParOf" srcId="{8BC3DB68-FFF2-497E-ACC4-5762207A1CE0}" destId="{98F2B469-C562-4C79-9DDF-3B8D3E22074F}" srcOrd="9"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065004-37EB-455F-9193-255A616A360D}">
      <dsp:nvSpPr>
        <dsp:cNvPr id="0" name=""/>
        <dsp:cNvSpPr/>
      </dsp:nvSpPr>
      <dsp:spPr>
        <a:xfrm>
          <a:off x="0" y="203199"/>
          <a:ext cx="3657600" cy="3657600"/>
        </a:xfrm>
        <a:prstGeom prst="pie">
          <a:avLst>
            <a:gd name="adj1" fmla="val 5400000"/>
            <a:gd name="adj2" fmla="val 162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77C6D2-16FD-45E7-B375-422A189A42C8}">
      <dsp:nvSpPr>
        <dsp:cNvPr id="0" name=""/>
        <dsp:cNvSpPr/>
      </dsp:nvSpPr>
      <dsp:spPr>
        <a:xfrm>
          <a:off x="1828800" y="203199"/>
          <a:ext cx="4267200" cy="3657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kumimoji="0" lang="en-US" altLang="en-US" sz="2300" b="0" i="0" u="none" strike="noStrike" kern="1200" cap="none" normalizeH="0" baseline="0" dirty="0">
              <a:ln/>
              <a:effectLst/>
              <a:latin typeface="Times New Roman" panose="02020603050405020304" pitchFamily="18" charset="0"/>
              <a:cs typeface="Times New Roman" panose="02020603050405020304" pitchFamily="18" charset="0"/>
            </a:rPr>
            <a:t>Goal: Provide Insights For Customer Retention Strategies.</a:t>
          </a:r>
        </a:p>
      </dsp:txBody>
      <dsp:txXfrm>
        <a:off x="1828800" y="203199"/>
        <a:ext cx="4267200" cy="1097282"/>
      </dsp:txXfrm>
    </dsp:sp>
    <dsp:sp modelId="{807A3DE7-DD46-4B46-B2FE-EE5818EC2A58}">
      <dsp:nvSpPr>
        <dsp:cNvPr id="0" name=""/>
        <dsp:cNvSpPr/>
      </dsp:nvSpPr>
      <dsp:spPr>
        <a:xfrm>
          <a:off x="640081" y="1300482"/>
          <a:ext cx="2377437" cy="2377437"/>
        </a:xfrm>
        <a:prstGeom prst="pie">
          <a:avLst>
            <a:gd name="adj1" fmla="val 5400000"/>
            <a:gd name="adj2" fmla="val 16200000"/>
          </a:avLst>
        </a:prstGeom>
        <a:solidFill>
          <a:schemeClr val="accent2">
            <a:hueOff val="-81595"/>
            <a:satOff val="-4716"/>
            <a:lumOff val="647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0FE2D3-5FD3-498E-8A8C-C27FC0AAAF2B}">
      <dsp:nvSpPr>
        <dsp:cNvPr id="0" name=""/>
        <dsp:cNvSpPr/>
      </dsp:nvSpPr>
      <dsp:spPr>
        <a:xfrm>
          <a:off x="1828800" y="1300482"/>
          <a:ext cx="4267200" cy="2377437"/>
        </a:xfrm>
        <a:prstGeom prst="rect">
          <a:avLst/>
        </a:prstGeom>
        <a:solidFill>
          <a:schemeClr val="lt1">
            <a:alpha val="90000"/>
            <a:hueOff val="0"/>
            <a:satOff val="0"/>
            <a:lumOff val="0"/>
            <a:alphaOff val="0"/>
          </a:schemeClr>
        </a:solidFill>
        <a:ln w="12700" cap="flat" cmpd="sng" algn="ctr">
          <a:solidFill>
            <a:schemeClr val="accent2">
              <a:hueOff val="-81595"/>
              <a:satOff val="-4716"/>
              <a:lumOff val="647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kumimoji="0" lang="en-US" altLang="en-US" sz="2300" b="0" i="0" u="none" strike="noStrike" kern="1200" cap="none" normalizeH="0" baseline="0" dirty="0">
              <a:ln/>
              <a:effectLst/>
              <a:latin typeface="Times New Roman" panose="02020603050405020304" pitchFamily="18" charset="0"/>
              <a:cs typeface="Times New Roman" panose="02020603050405020304" pitchFamily="18" charset="0"/>
            </a:rPr>
            <a:t>Need To Understand Who Is Churning, Why They Churn, And When</a:t>
          </a:r>
          <a:endParaRPr lang="en-IN" sz="2300" b="0" kern="1200" dirty="0">
            <a:latin typeface="Times New Roman" panose="02020603050405020304" pitchFamily="18" charset="0"/>
            <a:cs typeface="Times New Roman" panose="02020603050405020304" pitchFamily="18" charset="0"/>
          </a:endParaRPr>
        </a:p>
      </dsp:txBody>
      <dsp:txXfrm>
        <a:off x="1828800" y="1300482"/>
        <a:ext cx="4267200" cy="1097278"/>
      </dsp:txXfrm>
    </dsp:sp>
    <dsp:sp modelId="{3160111D-C6AD-4D66-B00D-6FF8A9E44C13}">
      <dsp:nvSpPr>
        <dsp:cNvPr id="0" name=""/>
        <dsp:cNvSpPr/>
      </dsp:nvSpPr>
      <dsp:spPr>
        <a:xfrm>
          <a:off x="1280160" y="2397761"/>
          <a:ext cx="1097278" cy="1097278"/>
        </a:xfrm>
        <a:prstGeom prst="pie">
          <a:avLst>
            <a:gd name="adj1" fmla="val 5400000"/>
            <a:gd name="adj2" fmla="val 16200000"/>
          </a:avLst>
        </a:prstGeom>
        <a:solidFill>
          <a:schemeClr val="accent2">
            <a:hueOff val="-163190"/>
            <a:satOff val="-9432"/>
            <a:lumOff val="1294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E5DE63-5004-4A63-92DF-392ABF018BA6}">
      <dsp:nvSpPr>
        <dsp:cNvPr id="0" name=""/>
        <dsp:cNvSpPr/>
      </dsp:nvSpPr>
      <dsp:spPr>
        <a:xfrm>
          <a:off x="1828800" y="2397761"/>
          <a:ext cx="4267200" cy="1097278"/>
        </a:xfrm>
        <a:prstGeom prst="rect">
          <a:avLst/>
        </a:prstGeom>
        <a:solidFill>
          <a:schemeClr val="lt1">
            <a:alpha val="90000"/>
            <a:hueOff val="0"/>
            <a:satOff val="0"/>
            <a:lumOff val="0"/>
            <a:alphaOff val="0"/>
          </a:schemeClr>
        </a:solidFill>
        <a:ln w="12700" cap="flat" cmpd="sng" algn="ctr">
          <a:solidFill>
            <a:schemeClr val="accent2">
              <a:hueOff val="-163190"/>
              <a:satOff val="-9432"/>
              <a:lumOff val="129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kumimoji="0" lang="en-US" altLang="en-US" sz="2300" b="0" i="0" u="none" strike="noStrike" kern="1200" cap="none" normalizeH="0" baseline="0" dirty="0">
              <a:ln/>
              <a:effectLst/>
              <a:latin typeface="Times New Roman" panose="02020603050405020304" pitchFamily="18" charset="0"/>
              <a:cs typeface="Times New Roman" panose="02020603050405020304" pitchFamily="18" charset="0"/>
            </a:rPr>
            <a:t>High Customer Churn Directly Impacts Revenue And Growth.</a:t>
          </a:r>
        </a:p>
      </dsp:txBody>
      <dsp:txXfrm>
        <a:off x="1828800" y="2397761"/>
        <a:ext cx="4267200" cy="10972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206386-E905-4632-801B-AE01F7F66E22}">
      <dsp:nvSpPr>
        <dsp:cNvPr id="0" name=""/>
        <dsp:cNvSpPr/>
      </dsp:nvSpPr>
      <dsp:spPr>
        <a:xfrm>
          <a:off x="2336799" y="1158239"/>
          <a:ext cx="1422399" cy="1422400"/>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8BD5AC7E-1984-4F41-9AE9-8CDE1281077D}">
      <dsp:nvSpPr>
        <dsp:cNvPr id="0" name=""/>
        <dsp:cNvSpPr/>
      </dsp:nvSpPr>
      <dsp:spPr>
        <a:xfrm>
          <a:off x="2223008" y="0"/>
          <a:ext cx="1649984" cy="95504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IN" sz="2400" b="0" kern="1200" dirty="0">
              <a:latin typeface="Times New Roman" panose="02020603050405020304" pitchFamily="18" charset="0"/>
              <a:cs typeface="Times New Roman" panose="02020603050405020304" pitchFamily="18" charset="0"/>
            </a:rPr>
            <a:t>Total Customers: 5K</a:t>
          </a:r>
        </a:p>
      </dsp:txBody>
      <dsp:txXfrm>
        <a:off x="2223008" y="0"/>
        <a:ext cx="1649984" cy="955040"/>
      </dsp:txXfrm>
    </dsp:sp>
    <dsp:sp modelId="{B5897176-39A8-4774-8777-3872CC3D4A6E}">
      <dsp:nvSpPr>
        <dsp:cNvPr id="0" name=""/>
        <dsp:cNvSpPr/>
      </dsp:nvSpPr>
      <dsp:spPr>
        <a:xfrm>
          <a:off x="2877880" y="1551228"/>
          <a:ext cx="1422399" cy="1422400"/>
        </a:xfrm>
        <a:prstGeom prst="ellipse">
          <a:avLst/>
        </a:prstGeom>
        <a:solidFill>
          <a:schemeClr val="accent5">
            <a:alpha val="50000"/>
            <a:hueOff val="-209966"/>
            <a:satOff val="11412"/>
            <a:lumOff val="-210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5B07348-76B0-44E9-8CA8-ADDC7A91176C}">
      <dsp:nvSpPr>
        <dsp:cNvPr id="0" name=""/>
        <dsp:cNvSpPr/>
      </dsp:nvSpPr>
      <dsp:spPr>
        <a:xfrm>
          <a:off x="4413504" y="1259840"/>
          <a:ext cx="1479295" cy="10363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IN" sz="2400" b="0" kern="1200" dirty="0">
              <a:latin typeface="Times New Roman" panose="02020603050405020304" pitchFamily="18" charset="0"/>
              <a:cs typeface="Times New Roman" panose="02020603050405020304" pitchFamily="18" charset="0"/>
            </a:rPr>
            <a:t>Onboarded: 3.758K</a:t>
          </a:r>
        </a:p>
      </dsp:txBody>
      <dsp:txXfrm>
        <a:off x="4413504" y="1259840"/>
        <a:ext cx="1479295" cy="1036320"/>
      </dsp:txXfrm>
    </dsp:sp>
    <dsp:sp modelId="{363F8323-9416-4B98-AE53-DC510B12678E}">
      <dsp:nvSpPr>
        <dsp:cNvPr id="0" name=""/>
        <dsp:cNvSpPr/>
      </dsp:nvSpPr>
      <dsp:spPr>
        <a:xfrm>
          <a:off x="2671348" y="2187651"/>
          <a:ext cx="1422399" cy="1422400"/>
        </a:xfrm>
        <a:prstGeom prst="ellipse">
          <a:avLst/>
        </a:prstGeom>
        <a:solidFill>
          <a:schemeClr val="accent5">
            <a:alpha val="50000"/>
            <a:hueOff val="-419932"/>
            <a:satOff val="22824"/>
            <a:lumOff val="-4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DC35482-C8CD-4BC9-B2BA-B30B62FB538F}">
      <dsp:nvSpPr>
        <dsp:cNvPr id="0" name=""/>
        <dsp:cNvSpPr/>
      </dsp:nvSpPr>
      <dsp:spPr>
        <a:xfrm>
          <a:off x="4185920" y="3027680"/>
          <a:ext cx="1479295" cy="10363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IN" sz="2400" b="0" kern="1200" dirty="0">
              <a:latin typeface="Times New Roman" panose="02020603050405020304" pitchFamily="18" charset="0"/>
              <a:cs typeface="Times New Roman" panose="02020603050405020304" pitchFamily="18" charset="0"/>
            </a:rPr>
            <a:t>Monthly Revenue: ₹36.01L</a:t>
          </a:r>
        </a:p>
      </dsp:txBody>
      <dsp:txXfrm>
        <a:off x="4185920" y="3027680"/>
        <a:ext cx="1479295" cy="1036320"/>
      </dsp:txXfrm>
    </dsp:sp>
    <dsp:sp modelId="{31701BED-EDFC-47B4-B2F0-F4827FD8EF03}">
      <dsp:nvSpPr>
        <dsp:cNvPr id="0" name=""/>
        <dsp:cNvSpPr/>
      </dsp:nvSpPr>
      <dsp:spPr>
        <a:xfrm>
          <a:off x="2002251" y="2187651"/>
          <a:ext cx="1422399" cy="1422400"/>
        </a:xfrm>
        <a:prstGeom prst="ellipse">
          <a:avLst/>
        </a:prstGeom>
        <a:solidFill>
          <a:schemeClr val="accent5">
            <a:alpha val="50000"/>
            <a:hueOff val="-629899"/>
            <a:satOff val="34235"/>
            <a:lumOff val="-632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3179DA0-3C4C-4B14-8B44-93DEDFE7A7C8}">
      <dsp:nvSpPr>
        <dsp:cNvPr id="0" name=""/>
        <dsp:cNvSpPr/>
      </dsp:nvSpPr>
      <dsp:spPr>
        <a:xfrm>
          <a:off x="430784" y="3027680"/>
          <a:ext cx="1479295" cy="10363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IN" sz="2400" b="0" kern="1200">
              <a:latin typeface="Times New Roman" panose="02020603050405020304" pitchFamily="18" charset="0"/>
              <a:cs typeface="Times New Roman" panose="02020603050405020304" pitchFamily="18" charset="0"/>
            </a:rPr>
            <a:t>Churned: 1.401K (28%)</a:t>
          </a:r>
          <a:endParaRPr lang="en-IN" sz="2400" b="0" kern="1200" dirty="0">
            <a:latin typeface="Times New Roman" panose="02020603050405020304" pitchFamily="18" charset="0"/>
            <a:cs typeface="Times New Roman" panose="02020603050405020304" pitchFamily="18" charset="0"/>
          </a:endParaRPr>
        </a:p>
      </dsp:txBody>
      <dsp:txXfrm>
        <a:off x="430784" y="3027680"/>
        <a:ext cx="1479295" cy="1036320"/>
      </dsp:txXfrm>
    </dsp:sp>
    <dsp:sp modelId="{AFB51106-96A7-4818-9814-FC6AC6DC694C}">
      <dsp:nvSpPr>
        <dsp:cNvPr id="0" name=""/>
        <dsp:cNvSpPr/>
      </dsp:nvSpPr>
      <dsp:spPr>
        <a:xfrm>
          <a:off x="1795719" y="1551228"/>
          <a:ext cx="1422399" cy="1422400"/>
        </a:xfrm>
        <a:prstGeom prst="ellipse">
          <a:avLst/>
        </a:prstGeom>
        <a:solidFill>
          <a:schemeClr val="accent5">
            <a:alpha val="50000"/>
            <a:hueOff val="-839865"/>
            <a:satOff val="45647"/>
            <a:lumOff val="-843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98F2B469-C562-4C79-9DDF-3B8D3E22074F}">
      <dsp:nvSpPr>
        <dsp:cNvPr id="0" name=""/>
        <dsp:cNvSpPr/>
      </dsp:nvSpPr>
      <dsp:spPr>
        <a:xfrm>
          <a:off x="203200" y="1259840"/>
          <a:ext cx="1479295" cy="10363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IN" sz="2400" b="0" kern="1200">
              <a:latin typeface="Times New Roman" panose="02020603050405020304" pitchFamily="18" charset="0"/>
              <a:cs typeface="Times New Roman" panose="02020603050405020304" pitchFamily="18" charset="0"/>
            </a:rPr>
            <a:t>On Trial: 1.545K</a:t>
          </a:r>
          <a:endParaRPr lang="en-IN" sz="2400" b="0" kern="1200" dirty="0">
            <a:latin typeface="Times New Roman" panose="02020603050405020304" pitchFamily="18" charset="0"/>
            <a:cs typeface="Times New Roman" panose="02020603050405020304" pitchFamily="18" charset="0"/>
          </a:endParaRPr>
        </a:p>
      </dsp:txBody>
      <dsp:txXfrm>
        <a:off x="203200" y="1259840"/>
        <a:ext cx="1479295" cy="103632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fld id="{5BCAD085-E8A6-8845-BD4E-CB4CCA059FC4}" type="datetimeFigureOut">
              <a:rPr lang="en-US" smtClean="0"/>
              <a:t>9/18/2025</a:t>
            </a:fld>
            <a:endParaRPr 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18967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26800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7444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46489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29345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54647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33731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0280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25782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353921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20000"/>
              <a:lumOff val="8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fld id="{5BCAD085-E8A6-8845-BD4E-CB4CCA059FC4}" type="datetimeFigureOut">
              <a:rPr lang="en-US" smtClean="0"/>
              <a:t>9/18/2025</a:t>
            </a:fld>
            <a:endParaRPr 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078479200"/>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fld id="{5BCAD085-E8A6-8845-BD4E-CB4CCA059FC4}" type="datetimeFigureOut">
              <a:rPr lang="en-US" smtClean="0"/>
              <a:t>9/18/2025</a:t>
            </a:fld>
            <a:endParaRPr 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854624540"/>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4" y="457201"/>
            <a:ext cx="7512938" cy="820993"/>
          </a:xfrm>
        </p:spPr>
        <p:txBody>
          <a:bodyPr/>
          <a:lstStyle/>
          <a:p>
            <a:r>
              <a:rPr lang="en-IN" b="1" dirty="0">
                <a:latin typeface="Times New Roman" panose="02020603050405020304" pitchFamily="18" charset="0"/>
                <a:cs typeface="Times New Roman" panose="02020603050405020304" pitchFamily="18" charset="0"/>
              </a:rPr>
              <a:t>RAVEN CHURN ANALYSIS </a:t>
            </a:r>
            <a:endParaRPr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0554" y="1209369"/>
            <a:ext cx="8411497" cy="5268297"/>
          </a:xfrm>
        </p:spPr>
        <p:txBody>
          <a:bodyPr>
            <a:normAutofit fontScale="85000" lnSpcReduction="10000"/>
          </a:bodyPr>
          <a:lstStyle/>
          <a:p>
            <a:pPr marL="0" indent="0">
              <a:buNone/>
            </a:pPr>
            <a:r>
              <a:rPr lang="en-IN" sz="2000" b="1" dirty="0">
                <a:latin typeface="Times New Roman" panose="02020603050405020304" pitchFamily="18" charset="0"/>
                <a:cs typeface="Times New Roman" panose="02020603050405020304" pitchFamily="18" charset="0"/>
              </a:rPr>
              <a:t>CHURN ANALYSIS</a:t>
            </a:r>
            <a:r>
              <a:rPr lang="en-IN" sz="2400" b="1" dirty="0">
                <a:latin typeface="Times New Roman" panose="02020603050405020304" pitchFamily="18" charset="0"/>
                <a:cs typeface="Times New Roman" panose="02020603050405020304" pitchFamily="18" charset="0"/>
              </a:rPr>
              <a:t>:</a:t>
            </a:r>
          </a:p>
          <a:p>
            <a:pPr marL="0" indent="0">
              <a:lnSpc>
                <a:spcPct val="150000"/>
              </a:lnSpc>
              <a:buNone/>
            </a:pPr>
            <a:r>
              <a:rPr lang="en-US" sz="1800" dirty="0">
                <a:latin typeface="Times New Roman" panose="02020603050405020304" pitchFamily="18" charset="0"/>
                <a:cs typeface="Times New Roman" panose="02020603050405020304" pitchFamily="18" charset="0"/>
              </a:rPr>
              <a:t>Churn Analysis Is The Act Of Determining, Understanding, And Forecasting Why Consumers Stop Using A Product Or Service. Churn Analysis Helps Businesses Minimize Customer Attrition And Enhance Retention Tactics By Studying Customer </a:t>
            </a:r>
            <a:r>
              <a:rPr lang="en-US" sz="1800" dirty="0" err="1">
                <a:latin typeface="Times New Roman" panose="02020603050405020304" pitchFamily="18" charset="0"/>
                <a:cs typeface="Times New Roman" panose="02020603050405020304" pitchFamily="18" charset="0"/>
              </a:rPr>
              <a:t>Behaviour</a:t>
            </a:r>
            <a:r>
              <a:rPr lang="en-US" sz="1800" dirty="0">
                <a:latin typeface="Times New Roman" panose="02020603050405020304" pitchFamily="18" charset="0"/>
                <a:cs typeface="Times New Roman" panose="02020603050405020304" pitchFamily="18" charset="0"/>
              </a:rPr>
              <a:t>, feedback, And Historical Data.</a:t>
            </a:r>
          </a:p>
          <a:p>
            <a:pPr marL="0" indent="0">
              <a:buNone/>
            </a:pPr>
            <a:r>
              <a:rPr lang="en-US" sz="1900" b="1" dirty="0">
                <a:latin typeface="Times New Roman" panose="02020603050405020304" pitchFamily="18" charset="0"/>
                <a:cs typeface="Times New Roman" panose="02020603050405020304" pitchFamily="18" charset="0"/>
              </a:rPr>
              <a:t>KEY METRICS FOR CHURN ANALYSIS</a:t>
            </a:r>
            <a:endParaRPr lang="en-US" sz="1300" dirty="0">
              <a:latin typeface="Times New Roman" panose="02020603050405020304" pitchFamily="18" charset="0"/>
              <a:cs typeface="Times New Roman" panose="02020603050405020304" pitchFamily="18" charset="0"/>
            </a:endParaRPr>
          </a:p>
          <a:p>
            <a:pPr fontAlgn="base">
              <a:lnSpc>
                <a:spcPct val="160000"/>
              </a:lnSpc>
              <a:buFont typeface="Wingdings" panose="05000000000000000000" pitchFamily="2" charset="2"/>
              <a:buChar char="ü"/>
            </a:pPr>
            <a:r>
              <a:rPr lang="en-US" sz="1700" dirty="0">
                <a:latin typeface="Times New Roman" panose="02020603050405020304" pitchFamily="18" charset="0"/>
                <a:cs typeface="Times New Roman" panose="02020603050405020304" pitchFamily="18" charset="0"/>
              </a:rPr>
              <a:t>Churn Rate</a:t>
            </a:r>
          </a:p>
          <a:p>
            <a:pPr fontAlgn="base">
              <a:lnSpc>
                <a:spcPct val="160000"/>
              </a:lnSpc>
              <a:buFont typeface="Wingdings" panose="05000000000000000000" pitchFamily="2" charset="2"/>
              <a:buChar char="ü"/>
            </a:pPr>
            <a:r>
              <a:rPr lang="en-US" sz="1700" dirty="0">
                <a:latin typeface="Times New Roman" panose="02020603050405020304" pitchFamily="18" charset="0"/>
                <a:cs typeface="Times New Roman" panose="02020603050405020304" pitchFamily="18" charset="0"/>
              </a:rPr>
              <a:t>CLV (Customer Lifetime Value)</a:t>
            </a:r>
          </a:p>
          <a:p>
            <a:pPr fontAlgn="base">
              <a:lnSpc>
                <a:spcPct val="160000"/>
              </a:lnSpc>
              <a:buFont typeface="Wingdings" panose="05000000000000000000" pitchFamily="2" charset="2"/>
              <a:buChar char="ü"/>
            </a:pPr>
            <a:r>
              <a:rPr lang="en-US" sz="1700" dirty="0">
                <a:latin typeface="Times New Roman" panose="02020603050405020304" pitchFamily="18" charset="0"/>
                <a:cs typeface="Times New Roman" panose="02020603050405020304" pitchFamily="18" charset="0"/>
              </a:rPr>
              <a:t>Retention Rate</a:t>
            </a:r>
          </a:p>
          <a:p>
            <a:pPr fontAlgn="base">
              <a:lnSpc>
                <a:spcPct val="160000"/>
              </a:lnSpc>
              <a:buFont typeface="Wingdings" panose="05000000000000000000" pitchFamily="2" charset="2"/>
              <a:buChar char="ü"/>
            </a:pPr>
            <a:r>
              <a:rPr lang="en-US" sz="1700" dirty="0">
                <a:latin typeface="Times New Roman" panose="02020603050405020304" pitchFamily="18" charset="0"/>
                <a:cs typeface="Times New Roman" panose="02020603050405020304" pitchFamily="18" charset="0"/>
              </a:rPr>
              <a:t>Net Promoter Score (NPS)</a:t>
            </a:r>
          </a:p>
          <a:p>
            <a:pPr fontAlgn="base">
              <a:lnSpc>
                <a:spcPct val="160000"/>
              </a:lnSpc>
              <a:buFont typeface="Wingdings" panose="05000000000000000000" pitchFamily="2" charset="2"/>
              <a:buChar char="ü"/>
            </a:pPr>
            <a:r>
              <a:rPr lang="en-US" sz="1700" dirty="0">
                <a:latin typeface="Times New Roman" panose="02020603050405020304" pitchFamily="18" charset="0"/>
                <a:cs typeface="Times New Roman" panose="02020603050405020304" pitchFamily="18" charset="0"/>
              </a:rPr>
              <a:t>Average Revenue Per User (ARPU)</a:t>
            </a:r>
          </a:p>
          <a:p>
            <a:pPr fontAlgn="base">
              <a:lnSpc>
                <a:spcPct val="160000"/>
              </a:lnSpc>
              <a:buFont typeface="Wingdings" panose="05000000000000000000" pitchFamily="2" charset="2"/>
              <a:buChar char="ü"/>
            </a:pPr>
            <a:r>
              <a:rPr lang="en-US" sz="1700" dirty="0">
                <a:latin typeface="Times New Roman" panose="02020603050405020304" pitchFamily="18" charset="0"/>
                <a:cs typeface="Times New Roman" panose="02020603050405020304" pitchFamily="18" charset="0"/>
              </a:rPr>
              <a:t>Engagement Rate</a:t>
            </a:r>
          </a:p>
          <a:p>
            <a:pPr fontAlgn="base">
              <a:lnSpc>
                <a:spcPct val="160000"/>
              </a:lnSpc>
              <a:buFont typeface="Wingdings" panose="05000000000000000000" pitchFamily="2" charset="2"/>
              <a:buChar char="ü"/>
            </a:pPr>
            <a:r>
              <a:rPr lang="en-US" sz="1700" dirty="0">
                <a:latin typeface="Times New Roman" panose="02020603050405020304" pitchFamily="18" charset="0"/>
                <a:cs typeface="Times New Roman" panose="02020603050405020304" pitchFamily="18" charset="0"/>
              </a:rPr>
              <a:t>Customer Acquisition Cost (CAC)</a:t>
            </a:r>
            <a:endParaRPr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666" y="334298"/>
            <a:ext cx="7704667" cy="1396182"/>
          </a:xfrm>
        </p:spPr>
        <p:txBody>
          <a:bodyPr/>
          <a:lstStyle/>
          <a:p>
            <a:r>
              <a:rPr lang="en-IN" b="1" dirty="0">
                <a:latin typeface="Times New Roman" panose="02020603050405020304" pitchFamily="18" charset="0"/>
                <a:cs typeface="Times New Roman" panose="02020603050405020304" pitchFamily="18" charset="0"/>
              </a:rPr>
              <a:t>Business Problem</a:t>
            </a:r>
            <a:endParaRPr b="1" dirty="0">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CEF84F80-6A97-C759-6421-4A92795942DE}"/>
              </a:ext>
            </a:extLst>
          </p:cNvPr>
          <p:cNvGraphicFramePr/>
          <p:nvPr>
            <p:extLst>
              <p:ext uri="{D42A27DB-BD31-4B8C-83A1-F6EECF244321}">
                <p14:modId xmlns:p14="http://schemas.microsoft.com/office/powerpoint/2010/main" val="212156704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682" y="181898"/>
            <a:ext cx="5949609" cy="1558412"/>
          </a:xfrm>
        </p:spPr>
        <p:txBody>
          <a:bodyPr/>
          <a:lstStyle/>
          <a:p>
            <a:r>
              <a:rPr lang="en-IN" dirty="0">
                <a:latin typeface="Times New Roman" panose="02020603050405020304" pitchFamily="18" charset="0"/>
                <a:cs typeface="Times New Roman" panose="02020603050405020304" pitchFamily="18" charset="0"/>
              </a:rPr>
              <a:t>KPI</a:t>
            </a:r>
            <a:r>
              <a:rPr dirty="0">
                <a:latin typeface="Times New Roman" panose="02020603050405020304" pitchFamily="18" charset="0"/>
                <a:cs typeface="Times New Roman" panose="02020603050405020304" pitchFamily="18" charset="0"/>
              </a:rPr>
              <a:t> Overview</a:t>
            </a:r>
          </a:p>
        </p:txBody>
      </p:sp>
      <p:graphicFrame>
        <p:nvGraphicFramePr>
          <p:cNvPr id="4" name="Diagram 3">
            <a:extLst>
              <a:ext uri="{FF2B5EF4-FFF2-40B4-BE49-F238E27FC236}">
                <a16:creationId xmlns:a16="http://schemas.microsoft.com/office/drawing/2014/main" id="{D261EC5A-4396-290A-6950-0D94E0660494}"/>
              </a:ext>
            </a:extLst>
          </p:cNvPr>
          <p:cNvGraphicFramePr/>
          <p:nvPr>
            <p:extLst>
              <p:ext uri="{D42A27DB-BD31-4B8C-83A1-F6EECF244321}">
                <p14:modId xmlns:p14="http://schemas.microsoft.com/office/powerpoint/2010/main" val="686532617"/>
              </p:ext>
            </p:extLst>
          </p:nvPr>
        </p:nvGraphicFramePr>
        <p:xfrm>
          <a:off x="1425678" y="1505155"/>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FA06BA-618A-F9BA-68FC-13288BDC7C34}"/>
              </a:ext>
            </a:extLst>
          </p:cNvPr>
          <p:cNvSpPr txBox="1"/>
          <p:nvPr/>
        </p:nvSpPr>
        <p:spPr>
          <a:xfrm>
            <a:off x="2695313" y="218909"/>
            <a:ext cx="5181600"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CHURN ANALYSIS OF THIS STUDY</a:t>
            </a:r>
          </a:p>
          <a:p>
            <a:endParaRPr lang="en-IN" dirty="0"/>
          </a:p>
        </p:txBody>
      </p:sp>
      <p:pic>
        <p:nvPicPr>
          <p:cNvPr id="6" name="Picture 5">
            <a:extLst>
              <a:ext uri="{FF2B5EF4-FFF2-40B4-BE49-F238E27FC236}">
                <a16:creationId xmlns:a16="http://schemas.microsoft.com/office/drawing/2014/main" id="{2D621E79-FE49-65BB-9054-D47D5EACD222}"/>
              </a:ext>
            </a:extLst>
          </p:cNvPr>
          <p:cNvPicPr>
            <a:picLocks noChangeAspect="1"/>
          </p:cNvPicPr>
          <p:nvPr/>
        </p:nvPicPr>
        <p:blipFill>
          <a:blip r:embed="rId2"/>
          <a:stretch>
            <a:fillRect/>
          </a:stretch>
        </p:blipFill>
        <p:spPr>
          <a:xfrm>
            <a:off x="366342" y="1005199"/>
            <a:ext cx="3753374" cy="2133898"/>
          </a:xfrm>
          <a:prstGeom prst="rect">
            <a:avLst/>
          </a:prstGeom>
        </p:spPr>
      </p:pic>
      <p:sp>
        <p:nvSpPr>
          <p:cNvPr id="7" name="TextBox 6">
            <a:extLst>
              <a:ext uri="{FF2B5EF4-FFF2-40B4-BE49-F238E27FC236}">
                <a16:creationId xmlns:a16="http://schemas.microsoft.com/office/drawing/2014/main" id="{9BEC29A0-8F11-6597-FAF0-50BCCA323378}"/>
              </a:ext>
            </a:extLst>
          </p:cNvPr>
          <p:cNvSpPr txBox="1"/>
          <p:nvPr/>
        </p:nvSpPr>
        <p:spPr>
          <a:xfrm>
            <a:off x="4572000" y="1005199"/>
            <a:ext cx="4070555"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Charts Shows How Churn Happened In Region </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North America Has The </a:t>
            </a:r>
            <a:r>
              <a:rPr lang="en-US" b="1" dirty="0">
                <a:latin typeface="Times New Roman" panose="02020603050405020304" pitchFamily="18" charset="0"/>
                <a:cs typeface="Times New Roman" panose="02020603050405020304" pitchFamily="18" charset="0"/>
              </a:rPr>
              <a:t>Highest Churn</a:t>
            </a:r>
            <a:r>
              <a:rPr lang="en-US" dirty="0">
                <a:latin typeface="Times New Roman" panose="02020603050405020304" pitchFamily="18" charset="0"/>
                <a:cs typeface="Times New Roman" panose="02020603050405020304" pitchFamily="18" charset="0"/>
              </a:rPr>
              <a:t> (~600+ Customers).</a:t>
            </a:r>
          </a:p>
          <a:p>
            <a:pPr marL="285750" indent="-285750">
              <a:buFont typeface="Wingdings" panose="05000000000000000000" pitchFamily="2" charset="2"/>
              <a:buChar char="ü"/>
            </a:pPr>
            <a:r>
              <a:rPr lang="en-US" dirty="0" err="1">
                <a:latin typeface="Times New Roman" panose="02020603050405020304" pitchFamily="18" charset="0"/>
                <a:cs typeface="Times New Roman" panose="02020603050405020304" pitchFamily="18" charset="0"/>
              </a:rPr>
              <a:t>Emea</a:t>
            </a:r>
            <a:r>
              <a:rPr lang="en-US" dirty="0">
                <a:latin typeface="Times New Roman" panose="02020603050405020304" pitchFamily="18" charset="0"/>
                <a:cs typeface="Times New Roman" panose="02020603050405020304" pitchFamily="18" charset="0"/>
              </a:rPr>
              <a:t> &amp; Apac Show Moderate Churn Levels.</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Latam &amp; Mea Have </a:t>
            </a:r>
            <a:r>
              <a:rPr lang="en-US" b="1" dirty="0">
                <a:latin typeface="Times New Roman" panose="02020603050405020304" pitchFamily="18" charset="0"/>
                <a:cs typeface="Times New Roman" panose="02020603050405020304" pitchFamily="18" charset="0"/>
              </a:rPr>
              <a:t>Minimal Churn</a:t>
            </a:r>
            <a:r>
              <a:rPr lang="en-US" dirty="0">
                <a:latin typeface="Times New Roman" panose="02020603050405020304" pitchFamily="18" charset="0"/>
                <a:cs typeface="Times New Roman" panose="02020603050405020304" pitchFamily="18" charset="0"/>
              </a:rPr>
              <a:t> → Potential For Growth Focus.</a:t>
            </a:r>
            <a:endParaRPr lang="en-IN"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DD1DB435-13D8-4FC8-61C4-5FA1C26EBC71}"/>
              </a:ext>
            </a:extLst>
          </p:cNvPr>
          <p:cNvPicPr>
            <a:picLocks noChangeAspect="1"/>
          </p:cNvPicPr>
          <p:nvPr/>
        </p:nvPicPr>
        <p:blipFill>
          <a:blip r:embed="rId3"/>
          <a:stretch>
            <a:fillRect/>
          </a:stretch>
        </p:blipFill>
        <p:spPr>
          <a:xfrm>
            <a:off x="5286113" y="3862541"/>
            <a:ext cx="3238952" cy="2200582"/>
          </a:xfrm>
          <a:prstGeom prst="rect">
            <a:avLst/>
          </a:prstGeom>
        </p:spPr>
      </p:pic>
      <p:sp>
        <p:nvSpPr>
          <p:cNvPr id="13" name="TextBox 12">
            <a:extLst>
              <a:ext uri="{FF2B5EF4-FFF2-40B4-BE49-F238E27FC236}">
                <a16:creationId xmlns:a16="http://schemas.microsoft.com/office/drawing/2014/main" id="{1F619551-8251-F645-9CBF-D8312402BAF9}"/>
              </a:ext>
            </a:extLst>
          </p:cNvPr>
          <p:cNvSpPr txBox="1"/>
          <p:nvPr/>
        </p:nvSpPr>
        <p:spPr>
          <a:xfrm>
            <a:off x="618935" y="3886390"/>
            <a:ext cx="4424516" cy="1754326"/>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This Charts Says Churn By Plan</a:t>
            </a:r>
          </a:p>
          <a:p>
            <a:r>
              <a:rPr lang="en-US" dirty="0">
                <a:latin typeface="Times New Roman" panose="02020603050405020304" pitchFamily="18" charset="0"/>
                <a:cs typeface="Times New Roman" panose="02020603050405020304" pitchFamily="18" charset="0"/>
              </a:rPr>
              <a:t>Starter plan: </a:t>
            </a:r>
            <a:r>
              <a:rPr lang="en-US" b="1" dirty="0">
                <a:latin typeface="Times New Roman" panose="02020603050405020304" pitchFamily="18" charset="0"/>
                <a:cs typeface="Times New Roman" panose="02020603050405020304" pitchFamily="18" charset="0"/>
              </a:rPr>
              <a:t>44% churn</a:t>
            </a:r>
            <a:r>
              <a:rPr lang="en-US" dirty="0">
                <a:latin typeface="Times New Roman" panose="02020603050405020304" pitchFamily="18" charset="0"/>
                <a:cs typeface="Times New Roman" panose="02020603050405020304" pitchFamily="18" charset="0"/>
              </a:rPr>
              <a:t> → weak retention for entry-level users.</a:t>
            </a:r>
          </a:p>
          <a:p>
            <a:r>
              <a:rPr lang="en-US" dirty="0">
                <a:latin typeface="Times New Roman" panose="02020603050405020304" pitchFamily="18" charset="0"/>
                <a:cs typeface="Times New Roman" panose="02020603050405020304" pitchFamily="18" charset="0"/>
              </a:rPr>
              <a:t>Pro &amp; Enterprise plans show relatively </a:t>
            </a:r>
            <a:r>
              <a:rPr lang="en-US" b="1" dirty="0">
                <a:latin typeface="Times New Roman" panose="02020603050405020304" pitchFamily="18" charset="0"/>
                <a:cs typeface="Times New Roman" panose="02020603050405020304" pitchFamily="18" charset="0"/>
              </a:rPr>
              <a:t>lower churn</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Free plan still losing </a:t>
            </a:r>
            <a:r>
              <a:rPr lang="en-US" b="1" dirty="0">
                <a:latin typeface="Times New Roman" panose="02020603050405020304" pitchFamily="18" charset="0"/>
                <a:cs typeface="Times New Roman" panose="02020603050405020304" pitchFamily="18" charset="0"/>
              </a:rPr>
              <a:t>31% of customers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F76B71-063C-BB3F-B851-0F251DE1C3A5}"/>
              </a:ext>
            </a:extLst>
          </p:cNvPr>
          <p:cNvPicPr>
            <a:picLocks noChangeAspect="1"/>
          </p:cNvPicPr>
          <p:nvPr/>
        </p:nvPicPr>
        <p:blipFill>
          <a:blip r:embed="rId2"/>
          <a:stretch>
            <a:fillRect/>
          </a:stretch>
        </p:blipFill>
        <p:spPr>
          <a:xfrm>
            <a:off x="279362" y="754905"/>
            <a:ext cx="3632162" cy="2199290"/>
          </a:xfrm>
          <a:prstGeom prst="rect">
            <a:avLst/>
          </a:prstGeom>
        </p:spPr>
      </p:pic>
      <p:pic>
        <p:nvPicPr>
          <p:cNvPr id="7" name="Picture 6">
            <a:extLst>
              <a:ext uri="{FF2B5EF4-FFF2-40B4-BE49-F238E27FC236}">
                <a16:creationId xmlns:a16="http://schemas.microsoft.com/office/drawing/2014/main" id="{34EBC153-6DB5-B0B4-4A07-6A53B0A356EC}"/>
              </a:ext>
            </a:extLst>
          </p:cNvPr>
          <p:cNvPicPr>
            <a:picLocks noChangeAspect="1"/>
          </p:cNvPicPr>
          <p:nvPr/>
        </p:nvPicPr>
        <p:blipFill>
          <a:blip r:embed="rId3"/>
          <a:stretch>
            <a:fillRect/>
          </a:stretch>
        </p:blipFill>
        <p:spPr>
          <a:xfrm>
            <a:off x="4868042" y="3687097"/>
            <a:ext cx="3794177" cy="2246675"/>
          </a:xfrm>
          <a:prstGeom prst="rect">
            <a:avLst/>
          </a:prstGeom>
        </p:spPr>
      </p:pic>
      <p:sp>
        <p:nvSpPr>
          <p:cNvPr id="10" name="TextBox 9">
            <a:extLst>
              <a:ext uri="{FF2B5EF4-FFF2-40B4-BE49-F238E27FC236}">
                <a16:creationId xmlns:a16="http://schemas.microsoft.com/office/drawing/2014/main" id="{F468C165-5AF9-FEBD-737A-6DF34B18A734}"/>
              </a:ext>
            </a:extLst>
          </p:cNvPr>
          <p:cNvSpPr txBox="1"/>
          <p:nvPr/>
        </p:nvSpPr>
        <p:spPr>
          <a:xfrm>
            <a:off x="4223813" y="1070048"/>
            <a:ext cx="4640825" cy="2031325"/>
          </a:xfrm>
          <a:prstGeom prst="rect">
            <a:avLst/>
          </a:prstGeom>
          <a:noFill/>
        </p:spPr>
        <p:txBody>
          <a:bodyPr wrap="square" rtlCol="0">
            <a:spAutoFit/>
          </a:bodyPr>
          <a:lstStyle/>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Small Businesses (1–10 Employees) Contribute </a:t>
            </a:r>
            <a:r>
              <a:rPr lang="en-US" b="1" dirty="0">
                <a:latin typeface="Times New Roman" panose="02020603050405020304" pitchFamily="18" charset="0"/>
                <a:cs typeface="Times New Roman" panose="02020603050405020304" pitchFamily="18" charset="0"/>
              </a:rPr>
              <a:t>Most Churn</a:t>
            </a:r>
            <a:r>
              <a:rPr lang="en-US"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Larger Enterprises (201+) Have </a:t>
            </a:r>
            <a:r>
              <a:rPr lang="en-US" b="1" dirty="0">
                <a:latin typeface="Times New Roman" panose="02020603050405020304" pitchFamily="18" charset="0"/>
                <a:cs typeface="Times New Roman" panose="02020603050405020304" pitchFamily="18" charset="0"/>
              </a:rPr>
              <a:t>Significantly Lower Churn</a:t>
            </a:r>
            <a:r>
              <a:rPr lang="en-US"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Indicates Need For </a:t>
            </a:r>
            <a:r>
              <a:rPr lang="en-US" b="1" dirty="0">
                <a:latin typeface="Times New Roman" panose="02020603050405020304" pitchFamily="18" charset="0"/>
                <a:cs typeface="Times New Roman" panose="02020603050405020304" pitchFamily="18" charset="0"/>
              </a:rPr>
              <a:t>Better </a:t>
            </a:r>
            <a:r>
              <a:rPr lang="en-US" b="1" dirty="0" err="1">
                <a:latin typeface="Times New Roman" panose="02020603050405020304" pitchFamily="18" charset="0"/>
                <a:cs typeface="Times New Roman" panose="02020603050405020304" pitchFamily="18" charset="0"/>
              </a:rPr>
              <a:t>Sme</a:t>
            </a:r>
            <a:r>
              <a:rPr lang="en-US" b="1" dirty="0">
                <a:latin typeface="Times New Roman" panose="02020603050405020304" pitchFamily="18" charset="0"/>
                <a:cs typeface="Times New Roman" panose="02020603050405020304" pitchFamily="18" charset="0"/>
              </a:rPr>
              <a:t> Onboarding &amp; Support</a:t>
            </a:r>
            <a:r>
              <a:rPr lang="en-US" dirty="0">
                <a:latin typeface="Times New Roman" panose="02020603050405020304" pitchFamily="18" charset="0"/>
                <a:cs typeface="Times New Roman" panose="02020603050405020304" pitchFamily="18" charset="0"/>
              </a:rPr>
              <a:t>.</a:t>
            </a:r>
          </a:p>
          <a:p>
            <a:endParaRPr lang="en-IN" dirty="0"/>
          </a:p>
        </p:txBody>
      </p:sp>
      <p:sp>
        <p:nvSpPr>
          <p:cNvPr id="11" name="TextBox 10">
            <a:extLst>
              <a:ext uri="{FF2B5EF4-FFF2-40B4-BE49-F238E27FC236}">
                <a16:creationId xmlns:a16="http://schemas.microsoft.com/office/drawing/2014/main" id="{5BD5B102-3D7E-937A-8211-DF13863C48C4}"/>
              </a:ext>
            </a:extLst>
          </p:cNvPr>
          <p:cNvSpPr txBox="1"/>
          <p:nvPr/>
        </p:nvSpPr>
        <p:spPr>
          <a:xfrm>
            <a:off x="190872" y="3517772"/>
            <a:ext cx="4640826" cy="2585323"/>
          </a:xfrm>
          <a:prstGeom prst="rect">
            <a:avLst/>
          </a:prstGeom>
          <a:noFill/>
        </p:spPr>
        <p:txBody>
          <a:bodyPr wrap="square" rtlCol="0">
            <a:spAutoFit/>
          </a:bodyPr>
          <a:lstStyle/>
          <a:p>
            <a:endParaRPr lang="en-US" b="1" dirty="0"/>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Top Reasons: </a:t>
            </a:r>
            <a:r>
              <a:rPr lang="en-US" b="1" dirty="0">
                <a:latin typeface="Times New Roman" panose="02020603050405020304" pitchFamily="18" charset="0"/>
                <a:cs typeface="Times New Roman" panose="02020603050405020304" pitchFamily="18" charset="0"/>
              </a:rPr>
              <a:t>Poor Onboarding, Company Closed, Moved To In-house, Competitor Switch</a:t>
            </a:r>
            <a:r>
              <a:rPr lang="en-US"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Price Sensitivity &amp; Missing Features Also Major Drivers.</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Suggests </a:t>
            </a:r>
            <a:r>
              <a:rPr lang="en-US" b="1" dirty="0">
                <a:latin typeface="Times New Roman" panose="02020603050405020304" pitchFamily="18" charset="0"/>
                <a:cs typeface="Times New Roman" panose="02020603050405020304" pitchFamily="18" charset="0"/>
              </a:rPr>
              <a:t>Customer Success &amp; Product Improvement Focus</a:t>
            </a:r>
            <a:r>
              <a:rPr lang="en-US" dirty="0">
                <a:latin typeface="Times New Roman" panose="02020603050405020304" pitchFamily="18" charset="0"/>
                <a:cs typeface="Times New Roman" panose="02020603050405020304" pitchFamily="18" charset="0"/>
              </a:rPr>
              <a:t>.</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D5D3C7C-C979-A171-B8EF-A44A60B88DE3}"/>
              </a:ext>
            </a:extLst>
          </p:cNvPr>
          <p:cNvPicPr>
            <a:picLocks noChangeAspect="1"/>
          </p:cNvPicPr>
          <p:nvPr/>
        </p:nvPicPr>
        <p:blipFill>
          <a:blip r:embed="rId2"/>
          <a:stretch>
            <a:fillRect/>
          </a:stretch>
        </p:blipFill>
        <p:spPr>
          <a:xfrm>
            <a:off x="599767" y="686136"/>
            <a:ext cx="4247536" cy="2413150"/>
          </a:xfrm>
          <a:prstGeom prst="rect">
            <a:avLst/>
          </a:prstGeom>
        </p:spPr>
      </p:pic>
      <p:sp>
        <p:nvSpPr>
          <p:cNvPr id="7" name="TextBox 6">
            <a:extLst>
              <a:ext uri="{FF2B5EF4-FFF2-40B4-BE49-F238E27FC236}">
                <a16:creationId xmlns:a16="http://schemas.microsoft.com/office/drawing/2014/main" id="{46467558-3007-2FD9-A202-B5C5FE75943A}"/>
              </a:ext>
            </a:extLst>
          </p:cNvPr>
          <p:cNvSpPr txBox="1"/>
          <p:nvPr/>
        </p:nvSpPr>
        <p:spPr>
          <a:xfrm>
            <a:off x="4327320" y="2803868"/>
            <a:ext cx="4374228" cy="1754326"/>
          </a:xfrm>
          <a:prstGeom prst="rect">
            <a:avLst/>
          </a:prstGeom>
          <a:noFill/>
        </p:spPr>
        <p:txBody>
          <a:bodyPr wrap="square">
            <a:spAutoFit/>
          </a:bodyPr>
          <a:lstStyle/>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Revenue Dips In </a:t>
            </a:r>
            <a:r>
              <a:rPr lang="en-US" b="1" dirty="0">
                <a:latin typeface="Times New Roman" panose="02020603050405020304" pitchFamily="18" charset="0"/>
                <a:cs typeface="Times New Roman" panose="02020603050405020304" pitchFamily="18" charset="0"/>
              </a:rPr>
              <a:t>Aug–sept</a:t>
            </a:r>
            <a:r>
              <a:rPr lang="en-US" dirty="0">
                <a:latin typeface="Times New Roman" panose="02020603050405020304" pitchFamily="18" charset="0"/>
                <a:cs typeface="Times New Roman" panose="02020603050405020304" pitchFamily="18" charset="0"/>
              </a:rPr>
              <a:t> Align With </a:t>
            </a:r>
            <a:r>
              <a:rPr lang="en-US" b="1" dirty="0">
                <a:latin typeface="Times New Roman" panose="02020603050405020304" pitchFamily="18" charset="0"/>
                <a:cs typeface="Times New Roman" panose="02020603050405020304" pitchFamily="18" charset="0"/>
              </a:rPr>
              <a:t>Peak Churn Months</a:t>
            </a:r>
            <a:r>
              <a:rPr lang="en-US"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Indicates Seasonality Or Product Dissatisfaction Cycles.</a:t>
            </a:r>
          </a:p>
          <a:p>
            <a:pPr marL="285750" indent="-285750">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Action: Targeted </a:t>
            </a:r>
            <a:r>
              <a:rPr lang="en-US" b="1" dirty="0">
                <a:latin typeface="Times New Roman" panose="02020603050405020304" pitchFamily="18" charset="0"/>
                <a:cs typeface="Times New Roman" panose="02020603050405020304" pitchFamily="18" charset="0"/>
              </a:rPr>
              <a:t>Retention Campaigns During High-risk Months</a:t>
            </a:r>
            <a:r>
              <a:rPr 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1E3E045-94E2-2106-FFC3-4B72CAFCC272}"/>
              </a:ext>
            </a:extLst>
          </p:cNvPr>
          <p:cNvSpPr txBox="1"/>
          <p:nvPr/>
        </p:nvSpPr>
        <p:spPr>
          <a:xfrm>
            <a:off x="530942" y="953729"/>
            <a:ext cx="8062452" cy="4801314"/>
          </a:xfrm>
          <a:prstGeom prst="rect">
            <a:avLst/>
          </a:prstGeom>
          <a:noFill/>
        </p:spPr>
        <p:txBody>
          <a:bodyPr wrap="square" rtlCol="0">
            <a:spAutoFit/>
          </a:bodyPr>
          <a:lstStyle/>
          <a:p>
            <a:pPr algn="ctr">
              <a:lnSpc>
                <a:spcPct val="200000"/>
              </a:lnSpc>
            </a:pPr>
            <a:r>
              <a:rPr lang="en-US" b="1" dirty="0">
                <a:latin typeface="Times New Roman" panose="02020603050405020304" pitchFamily="18" charset="0"/>
                <a:cs typeface="Times New Roman" panose="02020603050405020304" pitchFamily="18" charset="0"/>
              </a:rPr>
              <a:t>ADVANTAGES</a:t>
            </a:r>
          </a:p>
          <a:p>
            <a:pPr marL="285750" indent="-285750">
              <a:lnSpc>
                <a:spcPct val="2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Provides </a:t>
            </a:r>
            <a:r>
              <a:rPr lang="en-US" b="1" dirty="0">
                <a:latin typeface="Times New Roman" panose="02020603050405020304" pitchFamily="18" charset="0"/>
                <a:cs typeface="Times New Roman" panose="02020603050405020304" pitchFamily="18" charset="0"/>
              </a:rPr>
              <a:t>Data-driven Insights</a:t>
            </a:r>
            <a:r>
              <a:rPr lang="en-US" dirty="0">
                <a:latin typeface="Times New Roman" panose="02020603050405020304" pitchFamily="18" charset="0"/>
                <a:cs typeface="Times New Roman" panose="02020603050405020304" pitchFamily="18" charset="0"/>
              </a:rPr>
              <a:t> Into Customer Churn Patterns.</a:t>
            </a:r>
          </a:p>
          <a:p>
            <a:pPr marL="285750" indent="-285750">
              <a:lnSpc>
                <a:spcPct val="2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Helps Identify </a:t>
            </a:r>
            <a:r>
              <a:rPr lang="en-US" b="1" dirty="0">
                <a:latin typeface="Times New Roman" panose="02020603050405020304" pitchFamily="18" charset="0"/>
                <a:cs typeface="Times New Roman" panose="02020603050405020304" pitchFamily="18" charset="0"/>
              </a:rPr>
              <a:t>At-risk Customer Segments</a:t>
            </a:r>
            <a:r>
              <a:rPr lang="en-US" dirty="0">
                <a:latin typeface="Times New Roman" panose="02020603050405020304" pitchFamily="18" charset="0"/>
                <a:cs typeface="Times New Roman" panose="02020603050405020304" pitchFamily="18" charset="0"/>
              </a:rPr>
              <a:t> (By Plan, Region, Company Size).</a:t>
            </a:r>
          </a:p>
          <a:p>
            <a:pPr marL="285750" indent="-285750">
              <a:lnSpc>
                <a:spcPct val="2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Supports </a:t>
            </a:r>
            <a:r>
              <a:rPr lang="en-US" b="1" dirty="0">
                <a:latin typeface="Times New Roman" panose="02020603050405020304" pitchFamily="18" charset="0"/>
                <a:cs typeface="Times New Roman" panose="02020603050405020304" pitchFamily="18" charset="0"/>
              </a:rPr>
              <a:t>Targeted Retention Strategies</a:t>
            </a:r>
            <a:r>
              <a:rPr lang="en-US" dirty="0">
                <a:latin typeface="Times New Roman" panose="02020603050405020304" pitchFamily="18" charset="0"/>
                <a:cs typeface="Times New Roman" panose="02020603050405020304" pitchFamily="18" charset="0"/>
              </a:rPr>
              <a:t> To Reduce Churn.</a:t>
            </a:r>
          </a:p>
          <a:p>
            <a:pPr marL="285750" indent="-285750">
              <a:lnSpc>
                <a:spcPct val="2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Improves </a:t>
            </a:r>
            <a:r>
              <a:rPr lang="en-US" b="1" dirty="0">
                <a:latin typeface="Times New Roman" panose="02020603050405020304" pitchFamily="18" charset="0"/>
                <a:cs typeface="Times New Roman" panose="02020603050405020304" pitchFamily="18" charset="0"/>
              </a:rPr>
              <a:t>Decision-making</a:t>
            </a:r>
            <a:r>
              <a:rPr lang="en-US" dirty="0">
                <a:latin typeface="Times New Roman" panose="02020603050405020304" pitchFamily="18" charset="0"/>
                <a:cs typeface="Times New Roman" panose="02020603050405020304" pitchFamily="18" charset="0"/>
              </a:rPr>
              <a:t> For Pricing, Onboarding, And Product Features.</a:t>
            </a:r>
          </a:p>
          <a:p>
            <a:pPr marL="285750" indent="-285750">
              <a:lnSpc>
                <a:spcPct val="2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Visual, Interactive Dashboard For </a:t>
            </a:r>
            <a:r>
              <a:rPr lang="en-US" b="1" dirty="0">
                <a:latin typeface="Times New Roman" panose="02020603050405020304" pitchFamily="18" charset="0"/>
                <a:cs typeface="Times New Roman" panose="02020603050405020304" pitchFamily="18" charset="0"/>
              </a:rPr>
              <a:t>Real-time Monitoring</a:t>
            </a:r>
            <a:r>
              <a:rPr lang="en-US" dirty="0">
                <a:latin typeface="Times New Roman" panose="02020603050405020304" pitchFamily="18" charset="0"/>
                <a:cs typeface="Times New Roman" panose="02020603050405020304" pitchFamily="18" charset="0"/>
              </a:rPr>
              <a:t>.</a:t>
            </a:r>
          </a:p>
          <a:p>
            <a:pPr marL="285750" indent="-285750">
              <a:lnSpc>
                <a:spcPct val="2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Saves Time For Stakeholders Through </a:t>
            </a:r>
            <a:r>
              <a:rPr lang="en-US" b="1" dirty="0">
                <a:latin typeface="Times New Roman" panose="02020603050405020304" pitchFamily="18" charset="0"/>
                <a:cs typeface="Times New Roman" panose="02020603050405020304" pitchFamily="18" charset="0"/>
              </a:rPr>
              <a:t>Automated Analysis</a:t>
            </a:r>
            <a:r>
              <a:rPr lang="en-US" dirty="0">
                <a:latin typeface="Times New Roman" panose="02020603050405020304" pitchFamily="18" charset="0"/>
                <a:cs typeface="Times New Roman" panose="02020603050405020304" pitchFamily="18" charset="0"/>
              </a:rPr>
              <a:t>.</a:t>
            </a:r>
          </a:p>
          <a:p>
            <a:pPr marL="285750" indent="-285750">
              <a:lnSpc>
                <a:spcPct val="20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Strengthens Ability To </a:t>
            </a:r>
            <a:r>
              <a:rPr lang="en-US" b="1" dirty="0">
                <a:latin typeface="Times New Roman" panose="02020603050405020304" pitchFamily="18" charset="0"/>
                <a:cs typeface="Times New Roman" panose="02020603050405020304" pitchFamily="18" charset="0"/>
              </a:rPr>
              <a:t>Forecast Revenue Risks</a:t>
            </a:r>
            <a:r>
              <a:rPr lang="en-US" dirty="0">
                <a:latin typeface="Times New Roman" panose="02020603050405020304" pitchFamily="18" charset="0"/>
                <a:cs typeface="Times New Roman" panose="02020603050405020304" pitchFamily="18" charset="0"/>
              </a:rPr>
              <a:t>.</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6361" y="808370"/>
            <a:ext cx="8637639" cy="5241260"/>
          </a:xfrm>
          <a:noFill/>
        </p:spPr>
        <p:txBody>
          <a:bodyPr>
            <a:normAutofit/>
          </a:bodyPr>
          <a:lstStyle/>
          <a:p>
            <a:pPr marL="0" indent="0" algn="ctr">
              <a:buNone/>
            </a:pPr>
            <a:r>
              <a:rPr lang="en-US" sz="2000" b="1" dirty="0">
                <a:latin typeface="Times New Roman" panose="02020603050405020304" pitchFamily="18" charset="0"/>
                <a:cs typeface="Times New Roman" panose="02020603050405020304" pitchFamily="18" charset="0"/>
              </a:rPr>
              <a:t>KEY INSIGHTS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28% Churn Rate High</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Free &amp; Starter Churn High</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Poor Onboarding Major Issue</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Mid-sized Firms Vulnerable</a:t>
            </a:r>
          </a:p>
          <a:p>
            <a:pPr marL="0" indent="0" algn="ctr">
              <a:buNone/>
            </a:pPr>
            <a:r>
              <a:rPr lang="en-IN" sz="2000" b="1" dirty="0">
                <a:latin typeface="Times New Roman" panose="02020603050405020304" pitchFamily="18" charset="0"/>
                <a:cs typeface="Times New Roman" panose="02020603050405020304" pitchFamily="18" charset="0"/>
              </a:rPr>
              <a:t>SUGGESTIONS</a:t>
            </a:r>
          </a:p>
          <a:p>
            <a:pPr>
              <a:buFont typeface="Wingdings" panose="05000000000000000000" pitchFamily="2" charset="2"/>
              <a:buChar char="ü"/>
            </a:pPr>
            <a:r>
              <a:rPr lang="en-US" sz="2000" dirty="0"/>
              <a:t>Improve onboarding</a:t>
            </a:r>
          </a:p>
          <a:p>
            <a:pPr>
              <a:buFont typeface="Wingdings" panose="05000000000000000000" pitchFamily="2" charset="2"/>
              <a:buChar char="ü"/>
            </a:pPr>
            <a:r>
              <a:rPr lang="en-US" sz="2000" dirty="0"/>
              <a:t>Add features</a:t>
            </a:r>
          </a:p>
          <a:p>
            <a:pPr>
              <a:buFont typeface="Wingdings" panose="05000000000000000000" pitchFamily="2" charset="2"/>
              <a:buChar char="ü"/>
            </a:pPr>
            <a:r>
              <a:rPr lang="en-US" sz="2000" dirty="0"/>
              <a:t>Adjust pricing for mid firms</a:t>
            </a:r>
          </a:p>
          <a:p>
            <a:pPr>
              <a:buFont typeface="Wingdings" panose="05000000000000000000" pitchFamily="2" charset="2"/>
              <a:buChar char="ü"/>
            </a:pPr>
            <a:r>
              <a:rPr lang="en-US" sz="2000" dirty="0"/>
              <a:t>Free → Paid conversion funnels</a:t>
            </a:r>
          </a:p>
          <a:p>
            <a:pPr>
              <a:buFont typeface="Wingdings" panose="05000000000000000000" pitchFamily="2" charset="2"/>
              <a:buChar char="ü"/>
            </a:pPr>
            <a:r>
              <a:rPr lang="en-US" sz="2000" dirty="0"/>
              <a:t>Focus on NA &amp; EMEA</a:t>
            </a:r>
          </a:p>
          <a:p>
            <a:pPr>
              <a:buFont typeface="Wingdings" panose="05000000000000000000" pitchFamily="2" charset="2"/>
              <a:buChar char="ü"/>
            </a:pPr>
            <a:r>
              <a:rPr lang="en-US" sz="2000" dirty="0"/>
              <a:t>Customer success teams5</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 </a:t>
            </a:r>
            <a:endParaRP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372168" cy="4210665"/>
          </a:xfrm>
        </p:spPr>
        <p:txBody>
          <a:bodyPr>
            <a:normAutofit lnSpcReduction="10000"/>
          </a:bodyPr>
          <a:lstStyle/>
          <a:p>
            <a:endParaRPr dirty="0"/>
          </a:p>
          <a:p>
            <a:pPr marL="0" indent="0">
              <a:lnSpc>
                <a:spcPct val="200000"/>
              </a:lnSpc>
              <a:buNone/>
            </a:pPr>
            <a:r>
              <a:rPr lang="en-US" sz="2000" dirty="0">
                <a:latin typeface="Times New Roman" panose="02020603050405020304" pitchFamily="18" charset="0"/>
                <a:cs typeface="Times New Roman" panose="02020603050405020304" pitchFamily="18" charset="0"/>
              </a:rPr>
              <a:t>The Churn Analysis Reveals That </a:t>
            </a:r>
            <a:r>
              <a:rPr lang="en-US" sz="2000" b="1" dirty="0">
                <a:latin typeface="Times New Roman" panose="02020603050405020304" pitchFamily="18" charset="0"/>
                <a:cs typeface="Times New Roman" panose="02020603050405020304" pitchFamily="18" charset="0"/>
              </a:rPr>
              <a:t>Small Businesses And Starter Plan Users Contribute The Most Churn</a:t>
            </a:r>
            <a:r>
              <a:rPr lang="en-US" sz="2000" dirty="0">
                <a:latin typeface="Times New Roman" panose="02020603050405020304" pitchFamily="18" charset="0"/>
                <a:cs typeface="Times New Roman" panose="02020603050405020304" pitchFamily="18" charset="0"/>
              </a:rPr>
              <a:t>, With Poor Onboarding And Competitive Pressure As Key Drivers. Seasonal Spikes In Churn Directly Impact Monthly Revenue. By Addressing Onboarding Challenges, Enhancing Product Features, And Implementing Targeted Retention Campaigns, Organizations   Can Significantly Reduce Churn And Improve Customer Satisfaction</a:t>
            </a:r>
            <a:r>
              <a:rPr lang="en-US" dirty="0"/>
              <a:t>.</a:t>
            </a:r>
            <a:endParaRPr dirty="0"/>
          </a:p>
        </p:txBody>
      </p:sp>
    </p:spTree>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docProps/app.xml><?xml version="1.0" encoding="utf-8"?>
<Properties xmlns="http://schemas.openxmlformats.org/officeDocument/2006/extended-properties" xmlns:vt="http://schemas.openxmlformats.org/officeDocument/2006/docPropsVTypes">
  <Template>Metropolitan</Template>
  <TotalTime>55</TotalTime>
  <Words>481</Words>
  <Application>Microsoft Office PowerPoint</Application>
  <PresentationFormat>On-screen Show (4:3)</PresentationFormat>
  <Paragraphs>63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 Light</vt:lpstr>
      <vt:lpstr>Times New Roman</vt:lpstr>
      <vt:lpstr>Wingdings</vt:lpstr>
      <vt:lpstr>Metropolitan</vt:lpstr>
      <vt:lpstr>RAVEN CHURN ANALYSIS </vt:lpstr>
      <vt:lpstr>Business Problem</vt:lpstr>
      <vt:lpstr>KPI Overview</vt:lpstr>
      <vt:lpstr>PowerPoint Presentation</vt:lpstr>
      <vt:lpstr>PowerPoint Presentation</vt:lpstr>
      <vt:lpstr>PowerPoint Presentation</vt:lpstr>
      <vt:lpstr>PowerPoint Presentation</vt:lpstr>
      <vt:lpstr>PowerPoint Presentation</vt:lpstr>
      <vt:lpstr>CONCLUSION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yuva shree</cp:lastModifiedBy>
  <cp:revision>10</cp:revision>
  <dcterms:created xsi:type="dcterms:W3CDTF">2013-01-27T09:14:16Z</dcterms:created>
  <dcterms:modified xsi:type="dcterms:W3CDTF">2025-09-18T18:37:16Z</dcterms:modified>
  <cp:category/>
</cp:coreProperties>
</file>