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0" r:id="rId3"/>
    <p:sldId id="264" r:id="rId4"/>
    <p:sldId id="261" r:id="rId5"/>
    <p:sldId id="263" r:id="rId6"/>
    <p:sldId id="265" r:id="rId7"/>
    <p:sldId id="266" r:id="rId8"/>
    <p:sldId id="272" r:id="rId9"/>
    <p:sldId id="267" r:id="rId10"/>
    <p:sldId id="270" r:id="rId11"/>
    <p:sldId id="268" r:id="rId12"/>
    <p:sldId id="271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9318" autoAdjust="0"/>
  </p:normalViewPr>
  <p:slideViewPr>
    <p:cSldViewPr snapToGrid="0">
      <p:cViewPr>
        <p:scale>
          <a:sx n="100" d="100"/>
          <a:sy n="100" d="100"/>
        </p:scale>
        <p:origin x="1014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13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332242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4000" b="0" dirty="0"/>
              <a:t>嵌入式</a:t>
            </a:r>
            <a:r>
              <a:rPr lang="zh-TW" altLang="en-US" sz="4000" b="0" dirty="0" smtClean="0"/>
              <a:t>影像處理</a:t>
            </a:r>
            <a:r>
              <a:rPr lang="en-US" altLang="zh-TW" sz="4000" b="0" dirty="0" smtClean="0"/>
              <a:t/>
            </a:r>
            <a:br>
              <a:rPr lang="en-US" altLang="zh-TW" sz="4000" b="0" dirty="0" smtClean="0"/>
            </a:br>
            <a:r>
              <a:rPr lang="en-US" altLang="zh-TW" sz="4000" b="0" dirty="0"/>
              <a:t/>
            </a:r>
            <a:br>
              <a:rPr lang="en-US" altLang="zh-TW" sz="4000" b="0" dirty="0"/>
            </a:br>
            <a:r>
              <a:rPr lang="zh-TW" altLang="en-US" dirty="0"/>
              <a:t>基</a:t>
            </a:r>
            <a:r>
              <a:rPr lang="zh-TW" altLang="en-US" dirty="0" smtClean="0"/>
              <a:t>於分散式網路架構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訓練</a:t>
            </a:r>
            <a:r>
              <a:rPr lang="zh-TW" altLang="en-US" dirty="0" smtClean="0"/>
              <a:t>階層式分類模型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935984"/>
            <a:ext cx="10515600" cy="1323302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sz="2400" dirty="0" smtClean="0"/>
              <a:t>組        員：</a:t>
            </a:r>
            <a:r>
              <a:rPr lang="zh-TW" altLang="en-US" sz="2400" dirty="0"/>
              <a:t>李昱興</a:t>
            </a:r>
            <a:endParaRPr lang="en-US" altLang="zh-TW" sz="2400" dirty="0"/>
          </a:p>
          <a:p>
            <a:r>
              <a:rPr lang="zh-TW" altLang="en-US" sz="2400" dirty="0" smtClean="0"/>
              <a:t>授課老師：陳朝烈老師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zh-TW" altLang="en-US" dirty="0" smtClean="0"/>
              <a:t>階層設計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008" y="1243576"/>
            <a:ext cx="2237792" cy="500098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155900"/>
            <a:ext cx="8199120" cy="201520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745194"/>
            <a:ext cx="1264920" cy="44666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4240" y="1744563"/>
            <a:ext cx="1264920" cy="44666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9320" y="1744563"/>
            <a:ext cx="1264920" cy="44479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9160" y="1744563"/>
            <a:ext cx="1264920" cy="44479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4080" y="1744563"/>
            <a:ext cx="1264920" cy="444796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2560320" y="1287233"/>
            <a:ext cx="50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295400" y="1282768"/>
            <a:ext cx="50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282690" y="1282767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999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090160" y="1282767"/>
            <a:ext cx="50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59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825240" y="1282767"/>
            <a:ext cx="50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92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架構圖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5589"/>
            <a:ext cx="12158370" cy="461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0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zh-TW" altLang="en-US" dirty="0" smtClean="0"/>
              <a:t>拓樸圖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415" y="1201738"/>
            <a:ext cx="8199169" cy="503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功能需求：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一般在訓練時，如果輸入參數越多，在做訓練的時間就會相對提高，如果能將一個龐大的樣本集分割成數個小樣本集做訓練，可以減少訓練時間以及降低</a:t>
            </a:r>
            <a:r>
              <a:rPr lang="en-US" altLang="zh-TW" sz="2400" dirty="0" smtClean="0"/>
              <a:t>overfitting</a:t>
            </a:r>
            <a:r>
              <a:rPr lang="zh-TW" altLang="en-US" sz="2400" dirty="0" smtClean="0"/>
              <a:t>的可能性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Out side test</a:t>
            </a:r>
            <a:r>
              <a:rPr lang="zh-TW" altLang="en-US" sz="2400" dirty="0" smtClean="0"/>
              <a:t>準確率</a:t>
            </a:r>
            <a:r>
              <a:rPr lang="en-US" altLang="zh-TW" sz="2400" dirty="0" smtClean="0">
                <a:solidFill>
                  <a:srgbClr val="FF0000"/>
                </a:solidFill>
              </a:rPr>
              <a:t>90%</a:t>
            </a:r>
            <a:r>
              <a:rPr lang="zh-TW" altLang="en-US" sz="2400" dirty="0" smtClean="0"/>
              <a:t>以上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分散式訓練時間</a:t>
            </a:r>
            <a:r>
              <a:rPr lang="zh-TW" altLang="en-US" sz="2400" dirty="0" smtClean="0">
                <a:solidFill>
                  <a:srgbClr val="FF0000"/>
                </a:solidFill>
              </a:rPr>
              <a:t>低於</a:t>
            </a:r>
            <a:r>
              <a:rPr lang="zh-TW" altLang="en-US" sz="2400" dirty="0" smtClean="0"/>
              <a:t>訓練單一模型時間</a:t>
            </a:r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132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硬體需求：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數</a:t>
            </a:r>
            <a:r>
              <a:rPr lang="zh-TW" altLang="en-US" sz="2400" dirty="0"/>
              <a:t>台樹莓派</a:t>
            </a:r>
            <a:r>
              <a:rPr lang="en-US" altLang="zh-TW" sz="2400" dirty="0"/>
              <a:t>(</a:t>
            </a:r>
            <a:r>
              <a:rPr lang="zh-TW" altLang="en-US" sz="2400" dirty="0"/>
              <a:t>根據分層結構所需再做調整</a:t>
            </a:r>
            <a:r>
              <a:rPr lang="en-US" altLang="zh-TW" sz="2400" dirty="0" smtClean="0"/>
              <a:t>)</a:t>
            </a:r>
          </a:p>
          <a:p>
            <a:pPr lvl="1"/>
            <a:endParaRPr lang="en-US" altLang="zh-TW" sz="2400" dirty="0"/>
          </a:p>
          <a:p>
            <a:r>
              <a:rPr lang="zh-TW" altLang="en-US" sz="2400" dirty="0" smtClean="0"/>
              <a:t>介面需求</a:t>
            </a:r>
            <a:r>
              <a:rPr lang="zh-TW" altLang="en-US" sz="2400" dirty="0"/>
              <a:t>：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Ubuntu 18.04</a:t>
            </a:r>
          </a:p>
          <a:p>
            <a:pPr lvl="1"/>
            <a:endParaRPr lang="en-US" altLang="zh-TW" sz="2400" dirty="0" smtClean="0"/>
          </a:p>
          <a:p>
            <a:r>
              <a:rPr lang="zh-TW" altLang="en-US" sz="2400" dirty="0" smtClean="0"/>
              <a:t>限制需求：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語言</a:t>
            </a:r>
            <a:r>
              <a:rPr lang="zh-TW" altLang="en-US" sz="2400" dirty="0" smtClean="0"/>
              <a:t>：</a:t>
            </a:r>
            <a:endParaRPr lang="en-US" altLang="zh-TW" sz="2400" dirty="0" smtClean="0"/>
          </a:p>
          <a:p>
            <a:pPr lvl="2"/>
            <a:r>
              <a:rPr lang="en-US" altLang="zh-TW" sz="2400" dirty="0" smtClean="0"/>
              <a:t>Python3</a:t>
            </a:r>
          </a:p>
          <a:p>
            <a:pPr lvl="2"/>
            <a:r>
              <a:rPr lang="en-US" altLang="zh-TW" sz="2400" dirty="0" smtClean="0"/>
              <a:t>Java</a:t>
            </a:r>
          </a:p>
          <a:p>
            <a:pPr lvl="2"/>
            <a:endParaRPr lang="en-US" altLang="zh-TW" sz="2400" dirty="0"/>
          </a:p>
          <a:p>
            <a:pPr lvl="1"/>
            <a:r>
              <a:rPr lang="zh-TW" altLang="en-US" sz="2400" dirty="0" smtClean="0"/>
              <a:t>外</a:t>
            </a:r>
            <a:r>
              <a:rPr lang="zh-TW" altLang="en-US" sz="2400" dirty="0"/>
              <a:t>部</a:t>
            </a:r>
            <a:r>
              <a:rPr lang="zh-TW" altLang="en-US" sz="2400" dirty="0" smtClean="0"/>
              <a:t>套件</a:t>
            </a:r>
            <a:r>
              <a:rPr lang="zh-TW" altLang="en-US" sz="2400" dirty="0" smtClean="0"/>
              <a:t>：</a:t>
            </a:r>
            <a:endParaRPr lang="en-US" altLang="zh-TW" sz="2400" dirty="0" smtClean="0"/>
          </a:p>
          <a:p>
            <a:pPr lvl="2"/>
            <a:r>
              <a:rPr lang="en-US" altLang="zh-TW" sz="2400" dirty="0" err="1" smtClean="0"/>
              <a:t>OpenCV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3</a:t>
            </a:r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214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可能需要的工具：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輸入圖片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車、人、物品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zh-TW" altLang="en-US" sz="2400" dirty="0" smtClean="0"/>
              <a:t>快速獲得大量圖片的方法</a:t>
            </a:r>
            <a:endParaRPr lang="en-US" altLang="zh-TW" sz="2400" dirty="0" smtClean="0"/>
          </a:p>
          <a:p>
            <a:pPr lvl="1"/>
            <a:r>
              <a:rPr lang="zh-TW" altLang="en-US" sz="2400" dirty="0"/>
              <a:t>影像特徵截取及分類</a:t>
            </a:r>
            <a:r>
              <a:rPr lang="zh-TW" altLang="en-US" sz="2400" dirty="0" smtClean="0"/>
              <a:t>方式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網路傳輸介面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各個樹梅派之間的分工</a:t>
            </a:r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pPr marL="457200" lvl="1" indent="0">
              <a:buNone/>
            </a:pPr>
            <a:endParaRPr lang="en-US" altLang="zh-TW" sz="2400" dirty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r>
              <a:rPr lang="zh-TW" altLang="en-US" sz="2400" dirty="0" smtClean="0"/>
              <a:t>可能遇到的問題：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當樣本數量過多，進行網路傳輸時，傳輸時間</a:t>
            </a:r>
            <a:r>
              <a:rPr lang="zh-TW" altLang="en-US" sz="2400" dirty="0" smtClean="0">
                <a:solidFill>
                  <a:srgbClr val="FF0000"/>
                </a:solidFill>
              </a:rPr>
              <a:t>大於</a:t>
            </a:r>
            <a:r>
              <a:rPr lang="zh-TW" altLang="en-US" sz="2400" dirty="0" smtClean="0"/>
              <a:t>訓練單一模型的時間</a:t>
            </a:r>
            <a:endParaRPr lang="en-US" altLang="zh-TW" sz="2400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319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44000" lvl="1" indent="-144000"/>
            <a:r>
              <a:rPr lang="zh-TW" altLang="en-US" sz="2400" dirty="0" smtClean="0"/>
              <a:t>快速</a:t>
            </a:r>
            <a:r>
              <a:rPr lang="zh-TW" altLang="en-US" sz="2400" dirty="0"/>
              <a:t>獲得大量圖片的</a:t>
            </a:r>
            <a:r>
              <a:rPr lang="zh-TW" altLang="en-US" sz="2400" dirty="0" smtClean="0"/>
              <a:t>方法：</a:t>
            </a:r>
            <a:endParaRPr lang="en-US" altLang="zh-TW" sz="2400" dirty="0" smtClean="0"/>
          </a:p>
          <a:p>
            <a:pPr marL="601200" lvl="2" indent="-144000"/>
            <a:r>
              <a:rPr lang="zh-TW" altLang="en-US" sz="2400" dirty="0" smtClean="0"/>
              <a:t>使用爬蟲儲存網頁上的圖片</a:t>
            </a:r>
            <a:endParaRPr lang="en-US" altLang="zh-TW" sz="2400" dirty="0" smtClean="0"/>
          </a:p>
          <a:p>
            <a:pPr marL="601200" lvl="2" indent="-144000"/>
            <a:r>
              <a:rPr lang="zh-TW" altLang="en-US" sz="2400" dirty="0" smtClean="0"/>
              <a:t>使用背景模型從影片切割需要的物件</a:t>
            </a:r>
            <a:endParaRPr lang="en-US" altLang="zh-TW" sz="2400" dirty="0" smtClean="0"/>
          </a:p>
          <a:p>
            <a:pPr marL="601200" lvl="2" indent="-144000"/>
            <a:endParaRPr lang="en-US" altLang="zh-TW" sz="2400" dirty="0" smtClean="0"/>
          </a:p>
          <a:p>
            <a:r>
              <a:rPr lang="zh-TW" altLang="en-US" sz="2400" dirty="0" smtClean="0"/>
              <a:t>影像</a:t>
            </a:r>
            <a:r>
              <a:rPr lang="zh-TW" altLang="en-US" sz="2400" dirty="0"/>
              <a:t>特徵擷取：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HOG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LBP</a:t>
            </a:r>
          </a:p>
          <a:p>
            <a:pPr lvl="1"/>
            <a:endParaRPr lang="en-US" altLang="zh-TW" sz="2400" dirty="0"/>
          </a:p>
          <a:p>
            <a:r>
              <a:rPr lang="zh-TW" altLang="en-US" sz="2400" dirty="0" smtClean="0"/>
              <a:t>分類方式：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SVM</a:t>
            </a:r>
            <a:r>
              <a:rPr lang="zh-TW" altLang="en-US" sz="2400" dirty="0"/>
              <a:t>、</a:t>
            </a:r>
            <a:r>
              <a:rPr lang="en-US" altLang="zh-TW" sz="2400" dirty="0" smtClean="0"/>
              <a:t>KNN</a:t>
            </a:r>
            <a:r>
              <a:rPr lang="zh-TW" altLang="en-US" sz="2400" dirty="0" smtClean="0"/>
              <a:t>、決策樹</a:t>
            </a:r>
            <a:endParaRPr lang="en-US" altLang="zh-TW" sz="2400" dirty="0" smtClean="0"/>
          </a:p>
          <a:p>
            <a:pPr lvl="1"/>
            <a:endParaRPr lang="en-US" altLang="zh-TW" sz="2400" dirty="0"/>
          </a:p>
          <a:p>
            <a:pPr marL="144000" lvl="1" indent="-144000"/>
            <a:r>
              <a:rPr lang="zh-TW" altLang="en-US" sz="2400" dirty="0"/>
              <a:t>網路傳輸介面：</a:t>
            </a:r>
            <a:endParaRPr lang="en-US" altLang="zh-TW" sz="2400" dirty="0"/>
          </a:p>
          <a:p>
            <a:pPr marL="601200" lvl="2" indent="-144000"/>
            <a:r>
              <a:rPr lang="zh-TW" altLang="en-US" sz="2400" dirty="0"/>
              <a:t>透過</a:t>
            </a:r>
            <a:r>
              <a:rPr lang="en-US" altLang="zh-TW" sz="2400" dirty="0"/>
              <a:t>Socket</a:t>
            </a:r>
            <a:r>
              <a:rPr lang="zh-TW" altLang="en-US" sz="2400" dirty="0"/>
              <a:t>進行傳輸</a:t>
            </a:r>
            <a:endParaRPr lang="en-US" altLang="zh-TW" sz="2400" dirty="0"/>
          </a:p>
          <a:p>
            <a:pPr marL="601200" lvl="2" indent="-144000"/>
            <a:r>
              <a:rPr lang="zh-TW" altLang="en-US" sz="2400" dirty="0"/>
              <a:t>網路由學校</a:t>
            </a:r>
            <a:r>
              <a:rPr lang="en-US" altLang="zh-TW" sz="2400" dirty="0" err="1"/>
              <a:t>wifi</a:t>
            </a:r>
            <a:r>
              <a:rPr lang="zh-TW" altLang="en-US" sz="2400" dirty="0"/>
              <a:t>或手機</a:t>
            </a:r>
            <a:r>
              <a:rPr lang="en-US" altLang="zh-TW" sz="2400" dirty="0"/>
              <a:t>4G</a:t>
            </a:r>
            <a:r>
              <a:rPr lang="zh-TW" altLang="en-US" sz="2400" dirty="0" smtClean="0"/>
              <a:t>提供</a:t>
            </a:r>
            <a:endParaRPr lang="en-US" altLang="zh-TW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 </a:t>
            </a:r>
            <a:r>
              <a:rPr lang="en-US" altLang="zh-TW" dirty="0" smtClean="0"/>
              <a:t>- </a:t>
            </a:r>
            <a:r>
              <a:rPr lang="zh-TW" altLang="en-US" dirty="0" smtClean="0"/>
              <a:t>個別</a:t>
            </a:r>
            <a:r>
              <a:rPr lang="zh-TW" altLang="en-US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340147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/>
              <a:t>各個樹梅派之間的</a:t>
            </a:r>
            <a:r>
              <a:rPr lang="zh-TW" altLang="en-US" sz="2400" dirty="0" smtClean="0"/>
              <a:t>分工：</a:t>
            </a:r>
            <a:endParaRPr lang="en-US" altLang="zh-TW" sz="2400" dirty="0"/>
          </a:p>
          <a:p>
            <a:pPr lvl="1"/>
            <a:r>
              <a:rPr lang="zh-TW" altLang="en-US" sz="2400" dirty="0" smtClean="0"/>
              <a:t>自動：根據各台機器可用資源進行合理的派工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寫死：使用者指定樹梅派專門做哪個子模型</a:t>
            </a:r>
            <a:endParaRPr lang="en-US" altLang="zh-TW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 </a:t>
            </a:r>
            <a:r>
              <a:rPr lang="en-US" altLang="zh-TW" dirty="0" smtClean="0"/>
              <a:t>- </a:t>
            </a:r>
            <a:r>
              <a:rPr lang="zh-TW" altLang="en-US" dirty="0" smtClean="0"/>
              <a:t>個別</a:t>
            </a:r>
            <a:r>
              <a:rPr lang="zh-TW" altLang="en-US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222025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4584440" y="1464906"/>
            <a:ext cx="3023119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基於分散式網路架構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訓練階層式分類模型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838200" y="3001346"/>
            <a:ext cx="213982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快速大量收集資料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514529" y="3001344"/>
            <a:ext cx="213982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影像特徵擷取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9213978" y="3001345"/>
            <a:ext cx="213982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網路傳輸介面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6537648" y="3001344"/>
            <a:ext cx="213982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器</a:t>
            </a:r>
          </a:p>
        </p:txBody>
      </p:sp>
      <p:cxnSp>
        <p:nvCxnSpPr>
          <p:cNvPr id="13" name="肘形接點 12"/>
          <p:cNvCxnSpPr>
            <a:stCxn id="4" idx="2"/>
            <a:endCxn id="5" idx="0"/>
          </p:cNvCxnSpPr>
          <p:nvPr/>
        </p:nvCxnSpPr>
        <p:spPr>
          <a:xfrm rot="5400000">
            <a:off x="3588400" y="493745"/>
            <a:ext cx="827313" cy="41878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4" idx="2"/>
            <a:endCxn id="6" idx="0"/>
          </p:cNvCxnSpPr>
          <p:nvPr/>
        </p:nvCxnSpPr>
        <p:spPr>
          <a:xfrm rot="5400000">
            <a:off x="4926565" y="1831908"/>
            <a:ext cx="827311" cy="15115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4" idx="2"/>
            <a:endCxn id="8" idx="0"/>
          </p:cNvCxnSpPr>
          <p:nvPr/>
        </p:nvCxnSpPr>
        <p:spPr>
          <a:xfrm rot="16200000" flipH="1">
            <a:off x="6438124" y="1831908"/>
            <a:ext cx="827311" cy="15115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4" idx="2"/>
            <a:endCxn id="7" idx="0"/>
          </p:cNvCxnSpPr>
          <p:nvPr/>
        </p:nvCxnSpPr>
        <p:spPr>
          <a:xfrm rot="16200000" flipH="1">
            <a:off x="7776288" y="493744"/>
            <a:ext cx="827312" cy="4187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196340" y="3835967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影像背景模型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3" name="肘形接點 22"/>
          <p:cNvCxnSpPr>
            <a:endCxn id="22" idx="1"/>
          </p:cNvCxnSpPr>
          <p:nvPr/>
        </p:nvCxnSpPr>
        <p:spPr>
          <a:xfrm rot="16200000" flipH="1">
            <a:off x="752967" y="3747157"/>
            <a:ext cx="734347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3872669" y="4090252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HOG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8" name="肘形接點 27"/>
          <p:cNvCxnSpPr>
            <a:endCxn id="27" idx="1"/>
          </p:cNvCxnSpPr>
          <p:nvPr/>
        </p:nvCxnSpPr>
        <p:spPr>
          <a:xfrm rot="16200000" flipH="1">
            <a:off x="3429296" y="4001442"/>
            <a:ext cx="734347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6895788" y="4090250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SVM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0" name="肘形接點 29"/>
          <p:cNvCxnSpPr>
            <a:endCxn id="29" idx="1"/>
          </p:cNvCxnSpPr>
          <p:nvPr/>
        </p:nvCxnSpPr>
        <p:spPr>
          <a:xfrm rot="16200000" flipH="1">
            <a:off x="6452415" y="4001440"/>
            <a:ext cx="734347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9572118" y="4090250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Socket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2" name="肘形接點 31"/>
          <p:cNvCxnSpPr>
            <a:endCxn id="31" idx="1"/>
          </p:cNvCxnSpPr>
          <p:nvPr/>
        </p:nvCxnSpPr>
        <p:spPr>
          <a:xfrm rot="16200000" flipH="1">
            <a:off x="9128745" y="4001440"/>
            <a:ext cx="734347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圓角矩形 33"/>
          <p:cNvSpPr/>
          <p:nvPr/>
        </p:nvSpPr>
        <p:spPr>
          <a:xfrm>
            <a:off x="9572118" y="5050370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訓練工作派工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5" name="肘形接點 34"/>
          <p:cNvCxnSpPr>
            <a:endCxn id="34" idx="1"/>
          </p:cNvCxnSpPr>
          <p:nvPr/>
        </p:nvCxnSpPr>
        <p:spPr>
          <a:xfrm rot="16200000" flipH="1">
            <a:off x="8983662" y="4816478"/>
            <a:ext cx="1024514" cy="1523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1196340" y="4687148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切割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ROI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8" name="肘形接點 37"/>
          <p:cNvCxnSpPr>
            <a:endCxn id="37" idx="1"/>
          </p:cNvCxnSpPr>
          <p:nvPr/>
        </p:nvCxnSpPr>
        <p:spPr>
          <a:xfrm rot="16200000" flipH="1">
            <a:off x="607885" y="4453256"/>
            <a:ext cx="1024511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1196340" y="5521768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圖像分類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6" name="肘形接點 25"/>
          <p:cNvCxnSpPr>
            <a:endCxn id="25" idx="1"/>
          </p:cNvCxnSpPr>
          <p:nvPr/>
        </p:nvCxnSpPr>
        <p:spPr>
          <a:xfrm rot="16200000" flipH="1">
            <a:off x="607885" y="5287876"/>
            <a:ext cx="1024511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8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0624"/>
            <a:ext cx="10515600" cy="4659364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</a:t>
            </a:r>
            <a:r>
              <a:rPr lang="zh-TW" altLang="en-US" dirty="0"/>
              <a:t> 階層設計</a:t>
            </a:r>
          </a:p>
        </p:txBody>
      </p:sp>
    </p:spTree>
    <p:extLst>
      <p:ext uri="{BB962C8B-B14F-4D97-AF65-F5344CB8AC3E}">
        <p14:creationId xmlns:p14="http://schemas.microsoft.com/office/powerpoint/2010/main" val="31694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zh-TW" altLang="en-US" dirty="0" smtClean="0"/>
              <a:t>階層設計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040198"/>
              </p:ext>
            </p:extLst>
          </p:nvPr>
        </p:nvGraphicFramePr>
        <p:xfrm>
          <a:off x="1416620" y="1882449"/>
          <a:ext cx="9358760" cy="3640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690">
                  <a:extLst>
                    <a:ext uri="{9D8B030D-6E8A-4147-A177-3AD203B41FA5}">
                      <a16:colId xmlns:a16="http://schemas.microsoft.com/office/drawing/2014/main" val="3941426172"/>
                    </a:ext>
                  </a:extLst>
                </a:gridCol>
                <a:gridCol w="2339690">
                  <a:extLst>
                    <a:ext uri="{9D8B030D-6E8A-4147-A177-3AD203B41FA5}">
                      <a16:colId xmlns:a16="http://schemas.microsoft.com/office/drawing/2014/main" val="2689621076"/>
                    </a:ext>
                  </a:extLst>
                </a:gridCol>
                <a:gridCol w="2339690">
                  <a:extLst>
                    <a:ext uri="{9D8B030D-6E8A-4147-A177-3AD203B41FA5}">
                      <a16:colId xmlns:a16="http://schemas.microsoft.com/office/drawing/2014/main" val="80297829"/>
                    </a:ext>
                  </a:extLst>
                </a:gridCol>
                <a:gridCol w="2339690">
                  <a:extLst>
                    <a:ext uri="{9D8B030D-6E8A-4147-A177-3AD203B41FA5}">
                      <a16:colId xmlns:a16="http://schemas.microsoft.com/office/drawing/2014/main" val="2047026164"/>
                    </a:ext>
                  </a:extLst>
                </a:gridCol>
              </a:tblGrid>
              <a:tr h="66480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name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Key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資料形態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定義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886741"/>
                  </a:ext>
                </a:extLst>
              </a:tr>
              <a:tr h="991961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Layer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Label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string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階層標籤</a:t>
                      </a:r>
                      <a:endParaRPr lang="en-US" altLang="zh-TW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328464"/>
                  </a:ext>
                </a:extLst>
              </a:tr>
              <a:tr h="991961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Value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Array&lt;string&gt;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階層所用類別資料夾</a:t>
                      </a:r>
                      <a:endParaRPr lang="en-US" altLang="zh-TW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575807"/>
                  </a:ext>
                </a:extLst>
              </a:tr>
              <a:tr h="991961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Children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Array&lt;Layer&gt;</a:t>
                      </a:r>
                      <a:endParaRPr lang="zh-TW" altLang="en-US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子階層陣列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979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922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25096</TotalTime>
  <Words>359</Words>
  <Application>Microsoft Office PowerPoint</Application>
  <PresentationFormat>寬螢幕</PresentationFormat>
  <Paragraphs>93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標楷體</vt:lpstr>
      <vt:lpstr>Arial</vt:lpstr>
      <vt:lpstr>Calibri</vt:lpstr>
      <vt:lpstr>Times New Roman</vt:lpstr>
      <vt:lpstr>Office 佈景主題</vt:lpstr>
      <vt:lpstr>嵌入式影像處理  基於分散式網路架構 訓練階層式分類模型</vt:lpstr>
      <vt:lpstr>需求</vt:lpstr>
      <vt:lpstr>需求</vt:lpstr>
      <vt:lpstr>分析</vt:lpstr>
      <vt:lpstr>分析 - 個別分析</vt:lpstr>
      <vt:lpstr>分析 - 個別分析</vt:lpstr>
      <vt:lpstr>分析</vt:lpstr>
      <vt:lpstr>設計 – 階層設計</vt:lpstr>
      <vt:lpstr>設計 – 階層設計</vt:lpstr>
      <vt:lpstr>設計 – 階層設計</vt:lpstr>
      <vt:lpstr>設計 – 架構圖</vt:lpstr>
      <vt:lpstr>設計 – 拓樸圖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錦鯉系統</dc:title>
  <dc:creator>User</dc:creator>
  <cp:lastModifiedBy>Lee</cp:lastModifiedBy>
  <cp:revision>647</cp:revision>
  <dcterms:created xsi:type="dcterms:W3CDTF">2019-03-11T13:47:46Z</dcterms:created>
  <dcterms:modified xsi:type="dcterms:W3CDTF">2020-06-03T06:18:38Z</dcterms:modified>
</cp:coreProperties>
</file>