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9" r:id="rId2"/>
    <p:sldId id="260" r:id="rId3"/>
    <p:sldId id="264" r:id="rId4"/>
    <p:sldId id="261" r:id="rId5"/>
    <p:sldId id="263" r:id="rId6"/>
    <p:sldId id="265" r:id="rId7"/>
    <p:sldId id="266" r:id="rId8"/>
    <p:sldId id="272" r:id="rId9"/>
    <p:sldId id="267" r:id="rId10"/>
    <p:sldId id="270" r:id="rId11"/>
    <p:sldId id="268" r:id="rId12"/>
    <p:sldId id="271" r:id="rId13"/>
    <p:sldId id="273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89318" autoAdjust="0"/>
  </p:normalViewPr>
  <p:slideViewPr>
    <p:cSldViewPr snapToGrid="0">
      <p:cViewPr varScale="1">
        <p:scale>
          <a:sx n="103" d="100"/>
          <a:sy n="103" d="100"/>
        </p:scale>
        <p:origin x="93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137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34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332242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4000" b="0" dirty="0"/>
              <a:t>嵌入式</a:t>
            </a:r>
            <a:r>
              <a:rPr lang="zh-TW" altLang="en-US" sz="4000" b="0" dirty="0" smtClean="0"/>
              <a:t>影像處理</a:t>
            </a:r>
            <a:r>
              <a:rPr lang="en-US" altLang="zh-TW" sz="4000" b="0" dirty="0" smtClean="0"/>
              <a:t/>
            </a:r>
            <a:br>
              <a:rPr lang="en-US" altLang="zh-TW" sz="4000" b="0" dirty="0" smtClean="0"/>
            </a:br>
            <a:r>
              <a:rPr lang="en-US" altLang="zh-TW" sz="4000" b="0" dirty="0"/>
              <a:t/>
            </a:r>
            <a:br>
              <a:rPr lang="en-US" altLang="zh-TW" sz="4000" b="0" dirty="0"/>
            </a:br>
            <a:r>
              <a:rPr lang="zh-TW" altLang="en-US" dirty="0"/>
              <a:t>基</a:t>
            </a:r>
            <a:r>
              <a:rPr lang="zh-TW" altLang="en-US" dirty="0" smtClean="0"/>
              <a:t>於分散式網路架構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訓練</a:t>
            </a:r>
            <a:r>
              <a:rPr lang="zh-TW" altLang="en-US" dirty="0" smtClean="0"/>
              <a:t>階層式分類模型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935984"/>
            <a:ext cx="10515600" cy="1323302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sz="2400" dirty="0" smtClean="0"/>
              <a:t>組        員：</a:t>
            </a:r>
            <a:r>
              <a:rPr lang="zh-TW" altLang="en-US" sz="2400" dirty="0"/>
              <a:t>李昱興</a:t>
            </a:r>
            <a:endParaRPr lang="en-US" altLang="zh-TW" sz="2400" dirty="0"/>
          </a:p>
          <a:p>
            <a:r>
              <a:rPr lang="zh-TW" altLang="en-US" sz="2400" dirty="0" smtClean="0"/>
              <a:t>授課老師：陳朝烈老師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階層設計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008" y="1243576"/>
            <a:ext cx="2237792" cy="500098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41" y="3612854"/>
            <a:ext cx="8481849" cy="208469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13" y="2362046"/>
            <a:ext cx="1741960" cy="61511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5627" y="2362046"/>
            <a:ext cx="1741960" cy="61511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0624" y="2364616"/>
            <a:ext cx="1741960" cy="61254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7587" y="2362046"/>
            <a:ext cx="1741960" cy="61254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1630" y="2362046"/>
            <a:ext cx="1741960" cy="612542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070144" y="1851741"/>
            <a:ext cx="50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292633" y="1851824"/>
            <a:ext cx="50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228760" y="1851742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999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587107" y="1851742"/>
            <a:ext cx="50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59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845147" y="1851742"/>
            <a:ext cx="50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99200" y="11415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</a:p>
        </p:txBody>
      </p:sp>
    </p:spTree>
    <p:extLst>
      <p:ext uri="{BB962C8B-B14F-4D97-AF65-F5344CB8AC3E}">
        <p14:creationId xmlns:p14="http://schemas.microsoft.com/office/powerpoint/2010/main" val="2118927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架構圖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5589"/>
            <a:ext cx="12158370" cy="461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0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zh-TW" altLang="en-US" dirty="0" smtClean="0"/>
              <a:t>拓樸圖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415" y="1201738"/>
            <a:ext cx="8199169" cy="503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zh-TW" altLang="en-US" dirty="0" smtClean="0"/>
              <a:t>派工流程圖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986" y="1201738"/>
            <a:ext cx="8620027" cy="503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10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設計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627113"/>
              </p:ext>
            </p:extLst>
          </p:nvPr>
        </p:nvGraphicFramePr>
        <p:xfrm>
          <a:off x="838200" y="1194319"/>
          <a:ext cx="10515600" cy="50478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234">
                  <a:extLst>
                    <a:ext uri="{9D8B030D-6E8A-4147-A177-3AD203B41FA5}">
                      <a16:colId xmlns:a16="http://schemas.microsoft.com/office/drawing/2014/main" val="3273915864"/>
                    </a:ext>
                  </a:extLst>
                </a:gridCol>
                <a:gridCol w="9435366">
                  <a:extLst>
                    <a:ext uri="{9D8B030D-6E8A-4147-A177-3AD203B41FA5}">
                      <a16:colId xmlns:a16="http://schemas.microsoft.com/office/drawing/2014/main" val="430375833"/>
                    </a:ext>
                  </a:extLst>
                </a:gridCol>
              </a:tblGrid>
              <a:tr h="501422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baseline="0" dirty="0" err="1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find</a:t>
                      </a:r>
                      <a:r>
                        <a:rPr lang="en-US" altLang="zh-TW" sz="1400" kern="100" baseline="0" dirty="0" err="1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Layer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532785"/>
                  </a:ext>
                </a:extLst>
              </a:tr>
              <a:tr h="10028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輸入</a:t>
                      </a:r>
                      <a:endParaRPr lang="zh-TW" sz="14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階層設定，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Layer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階層編號，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0305200"/>
                  </a:ext>
                </a:extLst>
              </a:tr>
              <a:tr h="20393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輸出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派工檔案，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JSON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altLang="zh-TW" sz="1400" kern="1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檔案裡包含以下內容：</a:t>
                      </a:r>
                      <a:endParaRPr lang="en-US" altLang="zh-TW" sz="1400" kern="1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模型名稱，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String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訓練參數，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Array&lt;Array&lt;float&gt;&gt;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訓練標籤，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Array&lt;integer&gt;</a:t>
                      </a:r>
                      <a:endParaRPr lang="zh-TW" altLang="zh-TW" sz="1400" kern="1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3701182"/>
                  </a:ext>
                </a:extLst>
              </a:tr>
              <a:tr h="5014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參數</a:t>
                      </a:r>
                      <a:endParaRPr lang="zh-TW" sz="14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無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1114908"/>
                  </a:ext>
                </a:extLst>
              </a:tr>
              <a:tr h="10028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方法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根據使用者定義的設定以及函式的階層編號，取出對應的類別資料夾，將圖片透過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HOG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計算輸入參數，再利用階層編號定義模型名稱，以便訓練完成後容易透過階層使用模型，再將以上結果輸出成可派工的檔案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2455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845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設計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296105"/>
              </p:ext>
            </p:extLst>
          </p:nvPr>
        </p:nvGraphicFramePr>
        <p:xfrm>
          <a:off x="838200" y="1194317"/>
          <a:ext cx="10515600" cy="50571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234">
                  <a:extLst>
                    <a:ext uri="{9D8B030D-6E8A-4147-A177-3AD203B41FA5}">
                      <a16:colId xmlns:a16="http://schemas.microsoft.com/office/drawing/2014/main" val="3273915864"/>
                    </a:ext>
                  </a:extLst>
                </a:gridCol>
                <a:gridCol w="9435366">
                  <a:extLst>
                    <a:ext uri="{9D8B030D-6E8A-4147-A177-3AD203B41FA5}">
                      <a16:colId xmlns:a16="http://schemas.microsoft.com/office/drawing/2014/main" val="430375833"/>
                    </a:ext>
                  </a:extLst>
                </a:gridCol>
              </a:tblGrid>
              <a:tr h="47319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baseline="0" dirty="0" err="1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HOGDescriptor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532785"/>
                  </a:ext>
                </a:extLst>
              </a:tr>
              <a:tr h="3287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輸入</a:t>
                      </a:r>
                      <a:endParaRPr lang="zh-TW" sz="14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原圖，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0305200"/>
                  </a:ext>
                </a:extLst>
              </a:tr>
              <a:tr h="3306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輸出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HOG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特徵向量，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Array&lt;float&gt;</a:t>
                      </a:r>
                      <a:endParaRPr lang="zh-TW" altLang="zh-TW" sz="1400" kern="1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3701182"/>
                  </a:ext>
                </a:extLst>
              </a:tr>
              <a:tr h="16438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參數</a:t>
                      </a:r>
                      <a:endParaRPr lang="zh-TW" sz="14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Window size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Array&lt;integer&gt;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，數值分別代表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Row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及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Block size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Array&lt;integer&gt;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Block stride size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Array&lt;integer&gt;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Cell size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Array&lt;integer&gt;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baseline="0" dirty="0" err="1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nbins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integer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1114908"/>
                  </a:ext>
                </a:extLst>
              </a:tr>
              <a:tr h="22806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方法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將原圖轉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resize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成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window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，再透過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Block size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及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Block stride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掃描圖片，再計算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Cell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裡的特徵向量，</a:t>
                      </a:r>
                      <a:r>
                        <a:rPr lang="en-US" altLang="zh-TW" sz="1400" kern="100" baseline="0" dirty="0" err="1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nbins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為梯度方向數</a:t>
                      </a:r>
                      <a:endParaRPr lang="en-US" altLang="zh-TW" sz="1400" kern="1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舉例：</a:t>
                      </a:r>
                      <a:endParaRPr lang="en-US" altLang="zh-TW" sz="1400" kern="1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Window size = (64, 64)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=&gt;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Row = 64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Col = 64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Block size = (16, 16)</a:t>
                      </a:r>
                      <a:endParaRPr lang="zh-TW" altLang="zh-TW" sz="1400" kern="1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Block stride size = (8, 8)</a:t>
                      </a:r>
                      <a:endParaRPr lang="zh-TW" altLang="zh-TW" sz="1400" kern="1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Cell size = (8, 8)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baseline="0" dirty="0" err="1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nbins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= 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Feature length = (((Row - Block size) / stride) + 1) * (((Col – Block size) / stride) + 1) * (Block size / Cell size ) * (Block size / Cell size ) * </a:t>
                      </a:r>
                      <a:r>
                        <a:rPr lang="en-US" altLang="zh-TW" sz="1400" kern="100" baseline="0" dirty="0" err="1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nbins</a:t>
                      </a:r>
                      <a:endParaRPr lang="en-US" altLang="zh-TW" sz="1400" kern="1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                      = (((64 – 16) / 8) + 1) * (((64 – 16) / 8) + 1) * (16 / 8) * (16 / 8) * 9 = 7 * 7 * 2 * 2 * 9 = 1764</a:t>
                      </a:r>
                      <a:endParaRPr lang="zh-TW" altLang="zh-TW" sz="1400" kern="1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2455655"/>
                  </a:ext>
                </a:extLst>
              </a:tr>
            </a:tbl>
          </a:graphicData>
        </a:graphic>
      </p:graphicFrame>
      <p:grpSp>
        <p:nvGrpSpPr>
          <p:cNvPr id="11" name="群組 10"/>
          <p:cNvGrpSpPr/>
          <p:nvPr/>
        </p:nvGrpSpPr>
        <p:grpSpPr>
          <a:xfrm>
            <a:off x="8189976" y="1328838"/>
            <a:ext cx="3042526" cy="2580687"/>
            <a:chOff x="7030419" y="2000643"/>
            <a:chExt cx="3042526" cy="2580687"/>
          </a:xfrm>
        </p:grpSpPr>
        <p:sp>
          <p:nvSpPr>
            <p:cNvPr id="2" name="矩形 1"/>
            <p:cNvSpPr/>
            <p:nvPr/>
          </p:nvSpPr>
          <p:spPr>
            <a:xfrm>
              <a:off x="7651102" y="2369975"/>
              <a:ext cx="2379307" cy="221135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800391" y="2408843"/>
              <a:ext cx="1101012" cy="102636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8581709" y="2000643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Col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7030419" y="3290986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Row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8920065" y="2737361"/>
              <a:ext cx="1152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size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7819053" y="3399462"/>
              <a:ext cx="1152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size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0270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762394"/>
              </p:ext>
            </p:extLst>
          </p:nvPr>
        </p:nvGraphicFramePr>
        <p:xfrm>
          <a:off x="6251512" y="1201847"/>
          <a:ext cx="5102289" cy="5037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763">
                  <a:extLst>
                    <a:ext uri="{9D8B030D-6E8A-4147-A177-3AD203B41FA5}">
                      <a16:colId xmlns:a16="http://schemas.microsoft.com/office/drawing/2014/main" val="182698829"/>
                    </a:ext>
                  </a:extLst>
                </a:gridCol>
                <a:gridCol w="1700763">
                  <a:extLst>
                    <a:ext uri="{9D8B030D-6E8A-4147-A177-3AD203B41FA5}">
                      <a16:colId xmlns:a16="http://schemas.microsoft.com/office/drawing/2014/main" val="3866540101"/>
                    </a:ext>
                  </a:extLst>
                </a:gridCol>
                <a:gridCol w="1700763">
                  <a:extLst>
                    <a:ext uri="{9D8B030D-6E8A-4147-A177-3AD203B41FA5}">
                      <a16:colId xmlns:a16="http://schemas.microsoft.com/office/drawing/2014/main" val="2394120808"/>
                    </a:ext>
                  </a:extLst>
                </a:gridCol>
              </a:tblGrid>
              <a:tr h="74969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舉例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預測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所屬區域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117896"/>
                  </a:ext>
                </a:extLst>
              </a:tr>
              <a:tr h="82882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車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TP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162741"/>
                  </a:ext>
                </a:extLst>
              </a:tr>
              <a:tr h="1023456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貨車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FN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151596"/>
                  </a:ext>
                </a:extLst>
              </a:tr>
              <a:tr h="1412354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車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FP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5558755"/>
                  </a:ext>
                </a:extLst>
              </a:tr>
              <a:tr h="1023456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機車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TN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933245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評分標準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物件</a:t>
                </a:r>
                <a:r>
                  <a:rPr lang="zh-TW" altLang="en-US" dirty="0"/>
                  <a:t>辨識</a:t>
                </a:r>
                <a:r>
                  <a:rPr lang="zh-TW" altLang="en-US" dirty="0" smtClean="0"/>
                  <a:t>率</a:t>
                </a:r>
                <a:endParaRPr lang="en-US" altLang="zh-TW" dirty="0" smtClean="0"/>
              </a:p>
              <a:p>
                <a:endParaRPr lang="en-US" altLang="zh-TW" dirty="0">
                  <a:latin typeface="標楷體" panose="03000509000000000000" pitchFamily="65" charset="-120"/>
                </a:endParaRPr>
              </a:p>
              <a:p>
                <a:endParaRPr lang="en-US" altLang="zh-TW" dirty="0" smtClean="0">
                  <a:latin typeface="標楷體" panose="03000509000000000000" pitchFamily="65" charset="-120"/>
                </a:endParaRPr>
              </a:p>
              <a:p>
                <a:endParaRPr lang="en-US" altLang="zh-TW" dirty="0">
                  <a:latin typeface="標楷體" panose="03000509000000000000" pitchFamily="65" charset="-120"/>
                </a:endParaRPr>
              </a:p>
              <a:p>
                <a:endParaRPr lang="en-US" altLang="zh-TW" dirty="0" smtClean="0">
                  <a:latin typeface="標楷體" panose="03000509000000000000" pitchFamily="65" charset="-120"/>
                </a:endParaRPr>
              </a:p>
              <a:p>
                <a:endParaRPr lang="en-US" altLang="zh-TW" dirty="0">
                  <a:latin typeface="標楷體" panose="03000509000000000000" pitchFamily="65" charset="-120"/>
                </a:endParaRPr>
              </a:p>
              <a:p>
                <a:endParaRPr lang="en-US" altLang="zh-TW" dirty="0" smtClean="0">
                  <a:latin typeface="標楷體" panose="03000509000000000000" pitchFamily="65" charset="-120"/>
                </a:endParaRPr>
              </a:p>
              <a:p>
                <a:endParaRPr lang="en-US" altLang="zh-TW" dirty="0">
                  <a:latin typeface="標楷體" panose="03000509000000000000" pitchFamily="65" charset="-120"/>
                </a:endParaRPr>
              </a:p>
              <a:p>
                <a:endParaRPr lang="en-US" altLang="zh-TW" dirty="0" smtClean="0">
                  <a:latin typeface="標楷體" panose="03000509000000000000" pitchFamily="65" charset="-120"/>
                </a:endParaRPr>
              </a:p>
              <a:p>
                <a:endParaRPr lang="en-US" altLang="zh-TW" dirty="0">
                  <a:latin typeface="標楷體" panose="03000509000000000000" pitchFamily="65" charset="-120"/>
                </a:endParaRPr>
              </a:p>
              <a:p>
                <a:r>
                  <a:rPr lang="zh-TW" altLang="en-US" dirty="0" smtClean="0">
                    <a:latin typeface="標楷體" panose="03000509000000000000" pitchFamily="65" charset="-120"/>
                  </a:rPr>
                  <a:t>正確</a:t>
                </a:r>
                <a:r>
                  <a:rPr lang="zh-TW" altLang="en-US" dirty="0">
                    <a:latin typeface="標楷體" panose="03000509000000000000" pitchFamily="65" charset="-120"/>
                  </a:rPr>
                  <a:t>率</a:t>
                </a:r>
                <a:r>
                  <a:rPr lang="en-US" altLang="zh-TW" dirty="0" smtClean="0">
                    <a:latin typeface="標楷體" panose="03000509000000000000" pitchFamily="65" charset="-120"/>
                  </a:rPr>
                  <a:t>Accuracy</a:t>
                </a:r>
                <a:r>
                  <a:rPr lang="zh-TW" altLang="en-US" dirty="0">
                    <a:latin typeface="標楷體" panose="03000509000000000000" pitchFamily="65" charset="-120"/>
                  </a:rPr>
                  <a:t>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𝑇𝑜𝑡𝑎𝑙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 smtClean="0">
                    <a:latin typeface="標楷體" panose="03000509000000000000" pitchFamily="65" charset="-120"/>
                  </a:rPr>
                  <a:t>精確率</a:t>
                </a:r>
                <a:r>
                  <a:rPr lang="en-US" altLang="zh-TW" dirty="0" smtClean="0">
                    <a:latin typeface="標楷體" panose="03000509000000000000" pitchFamily="65" charset="-120"/>
                  </a:rPr>
                  <a:t>Precision</a:t>
                </a:r>
                <a:r>
                  <a:rPr lang="zh-TW" altLang="en-US" dirty="0">
                    <a:latin typeface="標楷體" panose="03000509000000000000" pitchFamily="65" charset="-120"/>
                  </a:rPr>
                  <a:t>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 smtClean="0">
                    <a:latin typeface="標楷體" panose="03000509000000000000" pitchFamily="65" charset="-120"/>
                  </a:rPr>
                  <a:t>召回率</a:t>
                </a:r>
                <a:r>
                  <a:rPr lang="en-US" altLang="zh-TW" dirty="0" smtClean="0">
                    <a:latin typeface="標楷體" panose="03000509000000000000" pitchFamily="65" charset="-120"/>
                  </a:rPr>
                  <a:t>Recall</a:t>
                </a:r>
                <a:r>
                  <a:rPr lang="zh-TW" altLang="en-US" dirty="0">
                    <a:latin typeface="標楷體" panose="03000509000000000000" pitchFamily="65" charset="-120"/>
                  </a:rPr>
                  <a:t>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>
                    <a:latin typeface="標楷體" panose="03000509000000000000" pitchFamily="65" charset="-120"/>
                  </a:rPr>
                  <a:t>F1 Score</a:t>
                </a:r>
                <a:r>
                  <a:rPr lang="zh-TW" altLang="en-US" dirty="0">
                    <a:latin typeface="標楷體" panose="03000509000000000000" pitchFamily="65" charset="-12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666515"/>
              </p:ext>
            </p:extLst>
          </p:nvPr>
        </p:nvGraphicFramePr>
        <p:xfrm>
          <a:off x="922954" y="1554237"/>
          <a:ext cx="3844989" cy="20847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1663">
                  <a:extLst>
                    <a:ext uri="{9D8B030D-6E8A-4147-A177-3AD203B41FA5}">
                      <a16:colId xmlns:a16="http://schemas.microsoft.com/office/drawing/2014/main" val="4268936959"/>
                    </a:ext>
                  </a:extLst>
                </a:gridCol>
                <a:gridCol w="1281663">
                  <a:extLst>
                    <a:ext uri="{9D8B030D-6E8A-4147-A177-3AD203B41FA5}">
                      <a16:colId xmlns:a16="http://schemas.microsoft.com/office/drawing/2014/main" val="916815367"/>
                    </a:ext>
                  </a:extLst>
                </a:gridCol>
                <a:gridCol w="1281663">
                  <a:extLst>
                    <a:ext uri="{9D8B030D-6E8A-4147-A177-3AD203B41FA5}">
                      <a16:colId xmlns:a16="http://schemas.microsoft.com/office/drawing/2014/main" val="3794188961"/>
                    </a:ext>
                  </a:extLst>
                </a:gridCol>
              </a:tblGrid>
              <a:tr h="694901">
                <a:tc>
                  <a:txBody>
                    <a:bodyPr/>
                    <a:lstStyle/>
                    <a:p>
                      <a:pPr algn="ctr"/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預測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Yes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預測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No</a:t>
                      </a:r>
                      <a:endParaRPr lang="zh-TW" altLang="en-US" baseline="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135442"/>
                  </a:ext>
                </a:extLst>
              </a:tr>
              <a:tr h="694901"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實際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Yes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TP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286388"/>
                  </a:ext>
                </a:extLst>
              </a:tr>
              <a:tr h="694901"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實際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No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FP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557640"/>
                  </a:ext>
                </a:extLst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66">
            <a:off x="6758797" y="3065096"/>
            <a:ext cx="695325" cy="4476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275" y="5386876"/>
            <a:ext cx="742950" cy="762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950" y="3947947"/>
            <a:ext cx="1371600" cy="11525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809" y="2085672"/>
            <a:ext cx="6953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03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驗</a:t>
            </a:r>
            <a:r>
              <a:rPr lang="zh-TW" altLang="en-US" dirty="0"/>
              <a:t>證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779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功能需求：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一般在訓練時，如果輸入參數越多，在做訓練的時間就會相對提高，如果能將一個龐大的樣本集分割成數個小樣本集做訓練，可以減少訓練時間以及降低</a:t>
            </a:r>
            <a:r>
              <a:rPr lang="en-US" altLang="zh-TW" sz="2400" dirty="0" smtClean="0"/>
              <a:t>overfitting</a:t>
            </a:r>
            <a:r>
              <a:rPr lang="zh-TW" altLang="en-US" sz="2400" dirty="0" smtClean="0"/>
              <a:t>的可能性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Out side test</a:t>
            </a:r>
            <a:r>
              <a:rPr lang="zh-TW" altLang="en-US" sz="2400" dirty="0" smtClean="0"/>
              <a:t>準確率</a:t>
            </a:r>
            <a:r>
              <a:rPr lang="en-US" altLang="zh-TW" sz="2400" dirty="0" smtClean="0">
                <a:solidFill>
                  <a:srgbClr val="FF0000"/>
                </a:solidFill>
              </a:rPr>
              <a:t>90%</a:t>
            </a:r>
            <a:r>
              <a:rPr lang="zh-TW" altLang="en-US" sz="2400" dirty="0" smtClean="0"/>
              <a:t>以上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分散式訓練時間</a:t>
            </a:r>
            <a:r>
              <a:rPr lang="zh-TW" altLang="en-US" sz="2400" dirty="0" smtClean="0">
                <a:solidFill>
                  <a:srgbClr val="FF0000"/>
                </a:solidFill>
              </a:rPr>
              <a:t>低於</a:t>
            </a:r>
            <a:r>
              <a:rPr lang="zh-TW" altLang="en-US" sz="2400" dirty="0" smtClean="0"/>
              <a:t>訓練單一模型時間</a:t>
            </a:r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132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400" dirty="0" smtClean="0"/>
              <a:t>硬體需求：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數</a:t>
            </a:r>
            <a:r>
              <a:rPr lang="zh-TW" altLang="en-US" sz="2400" dirty="0"/>
              <a:t>台樹莓派</a:t>
            </a:r>
            <a:r>
              <a:rPr lang="en-US" altLang="zh-TW" sz="2400" dirty="0"/>
              <a:t>(</a:t>
            </a:r>
            <a:r>
              <a:rPr lang="zh-TW" altLang="en-US" sz="2400" dirty="0"/>
              <a:t>根據分層結構所需再做調整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zh-TW" altLang="en-US" sz="2400" dirty="0" smtClean="0"/>
              <a:t>手機</a:t>
            </a:r>
            <a:r>
              <a:rPr lang="en-US" altLang="zh-TW" sz="2400" dirty="0" smtClean="0"/>
              <a:t>4G</a:t>
            </a:r>
            <a:r>
              <a:rPr lang="zh-TW" altLang="en-US" sz="2400" dirty="0" smtClean="0"/>
              <a:t>、</a:t>
            </a:r>
            <a:r>
              <a:rPr lang="en-US" altLang="zh-TW" sz="2400" dirty="0"/>
              <a:t>R</a:t>
            </a:r>
            <a:r>
              <a:rPr lang="en-US" altLang="zh-TW" sz="2400" dirty="0" smtClean="0"/>
              <a:t>outer</a:t>
            </a:r>
          </a:p>
          <a:p>
            <a:pPr lvl="1"/>
            <a:endParaRPr lang="en-US" altLang="zh-TW" sz="2400" dirty="0"/>
          </a:p>
          <a:p>
            <a:r>
              <a:rPr lang="zh-TW" altLang="en-US" sz="2400" dirty="0" smtClean="0"/>
              <a:t>介面需求</a:t>
            </a:r>
            <a:r>
              <a:rPr lang="zh-TW" altLang="en-US" sz="2400" dirty="0"/>
              <a:t>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作業系統：</a:t>
            </a:r>
            <a:r>
              <a:rPr lang="en-US" altLang="zh-TW" sz="2400" dirty="0" err="1" smtClean="0"/>
              <a:t>Raspbian</a:t>
            </a:r>
            <a:endParaRPr lang="en-US" altLang="zh-TW" sz="2400" dirty="0" smtClean="0"/>
          </a:p>
          <a:p>
            <a:pPr lvl="1"/>
            <a:endParaRPr lang="en-US" altLang="zh-TW" sz="2400" dirty="0" smtClean="0"/>
          </a:p>
          <a:p>
            <a:r>
              <a:rPr lang="zh-TW" altLang="en-US" sz="2400" dirty="0" smtClean="0"/>
              <a:t>限制需求：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語言：</a:t>
            </a:r>
            <a:endParaRPr lang="en-US" altLang="zh-TW" sz="2400" dirty="0" smtClean="0"/>
          </a:p>
          <a:p>
            <a:pPr lvl="2"/>
            <a:r>
              <a:rPr lang="en-US" altLang="zh-TW" sz="2400" dirty="0" smtClean="0"/>
              <a:t>Python3</a:t>
            </a:r>
          </a:p>
          <a:p>
            <a:pPr lvl="2"/>
            <a:r>
              <a:rPr lang="en-US" altLang="zh-TW" sz="2400" dirty="0" smtClean="0"/>
              <a:t>Java</a:t>
            </a:r>
          </a:p>
          <a:p>
            <a:pPr lvl="2"/>
            <a:endParaRPr lang="en-US" altLang="zh-TW" sz="2400" dirty="0"/>
          </a:p>
          <a:p>
            <a:pPr lvl="1"/>
            <a:r>
              <a:rPr lang="zh-TW" altLang="en-US" sz="2400" dirty="0" smtClean="0"/>
              <a:t>外</a:t>
            </a:r>
            <a:r>
              <a:rPr lang="zh-TW" altLang="en-US" sz="2400" dirty="0"/>
              <a:t>部</a:t>
            </a:r>
            <a:r>
              <a:rPr lang="zh-TW" altLang="en-US" sz="2400" dirty="0" smtClean="0"/>
              <a:t>套件：</a:t>
            </a:r>
            <a:endParaRPr lang="en-US" altLang="zh-TW" sz="2400" dirty="0" smtClean="0"/>
          </a:p>
          <a:p>
            <a:pPr lvl="2"/>
            <a:r>
              <a:rPr lang="en-US" altLang="zh-TW" sz="2400" dirty="0" err="1" smtClean="0"/>
              <a:t>OpenCV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3</a:t>
            </a:r>
            <a:endParaRPr lang="en-US" altLang="zh-TW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214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可能需要的工具：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輸入圖片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車、人、物品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zh-TW" altLang="en-US" sz="2400" dirty="0" smtClean="0"/>
              <a:t>快速獲得大量圖片的方法</a:t>
            </a:r>
            <a:endParaRPr lang="en-US" altLang="zh-TW" sz="2400" dirty="0" smtClean="0"/>
          </a:p>
          <a:p>
            <a:pPr lvl="1"/>
            <a:r>
              <a:rPr lang="zh-TW" altLang="en-US" sz="2400" dirty="0"/>
              <a:t>影像特徵截取及分類</a:t>
            </a:r>
            <a:r>
              <a:rPr lang="zh-TW" altLang="en-US" sz="2400" dirty="0" smtClean="0"/>
              <a:t>方式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網路傳輸介面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各個樹梅派之間的分工</a:t>
            </a:r>
            <a:endParaRPr lang="en-US" altLang="zh-TW" sz="2400" dirty="0" smtClean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/>
          </a:p>
          <a:p>
            <a:pPr marL="457200" lvl="1" indent="0">
              <a:buNone/>
            </a:pPr>
            <a:endParaRPr lang="en-US" altLang="zh-TW" sz="2400" dirty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/>
          </a:p>
          <a:p>
            <a:r>
              <a:rPr lang="zh-TW" altLang="en-US" sz="2400" dirty="0" smtClean="0"/>
              <a:t>可能遇到的問題：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當樣本數量過多，進行網路傳輸時，傳輸時間</a:t>
            </a:r>
            <a:r>
              <a:rPr lang="zh-TW" altLang="en-US" sz="2400" dirty="0" smtClean="0">
                <a:solidFill>
                  <a:srgbClr val="FF0000"/>
                </a:solidFill>
              </a:rPr>
              <a:t>大於</a:t>
            </a:r>
            <a:r>
              <a:rPr lang="zh-TW" altLang="en-US" sz="2400" dirty="0" smtClean="0"/>
              <a:t>訓練單一模型的時間</a:t>
            </a:r>
            <a:endParaRPr lang="en-US" altLang="zh-TW" sz="2400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319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44000" lvl="1" indent="-144000"/>
            <a:r>
              <a:rPr lang="zh-TW" altLang="en-US" sz="2400" dirty="0" smtClean="0"/>
              <a:t>快速</a:t>
            </a:r>
            <a:r>
              <a:rPr lang="zh-TW" altLang="en-US" sz="2400" dirty="0"/>
              <a:t>獲得大量圖片的</a:t>
            </a:r>
            <a:r>
              <a:rPr lang="zh-TW" altLang="en-US" sz="2400" dirty="0" smtClean="0"/>
              <a:t>方法：</a:t>
            </a:r>
            <a:endParaRPr lang="en-US" altLang="zh-TW" sz="2400" dirty="0" smtClean="0"/>
          </a:p>
          <a:p>
            <a:pPr marL="601200" lvl="2" indent="-144000"/>
            <a:r>
              <a:rPr lang="zh-TW" altLang="en-US" sz="2400" dirty="0" smtClean="0"/>
              <a:t>使用爬蟲儲存網頁上的圖片</a:t>
            </a:r>
            <a:endParaRPr lang="en-US" altLang="zh-TW" sz="2400" dirty="0" smtClean="0"/>
          </a:p>
          <a:p>
            <a:pPr marL="601200" lvl="2" indent="-144000"/>
            <a:r>
              <a:rPr lang="zh-TW" altLang="en-US" sz="2400" dirty="0" smtClean="0"/>
              <a:t>使用背景模型從影片切割需要的物件</a:t>
            </a:r>
            <a:endParaRPr lang="en-US" altLang="zh-TW" sz="2400" dirty="0" smtClean="0"/>
          </a:p>
          <a:p>
            <a:pPr marL="601200" lvl="2" indent="-144000"/>
            <a:endParaRPr lang="en-US" altLang="zh-TW" sz="2400" dirty="0" smtClean="0"/>
          </a:p>
          <a:p>
            <a:r>
              <a:rPr lang="zh-TW" altLang="en-US" sz="2400" dirty="0" smtClean="0"/>
              <a:t>影像</a:t>
            </a:r>
            <a:r>
              <a:rPr lang="zh-TW" altLang="en-US" sz="2400" dirty="0"/>
              <a:t>特徵擷取：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HOG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LBP</a:t>
            </a:r>
          </a:p>
          <a:p>
            <a:pPr lvl="1"/>
            <a:endParaRPr lang="en-US" altLang="zh-TW" sz="2400" dirty="0"/>
          </a:p>
          <a:p>
            <a:r>
              <a:rPr lang="zh-TW" altLang="en-US" sz="2400" dirty="0" smtClean="0"/>
              <a:t>分類方式：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SVM</a:t>
            </a:r>
            <a:r>
              <a:rPr lang="zh-TW" altLang="en-US" sz="2400" dirty="0"/>
              <a:t>、</a:t>
            </a:r>
            <a:r>
              <a:rPr lang="en-US" altLang="zh-TW" sz="2400" dirty="0" smtClean="0"/>
              <a:t>KNN</a:t>
            </a:r>
            <a:r>
              <a:rPr lang="zh-TW" altLang="en-US" sz="2400" dirty="0" smtClean="0"/>
              <a:t>、決策樹</a:t>
            </a:r>
            <a:endParaRPr lang="en-US" altLang="zh-TW" sz="2400" dirty="0" smtClean="0"/>
          </a:p>
          <a:p>
            <a:pPr lvl="1"/>
            <a:endParaRPr lang="en-US" altLang="zh-TW" sz="2400" dirty="0"/>
          </a:p>
          <a:p>
            <a:pPr marL="144000" lvl="1" indent="-144000"/>
            <a:r>
              <a:rPr lang="zh-TW" altLang="en-US" sz="2400" dirty="0"/>
              <a:t>網路傳輸介面：</a:t>
            </a:r>
            <a:endParaRPr lang="en-US" altLang="zh-TW" sz="2400" dirty="0"/>
          </a:p>
          <a:p>
            <a:pPr marL="601200" lvl="2" indent="-144000"/>
            <a:r>
              <a:rPr lang="zh-TW" altLang="en-US" sz="2400" dirty="0"/>
              <a:t>透過</a:t>
            </a:r>
            <a:r>
              <a:rPr lang="en-US" altLang="zh-TW" sz="2400" dirty="0"/>
              <a:t>Socket</a:t>
            </a:r>
            <a:r>
              <a:rPr lang="zh-TW" altLang="en-US" sz="2400" dirty="0"/>
              <a:t>進行傳輸</a:t>
            </a:r>
            <a:endParaRPr lang="en-US" altLang="zh-TW" sz="2400" dirty="0"/>
          </a:p>
          <a:p>
            <a:pPr marL="601200" lvl="2" indent="-144000"/>
            <a:r>
              <a:rPr lang="zh-TW" altLang="en-US" sz="2400" dirty="0"/>
              <a:t>網路由學校</a:t>
            </a:r>
            <a:r>
              <a:rPr lang="en-US" altLang="zh-TW" sz="2400" dirty="0" err="1"/>
              <a:t>wifi</a:t>
            </a:r>
            <a:r>
              <a:rPr lang="zh-TW" altLang="en-US" sz="2400" dirty="0"/>
              <a:t>或手機</a:t>
            </a:r>
            <a:r>
              <a:rPr lang="en-US" altLang="zh-TW" sz="2400" dirty="0"/>
              <a:t>4G</a:t>
            </a:r>
            <a:r>
              <a:rPr lang="zh-TW" altLang="en-US" sz="2400" dirty="0" smtClean="0"/>
              <a:t>提供</a:t>
            </a:r>
            <a:endParaRPr lang="en-US" altLang="zh-TW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 </a:t>
            </a:r>
            <a:r>
              <a:rPr lang="en-US" altLang="zh-TW" dirty="0" smtClean="0"/>
              <a:t>- </a:t>
            </a:r>
            <a:r>
              <a:rPr lang="zh-TW" altLang="en-US" dirty="0" smtClean="0"/>
              <a:t>個別</a:t>
            </a:r>
            <a:r>
              <a:rPr lang="zh-TW" altLang="en-US" dirty="0"/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340147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400" dirty="0"/>
              <a:t>各個樹梅派之間的</a:t>
            </a:r>
            <a:r>
              <a:rPr lang="zh-TW" altLang="en-US" sz="2400" dirty="0" smtClean="0"/>
              <a:t>分工：</a:t>
            </a:r>
            <a:endParaRPr lang="en-US" altLang="zh-TW" sz="2400" dirty="0"/>
          </a:p>
          <a:p>
            <a:pPr lvl="1"/>
            <a:r>
              <a:rPr lang="zh-TW" altLang="en-US" sz="2400" dirty="0" smtClean="0"/>
              <a:t>自動：根據各台機器可用資源進行合理的派工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寫死：使用者指定樹梅派專門做哪個子模型</a:t>
            </a:r>
            <a:endParaRPr lang="en-US" altLang="zh-TW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 </a:t>
            </a:r>
            <a:r>
              <a:rPr lang="en-US" altLang="zh-TW" dirty="0" smtClean="0"/>
              <a:t>- </a:t>
            </a:r>
            <a:r>
              <a:rPr lang="zh-TW" altLang="en-US" dirty="0" smtClean="0"/>
              <a:t>個別</a:t>
            </a:r>
            <a:r>
              <a:rPr lang="zh-TW" altLang="en-US" dirty="0"/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222025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4584440" y="1324941"/>
            <a:ext cx="3023119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基於分散式網路架構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訓練階層式分類模型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838200" y="2861381"/>
            <a:ext cx="213982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快速大量收集資料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514529" y="2861379"/>
            <a:ext cx="213982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影像特徵擷取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9213978" y="2861380"/>
            <a:ext cx="213982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網路傳輸介面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6537648" y="2861379"/>
            <a:ext cx="213982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器</a:t>
            </a:r>
          </a:p>
        </p:txBody>
      </p:sp>
      <p:cxnSp>
        <p:nvCxnSpPr>
          <p:cNvPr id="13" name="肘形接點 12"/>
          <p:cNvCxnSpPr>
            <a:stCxn id="4" idx="2"/>
            <a:endCxn id="5" idx="0"/>
          </p:cNvCxnSpPr>
          <p:nvPr/>
        </p:nvCxnSpPr>
        <p:spPr>
          <a:xfrm rot="5400000">
            <a:off x="3588400" y="353780"/>
            <a:ext cx="827313" cy="41878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4" idx="2"/>
            <a:endCxn id="6" idx="0"/>
          </p:cNvCxnSpPr>
          <p:nvPr/>
        </p:nvCxnSpPr>
        <p:spPr>
          <a:xfrm rot="5400000">
            <a:off x="4926565" y="1691943"/>
            <a:ext cx="827311" cy="15115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4" idx="2"/>
            <a:endCxn id="8" idx="0"/>
          </p:cNvCxnSpPr>
          <p:nvPr/>
        </p:nvCxnSpPr>
        <p:spPr>
          <a:xfrm rot="16200000" flipH="1">
            <a:off x="6438124" y="1691943"/>
            <a:ext cx="827311" cy="15115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4" idx="2"/>
            <a:endCxn id="7" idx="0"/>
          </p:cNvCxnSpPr>
          <p:nvPr/>
        </p:nvCxnSpPr>
        <p:spPr>
          <a:xfrm rot="16200000" flipH="1">
            <a:off x="7776288" y="353779"/>
            <a:ext cx="827312" cy="4187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196340" y="3696002"/>
            <a:ext cx="178168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影像背景模型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3" name="肘形接點 22"/>
          <p:cNvCxnSpPr>
            <a:endCxn id="22" idx="1"/>
          </p:cNvCxnSpPr>
          <p:nvPr/>
        </p:nvCxnSpPr>
        <p:spPr>
          <a:xfrm rot="16200000" flipH="1">
            <a:off x="752967" y="3607192"/>
            <a:ext cx="734347" cy="152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3872669" y="3950287"/>
            <a:ext cx="178168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HOG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特徵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8" name="肘形接點 27"/>
          <p:cNvCxnSpPr>
            <a:endCxn id="27" idx="1"/>
          </p:cNvCxnSpPr>
          <p:nvPr/>
        </p:nvCxnSpPr>
        <p:spPr>
          <a:xfrm rot="16200000" flipH="1">
            <a:off x="3429296" y="3861477"/>
            <a:ext cx="734347" cy="152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6895788" y="3950285"/>
            <a:ext cx="178168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SVM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0" name="肘形接點 29"/>
          <p:cNvCxnSpPr>
            <a:endCxn id="29" idx="1"/>
          </p:cNvCxnSpPr>
          <p:nvPr/>
        </p:nvCxnSpPr>
        <p:spPr>
          <a:xfrm rot="16200000" flipH="1">
            <a:off x="6452415" y="3861475"/>
            <a:ext cx="734347" cy="152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9572118" y="3950285"/>
            <a:ext cx="178168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Socket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2" name="肘形接點 31"/>
          <p:cNvCxnSpPr>
            <a:endCxn id="31" idx="1"/>
          </p:cNvCxnSpPr>
          <p:nvPr/>
        </p:nvCxnSpPr>
        <p:spPr>
          <a:xfrm rot="16200000" flipH="1">
            <a:off x="9128745" y="3861475"/>
            <a:ext cx="734347" cy="152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圓角矩形 33"/>
          <p:cNvSpPr/>
          <p:nvPr/>
        </p:nvSpPr>
        <p:spPr>
          <a:xfrm>
            <a:off x="9572118" y="4974799"/>
            <a:ext cx="178168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訓練工作派工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5" name="肘形接點 34"/>
          <p:cNvCxnSpPr>
            <a:endCxn id="34" idx="1"/>
          </p:cNvCxnSpPr>
          <p:nvPr/>
        </p:nvCxnSpPr>
        <p:spPr>
          <a:xfrm rot="16200000" flipH="1">
            <a:off x="8983662" y="4740907"/>
            <a:ext cx="1024514" cy="1523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1196340" y="4547183"/>
            <a:ext cx="178168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切割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ROI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圖像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8" name="肘形接點 37"/>
          <p:cNvCxnSpPr>
            <a:endCxn id="37" idx="1"/>
          </p:cNvCxnSpPr>
          <p:nvPr/>
        </p:nvCxnSpPr>
        <p:spPr>
          <a:xfrm rot="16200000" flipH="1">
            <a:off x="607885" y="4313291"/>
            <a:ext cx="1024511" cy="152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/>
        </p:nvSpPr>
        <p:spPr>
          <a:xfrm>
            <a:off x="1196340" y="5381803"/>
            <a:ext cx="178168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圖像分類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6" name="肘形接點 25"/>
          <p:cNvCxnSpPr>
            <a:endCxn id="25" idx="1"/>
          </p:cNvCxnSpPr>
          <p:nvPr/>
        </p:nvCxnSpPr>
        <p:spPr>
          <a:xfrm rot="16200000" flipH="1">
            <a:off x="607885" y="5147911"/>
            <a:ext cx="1024511" cy="152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8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0624"/>
            <a:ext cx="10515600" cy="4659364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–</a:t>
            </a:r>
            <a:r>
              <a:rPr lang="zh-TW" altLang="en-US" dirty="0"/>
              <a:t> 階層設計</a:t>
            </a:r>
          </a:p>
        </p:txBody>
      </p:sp>
    </p:spTree>
    <p:extLst>
      <p:ext uri="{BB962C8B-B14F-4D97-AF65-F5344CB8AC3E}">
        <p14:creationId xmlns:p14="http://schemas.microsoft.com/office/powerpoint/2010/main" val="31694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階層設計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040198"/>
              </p:ext>
            </p:extLst>
          </p:nvPr>
        </p:nvGraphicFramePr>
        <p:xfrm>
          <a:off x="1416620" y="1882449"/>
          <a:ext cx="9358760" cy="3640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690">
                  <a:extLst>
                    <a:ext uri="{9D8B030D-6E8A-4147-A177-3AD203B41FA5}">
                      <a16:colId xmlns:a16="http://schemas.microsoft.com/office/drawing/2014/main" val="3941426172"/>
                    </a:ext>
                  </a:extLst>
                </a:gridCol>
                <a:gridCol w="2339690">
                  <a:extLst>
                    <a:ext uri="{9D8B030D-6E8A-4147-A177-3AD203B41FA5}">
                      <a16:colId xmlns:a16="http://schemas.microsoft.com/office/drawing/2014/main" val="2689621076"/>
                    </a:ext>
                  </a:extLst>
                </a:gridCol>
                <a:gridCol w="2339690">
                  <a:extLst>
                    <a:ext uri="{9D8B030D-6E8A-4147-A177-3AD203B41FA5}">
                      <a16:colId xmlns:a16="http://schemas.microsoft.com/office/drawing/2014/main" val="80297829"/>
                    </a:ext>
                  </a:extLst>
                </a:gridCol>
                <a:gridCol w="2339690">
                  <a:extLst>
                    <a:ext uri="{9D8B030D-6E8A-4147-A177-3AD203B41FA5}">
                      <a16:colId xmlns:a16="http://schemas.microsoft.com/office/drawing/2014/main" val="2047026164"/>
                    </a:ext>
                  </a:extLst>
                </a:gridCol>
              </a:tblGrid>
              <a:tr h="66480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name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Key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資料形態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定義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6886741"/>
                  </a:ext>
                </a:extLst>
              </a:tr>
              <a:tr h="991961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Layer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Label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string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階層標籤</a:t>
                      </a:r>
                      <a:endParaRPr lang="en-US" altLang="zh-TW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328464"/>
                  </a:ext>
                </a:extLst>
              </a:tr>
              <a:tr h="991961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Value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Array&lt;string&gt;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階層所用類別資料夾</a:t>
                      </a:r>
                      <a:endParaRPr lang="en-US" altLang="zh-TW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575807"/>
                  </a:ext>
                </a:extLst>
              </a:tr>
              <a:tr h="991961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Children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Array&lt;Layer&gt;</a:t>
                      </a:r>
                      <a:endParaRPr lang="zh-TW" altLang="en-US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子階層陣列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979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922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25268</TotalTime>
  <Words>738</Words>
  <Application>Microsoft Office PowerPoint</Application>
  <PresentationFormat>寬螢幕</PresentationFormat>
  <Paragraphs>179</Paragraphs>
  <Slides>17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新細明體</vt:lpstr>
      <vt:lpstr>標楷體</vt:lpstr>
      <vt:lpstr>Arial</vt:lpstr>
      <vt:lpstr>Calibri</vt:lpstr>
      <vt:lpstr>Cambria Math</vt:lpstr>
      <vt:lpstr>Times New Roman</vt:lpstr>
      <vt:lpstr>Office 佈景主題</vt:lpstr>
      <vt:lpstr>嵌入式影像處理  基於分散式網路架構 訓練階層式分類模型</vt:lpstr>
      <vt:lpstr>需求</vt:lpstr>
      <vt:lpstr>需求</vt:lpstr>
      <vt:lpstr>分析</vt:lpstr>
      <vt:lpstr>分析 - 個別分析</vt:lpstr>
      <vt:lpstr>分析 - 個別分析</vt:lpstr>
      <vt:lpstr>分析</vt:lpstr>
      <vt:lpstr>設計 – 階層設計</vt:lpstr>
      <vt:lpstr>設計 – 階層設計</vt:lpstr>
      <vt:lpstr>設計 – 階層設計</vt:lpstr>
      <vt:lpstr>設計 – 架構圖</vt:lpstr>
      <vt:lpstr>設計 – 拓樸圖</vt:lpstr>
      <vt:lpstr>設計 – 派工流程圖</vt:lpstr>
      <vt:lpstr>設計 – API</vt:lpstr>
      <vt:lpstr>設計 – API</vt:lpstr>
      <vt:lpstr>設計 – 評分標準</vt:lpstr>
      <vt:lpstr>驗證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錦鯉系統</dc:title>
  <dc:creator>User</dc:creator>
  <cp:lastModifiedBy>Lee</cp:lastModifiedBy>
  <cp:revision>667</cp:revision>
  <dcterms:created xsi:type="dcterms:W3CDTF">2019-03-11T13:47:46Z</dcterms:created>
  <dcterms:modified xsi:type="dcterms:W3CDTF">2020-06-17T08:52:32Z</dcterms:modified>
</cp:coreProperties>
</file>