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9" r:id="rId2"/>
    <p:sldId id="260" r:id="rId3"/>
    <p:sldId id="264" r:id="rId4"/>
    <p:sldId id="261" r:id="rId5"/>
    <p:sldId id="263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29" autoAdjust="0"/>
    <p:restoredTop sz="89318" autoAdjust="0"/>
  </p:normalViewPr>
  <p:slideViewPr>
    <p:cSldViewPr snapToGrid="0">
      <p:cViewPr varScale="1">
        <p:scale>
          <a:sx n="103" d="100"/>
          <a:sy n="103" d="100"/>
        </p:scale>
        <p:origin x="930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78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9F8E0-05F2-4742-BB97-D2E4F51035C8}" type="datetimeFigureOut">
              <a:rPr lang="zh-TW" altLang="en-US" smtClean="0"/>
              <a:t>2020/5/27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EDBFE4-86DF-49E3-AB07-98BBBFC455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92504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B905C5-9D54-40E2-B40C-7996280CAB02}" type="datetimeFigureOut">
              <a:rPr lang="zh-TW" altLang="en-US" smtClean="0"/>
              <a:t>2020/5/27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8A6B0B-A5FB-4629-B823-69B1A9EB3A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9117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118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0" y="4295163"/>
            <a:ext cx="10515600" cy="1964122"/>
          </a:xfrm>
        </p:spPr>
        <p:txBody>
          <a:bodyPr>
            <a:normAutofit/>
          </a:bodyPr>
          <a:lstStyle>
            <a:lvl1pPr marL="0" indent="0" algn="l">
              <a:spcBef>
                <a:spcPts val="100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389529"/>
            <a:ext cx="10515600" cy="2905634"/>
          </a:xfrm>
        </p:spPr>
        <p:txBody>
          <a:bodyPr anchor="t"/>
          <a:lstStyle>
            <a:lvl1pPr algn="ctr">
              <a:defRPr sz="60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2020/5/27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9516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2020/5/27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8943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2020/5/27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6410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>
            <a:normAutofit/>
          </a:bodyPr>
          <a:lstStyle>
            <a:lvl1pPr hangingPunct="0">
              <a:defRPr sz="1600"/>
            </a:lvl1pPr>
            <a:lvl2pPr hangingPunct="0">
              <a:defRPr sz="1600"/>
            </a:lvl2pPr>
            <a:lvl3pPr hangingPunct="0">
              <a:defRPr sz="1600"/>
            </a:lvl3pPr>
            <a:lvl4pPr hangingPunct="0">
              <a:defRPr sz="1600"/>
            </a:lvl4pPr>
            <a:lvl5pPr hangingPunct="0">
              <a:defRPr sz="1600"/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2020/5/27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8426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2020/5/27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2606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2020/5/27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1493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2020/5/27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3767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2020/5/27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6634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2020/5/27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1833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2020/5/27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2368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2020/5/27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1845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202572"/>
            <a:ext cx="10515600" cy="5037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0C0CC965-A63A-473D-BEFB-C8F9714D5269}" type="datetimeFigureOut">
              <a:rPr lang="zh-TW" altLang="en-US" smtClean="0"/>
              <a:pPr/>
              <a:t>2020/5/27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90F9E983-480B-48C5-9E0F-D21C0DFBB5C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9" name="直線接點 8"/>
          <p:cNvCxnSpPr/>
          <p:nvPr userDrawn="1"/>
        </p:nvCxnSpPr>
        <p:spPr>
          <a:xfrm>
            <a:off x="838200" y="1143848"/>
            <a:ext cx="105156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 userDrawn="1"/>
        </p:nvCxnSpPr>
        <p:spPr>
          <a:xfrm>
            <a:off x="838200" y="6296092"/>
            <a:ext cx="10515600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1" name="Shape 13" descr="C:\Documents and Settings\frederic\My Documents\My Pictures\Wallpaper Images\GSLAB_LOGO1-120x120.jpg"/>
          <p:cNvPicPr preferRelativeResize="0">
            <a:picLocks noChangeAspect="1"/>
          </p:cNvPicPr>
          <p:nvPr userDrawn="1"/>
        </p:nvPicPr>
        <p:blipFill rotWithShape="1">
          <a:blip r:embed="rId13">
            <a:alphaModFix/>
          </a:blip>
          <a:srcRect/>
          <a:stretch/>
        </p:blipFill>
        <p:spPr>
          <a:xfrm>
            <a:off x="11596536" y="6270925"/>
            <a:ext cx="561907" cy="5619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98425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j-cs"/>
        </a:defRPr>
      </a:lvl1pPr>
    </p:titleStyle>
    <p:bodyStyle>
      <a:lvl1pPr marL="144000" indent="-1440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1pPr>
      <a:lvl2pPr marL="6858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2pPr>
      <a:lvl3pPr marL="11430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3pPr>
      <a:lvl4pPr marL="16002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4pPr>
      <a:lvl5pPr marL="20574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389530"/>
            <a:ext cx="10515600" cy="3322429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zh-TW" altLang="en-US" sz="4000" b="0" dirty="0"/>
              <a:t>嵌入式</a:t>
            </a:r>
            <a:r>
              <a:rPr lang="zh-TW" altLang="en-US" sz="4000" b="0" dirty="0" smtClean="0"/>
              <a:t>影像處理</a:t>
            </a:r>
            <a:r>
              <a:rPr lang="en-US" altLang="zh-TW" sz="4000" b="0" dirty="0" smtClean="0"/>
              <a:t/>
            </a:r>
            <a:br>
              <a:rPr lang="en-US" altLang="zh-TW" sz="4000" b="0" dirty="0" smtClean="0"/>
            </a:br>
            <a:r>
              <a:rPr lang="en-US" altLang="zh-TW" sz="4000" b="0" dirty="0"/>
              <a:t/>
            </a:r>
            <a:br>
              <a:rPr lang="en-US" altLang="zh-TW" sz="4000" b="0" dirty="0"/>
            </a:br>
            <a:r>
              <a:rPr lang="zh-TW" altLang="en-US" dirty="0"/>
              <a:t>基</a:t>
            </a:r>
            <a:r>
              <a:rPr lang="zh-TW" altLang="en-US" dirty="0" smtClean="0"/>
              <a:t>於分散式網路架構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進</a:t>
            </a:r>
            <a:r>
              <a:rPr lang="zh-TW" altLang="en-US" dirty="0"/>
              <a:t>行</a:t>
            </a:r>
            <a:r>
              <a:rPr lang="zh-TW" altLang="en-US" dirty="0" smtClean="0"/>
              <a:t>階層式分類</a:t>
            </a:r>
            <a:endParaRPr lang="zh-TW" altLang="en-US" sz="4000" b="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0" y="4935984"/>
            <a:ext cx="10515600" cy="1323302"/>
          </a:xfrm>
        </p:spPr>
        <p:txBody>
          <a:bodyPr numCol="3">
            <a:normAutofit/>
          </a:bodyPr>
          <a:lstStyle/>
          <a:p>
            <a:pPr algn="l"/>
            <a:r>
              <a:rPr lang="zh-TW" altLang="en-US" dirty="0" smtClean="0"/>
              <a:t>組        員：</a:t>
            </a:r>
            <a:r>
              <a:rPr lang="zh-TW" altLang="en-US" dirty="0"/>
              <a:t>李昱興</a:t>
            </a:r>
            <a:endParaRPr lang="en-US" altLang="zh-TW" dirty="0"/>
          </a:p>
          <a:p>
            <a:r>
              <a:rPr lang="zh-TW" altLang="en-US" dirty="0" smtClean="0"/>
              <a:t>授課老師：陳朝烈老師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56936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 smtClean="0"/>
              <a:t>功能需求：</a:t>
            </a:r>
            <a:endParaRPr lang="en-US" altLang="zh-TW" sz="2400" dirty="0" smtClean="0"/>
          </a:p>
          <a:p>
            <a:pPr lvl="1"/>
            <a:r>
              <a:rPr lang="zh-TW" altLang="en-US" sz="2400" dirty="0" smtClean="0"/>
              <a:t>一般在訓練時，如果輸入參數越多，在做訓練的時間就會相對提高，如果能將一個龐大的樣本集分割成數個小樣本集做訓練，可以減少訓練時間以及降低</a:t>
            </a:r>
            <a:r>
              <a:rPr lang="en-US" altLang="zh-TW" sz="2400" dirty="0" smtClean="0"/>
              <a:t>overfitting</a:t>
            </a:r>
            <a:r>
              <a:rPr lang="zh-TW" altLang="en-US" sz="2400" dirty="0" smtClean="0"/>
              <a:t>的可能性</a:t>
            </a:r>
            <a:endParaRPr lang="en-US" altLang="zh-TW" sz="2400" dirty="0" smtClean="0"/>
          </a:p>
          <a:p>
            <a:pPr lvl="1"/>
            <a:r>
              <a:rPr lang="en-US" altLang="zh-TW" sz="2400" dirty="0" smtClean="0"/>
              <a:t>Out side test</a:t>
            </a:r>
            <a:r>
              <a:rPr lang="zh-TW" altLang="en-US" sz="2400" dirty="0" smtClean="0"/>
              <a:t>準確率</a:t>
            </a:r>
            <a:r>
              <a:rPr lang="en-US" altLang="zh-TW" sz="2400" dirty="0" smtClean="0"/>
              <a:t>90%</a:t>
            </a:r>
            <a:r>
              <a:rPr lang="zh-TW" altLang="en-US" sz="2400" dirty="0" smtClean="0"/>
              <a:t>以上</a:t>
            </a:r>
            <a:endParaRPr lang="zh-TW" altLang="en-US" sz="2400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需求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31324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 smtClean="0"/>
              <a:t>硬體</a:t>
            </a:r>
            <a:r>
              <a:rPr lang="zh-TW" altLang="en-US" sz="2400" dirty="0"/>
              <a:t>需求：數台樹莓派</a:t>
            </a:r>
            <a:r>
              <a:rPr lang="en-US" altLang="zh-TW" sz="2400" dirty="0"/>
              <a:t>(</a:t>
            </a:r>
            <a:r>
              <a:rPr lang="zh-TW" altLang="en-US" sz="2400" dirty="0"/>
              <a:t>根據分層結構所需再做調整</a:t>
            </a:r>
            <a:r>
              <a:rPr lang="en-US" altLang="zh-TW" sz="2400" dirty="0" smtClean="0"/>
              <a:t>)</a:t>
            </a:r>
          </a:p>
          <a:p>
            <a:endParaRPr lang="en-US" altLang="zh-TW" sz="2400" dirty="0" smtClean="0"/>
          </a:p>
          <a:p>
            <a:r>
              <a:rPr lang="zh-TW" altLang="en-US" sz="2400" dirty="0" smtClean="0"/>
              <a:t>軟體需求：</a:t>
            </a:r>
            <a:endParaRPr lang="en-US" altLang="zh-TW" sz="2400" dirty="0" smtClean="0"/>
          </a:p>
          <a:p>
            <a:pPr lvl="1"/>
            <a:r>
              <a:rPr lang="zh-TW" altLang="en-US" sz="2400" dirty="0" smtClean="0"/>
              <a:t>語言：</a:t>
            </a:r>
            <a:endParaRPr lang="en-US" altLang="zh-TW" sz="2400" dirty="0" smtClean="0"/>
          </a:p>
          <a:p>
            <a:pPr lvl="2"/>
            <a:r>
              <a:rPr lang="en-US" altLang="zh-TW" sz="2400" dirty="0" smtClean="0"/>
              <a:t>Python3</a:t>
            </a:r>
          </a:p>
          <a:p>
            <a:pPr lvl="2"/>
            <a:r>
              <a:rPr lang="en-US" altLang="zh-TW" sz="2400" dirty="0" smtClean="0"/>
              <a:t>Java</a:t>
            </a:r>
          </a:p>
          <a:p>
            <a:pPr lvl="2"/>
            <a:endParaRPr lang="en-US" altLang="zh-TW" sz="2400" dirty="0"/>
          </a:p>
          <a:p>
            <a:pPr lvl="1"/>
            <a:r>
              <a:rPr lang="zh-TW" altLang="en-US" sz="2400" dirty="0" smtClean="0"/>
              <a:t>套件：</a:t>
            </a:r>
            <a:endParaRPr lang="en-US" altLang="zh-TW" sz="2400" dirty="0" smtClean="0"/>
          </a:p>
          <a:p>
            <a:pPr lvl="2"/>
            <a:r>
              <a:rPr lang="en-US" altLang="zh-TW" sz="2400" dirty="0" err="1" smtClean="0"/>
              <a:t>OpenCV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3</a:t>
            </a:r>
            <a:endParaRPr lang="en-US" altLang="zh-TW" sz="2400" dirty="0"/>
          </a:p>
          <a:p>
            <a:endParaRPr lang="zh-TW" altLang="en-US" sz="2400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需求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72146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 smtClean="0"/>
              <a:t>可能需要的工具：</a:t>
            </a:r>
            <a:endParaRPr lang="en-US" altLang="zh-TW" sz="2400" dirty="0" smtClean="0"/>
          </a:p>
          <a:p>
            <a:pPr lvl="1"/>
            <a:r>
              <a:rPr lang="zh-TW" altLang="en-US" sz="2400" dirty="0" smtClean="0"/>
              <a:t>輸入圖片</a:t>
            </a:r>
            <a:r>
              <a:rPr lang="en-US" altLang="zh-TW" sz="2400" dirty="0" smtClean="0"/>
              <a:t>(</a:t>
            </a:r>
            <a:r>
              <a:rPr lang="zh-TW" altLang="en-US" sz="2400" dirty="0" smtClean="0"/>
              <a:t>車、人、物品</a:t>
            </a:r>
            <a:r>
              <a:rPr lang="en-US" altLang="zh-TW" sz="2400" dirty="0" smtClean="0"/>
              <a:t>)</a:t>
            </a:r>
          </a:p>
          <a:p>
            <a:pPr lvl="1"/>
            <a:r>
              <a:rPr lang="zh-TW" altLang="en-US" sz="2400" dirty="0" smtClean="0"/>
              <a:t>快速獲得大量圖片的方法</a:t>
            </a:r>
            <a:endParaRPr lang="en-US" altLang="zh-TW" sz="2400" dirty="0" smtClean="0"/>
          </a:p>
          <a:p>
            <a:pPr lvl="1"/>
            <a:r>
              <a:rPr lang="zh-TW" altLang="en-US" sz="2400" dirty="0"/>
              <a:t>影像特徵截取及分類</a:t>
            </a:r>
            <a:r>
              <a:rPr lang="zh-TW" altLang="en-US" sz="2400" dirty="0" smtClean="0"/>
              <a:t>方式</a:t>
            </a:r>
            <a:endParaRPr lang="en-US" altLang="zh-TW" sz="2400" dirty="0" smtClean="0"/>
          </a:p>
          <a:p>
            <a:pPr lvl="1"/>
            <a:r>
              <a:rPr lang="zh-TW" altLang="en-US" sz="2400" dirty="0" smtClean="0"/>
              <a:t>網路傳輸介面</a:t>
            </a:r>
            <a:endParaRPr lang="en-US" altLang="zh-TW" sz="2400" dirty="0" smtClean="0"/>
          </a:p>
          <a:p>
            <a:pPr lvl="1"/>
            <a:endParaRPr lang="en-US" altLang="zh-TW" sz="2400" dirty="0" smtClean="0"/>
          </a:p>
          <a:p>
            <a:pPr lvl="1"/>
            <a:endParaRPr lang="en-US" altLang="zh-TW" sz="2400" dirty="0"/>
          </a:p>
          <a:p>
            <a:pPr marL="457200" lvl="1" indent="0">
              <a:buNone/>
            </a:pPr>
            <a:endParaRPr lang="en-US" altLang="zh-TW" sz="2400" dirty="0"/>
          </a:p>
          <a:p>
            <a:pPr lvl="1"/>
            <a:endParaRPr lang="en-US" altLang="zh-TW" sz="2400" dirty="0" smtClean="0"/>
          </a:p>
          <a:p>
            <a:pPr lvl="1"/>
            <a:endParaRPr lang="en-US" altLang="zh-TW" sz="2400" dirty="0"/>
          </a:p>
          <a:p>
            <a:r>
              <a:rPr lang="zh-TW" altLang="en-US" sz="2400" dirty="0" smtClean="0"/>
              <a:t>可能遇到的問題：</a:t>
            </a:r>
            <a:endParaRPr lang="en-US" altLang="zh-TW" sz="2400" dirty="0" smtClean="0"/>
          </a:p>
          <a:p>
            <a:pPr lvl="1"/>
            <a:r>
              <a:rPr lang="zh-TW" altLang="en-US" sz="2400" dirty="0" smtClean="0"/>
              <a:t>當樣本數量過多，進行網路傳輸時，傳輸時間</a:t>
            </a:r>
            <a:r>
              <a:rPr lang="zh-TW" altLang="en-US" sz="2400" dirty="0" smtClean="0">
                <a:solidFill>
                  <a:srgbClr val="FF0000"/>
                </a:solidFill>
              </a:rPr>
              <a:t>大於</a:t>
            </a:r>
            <a:r>
              <a:rPr lang="zh-TW" altLang="en-US" sz="2400" dirty="0" smtClean="0"/>
              <a:t>訓練單一模型的時間</a:t>
            </a:r>
            <a:endParaRPr lang="en-US" altLang="zh-TW" sz="2400" dirty="0" smtClean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分析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43195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44000" lvl="1" indent="-144000"/>
            <a:r>
              <a:rPr lang="zh-TW" altLang="en-US" sz="2400" dirty="0" smtClean="0"/>
              <a:t>快速</a:t>
            </a:r>
            <a:r>
              <a:rPr lang="zh-TW" altLang="en-US" sz="2400" dirty="0"/>
              <a:t>獲得大量圖片的</a:t>
            </a:r>
            <a:r>
              <a:rPr lang="zh-TW" altLang="en-US" sz="2400" dirty="0" smtClean="0"/>
              <a:t>方法：</a:t>
            </a:r>
            <a:endParaRPr lang="en-US" altLang="zh-TW" sz="2400" dirty="0" smtClean="0"/>
          </a:p>
          <a:p>
            <a:pPr marL="601200" lvl="2" indent="-144000"/>
            <a:r>
              <a:rPr lang="zh-TW" altLang="en-US" sz="2400" dirty="0" smtClean="0"/>
              <a:t>使用爬蟲儲存網頁上的圖片</a:t>
            </a:r>
            <a:endParaRPr lang="en-US" altLang="zh-TW" sz="2400" dirty="0" smtClean="0"/>
          </a:p>
          <a:p>
            <a:pPr marL="601200" lvl="2" indent="-144000"/>
            <a:r>
              <a:rPr lang="zh-TW" altLang="en-US" sz="2400" dirty="0" smtClean="0"/>
              <a:t>使用背景模型從影片切割需要的物件</a:t>
            </a:r>
            <a:endParaRPr lang="en-US" altLang="zh-TW" sz="2400" dirty="0" smtClean="0"/>
          </a:p>
          <a:p>
            <a:pPr marL="601200" lvl="2" indent="-144000"/>
            <a:endParaRPr lang="en-US" altLang="zh-TW" sz="2400" dirty="0" smtClean="0"/>
          </a:p>
          <a:p>
            <a:r>
              <a:rPr lang="zh-TW" altLang="en-US" sz="2400" dirty="0" smtClean="0"/>
              <a:t>影像</a:t>
            </a:r>
            <a:r>
              <a:rPr lang="zh-TW" altLang="en-US" sz="2400" dirty="0"/>
              <a:t>特徵擷取：</a:t>
            </a:r>
            <a:endParaRPr lang="en-US" altLang="zh-TW" sz="2400" dirty="0" smtClean="0"/>
          </a:p>
          <a:p>
            <a:pPr lvl="1"/>
            <a:r>
              <a:rPr lang="en-US" altLang="zh-TW" sz="2400" dirty="0" smtClean="0"/>
              <a:t>HOG</a:t>
            </a:r>
            <a:r>
              <a:rPr lang="zh-TW" altLang="en-US" sz="2400" dirty="0" smtClean="0"/>
              <a:t>、</a:t>
            </a:r>
            <a:r>
              <a:rPr lang="en-US" altLang="zh-TW" sz="2400" dirty="0" smtClean="0"/>
              <a:t>LBP</a:t>
            </a:r>
          </a:p>
          <a:p>
            <a:pPr lvl="1"/>
            <a:endParaRPr lang="en-US" altLang="zh-TW" sz="2400" dirty="0"/>
          </a:p>
          <a:p>
            <a:r>
              <a:rPr lang="zh-TW" altLang="en-US" sz="2400" dirty="0" smtClean="0"/>
              <a:t>分類方式：</a:t>
            </a:r>
            <a:endParaRPr lang="en-US" altLang="zh-TW" sz="2400" dirty="0" smtClean="0"/>
          </a:p>
          <a:p>
            <a:pPr lvl="1"/>
            <a:r>
              <a:rPr lang="en-US" altLang="zh-TW" sz="2400" dirty="0" smtClean="0"/>
              <a:t>SVM</a:t>
            </a:r>
            <a:r>
              <a:rPr lang="zh-TW" altLang="en-US" sz="2400" dirty="0" smtClean="0"/>
              <a:t>、決策樹、</a:t>
            </a:r>
            <a:r>
              <a:rPr lang="en-US" altLang="zh-TW" sz="2400" dirty="0" err="1" smtClean="0"/>
              <a:t>knn</a:t>
            </a:r>
            <a:endParaRPr lang="en-US" altLang="zh-TW" sz="2400" dirty="0"/>
          </a:p>
          <a:p>
            <a:pPr marL="0" indent="-84600">
              <a:buNone/>
            </a:pPr>
            <a:endParaRPr lang="en-US" altLang="zh-TW" sz="2400" dirty="0"/>
          </a:p>
          <a:p>
            <a:pPr marL="144000" lvl="1" indent="-144000"/>
            <a:r>
              <a:rPr lang="zh-TW" altLang="en-US" sz="2400" dirty="0"/>
              <a:t>網路傳輸介面：</a:t>
            </a:r>
            <a:endParaRPr lang="en-US" altLang="zh-TW" sz="2400" dirty="0"/>
          </a:p>
          <a:p>
            <a:pPr marL="601200" lvl="2" indent="-144000"/>
            <a:r>
              <a:rPr lang="zh-TW" altLang="en-US" sz="2400" dirty="0"/>
              <a:t>透過</a:t>
            </a:r>
            <a:r>
              <a:rPr lang="en-US" altLang="zh-TW" sz="2400" dirty="0"/>
              <a:t>Socket</a:t>
            </a:r>
            <a:r>
              <a:rPr lang="zh-TW" altLang="en-US" sz="2400" dirty="0"/>
              <a:t>進行傳輸</a:t>
            </a:r>
            <a:endParaRPr lang="en-US" altLang="zh-TW" sz="2400" dirty="0"/>
          </a:p>
          <a:p>
            <a:pPr marL="601200" lvl="2" indent="-144000"/>
            <a:r>
              <a:rPr lang="zh-TW" altLang="en-US" sz="2400" dirty="0"/>
              <a:t>網路由學校</a:t>
            </a:r>
            <a:r>
              <a:rPr lang="en-US" altLang="zh-TW" sz="2400" dirty="0" err="1"/>
              <a:t>wifi</a:t>
            </a:r>
            <a:r>
              <a:rPr lang="zh-TW" altLang="en-US" sz="2400" dirty="0"/>
              <a:t>或手機</a:t>
            </a:r>
            <a:r>
              <a:rPr lang="en-US" altLang="zh-TW" sz="2400" dirty="0"/>
              <a:t>4G</a:t>
            </a:r>
            <a:r>
              <a:rPr lang="zh-TW" altLang="en-US" sz="2400" dirty="0" smtClean="0"/>
              <a:t>提供</a:t>
            </a:r>
            <a:endParaRPr lang="en-US" altLang="zh-TW" sz="2400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分析 </a:t>
            </a:r>
            <a:r>
              <a:rPr lang="en-US" altLang="zh-TW" dirty="0" smtClean="0"/>
              <a:t>- </a:t>
            </a:r>
            <a:r>
              <a:rPr lang="zh-TW" altLang="en-US" dirty="0" smtClean="0"/>
              <a:t>個別</a:t>
            </a:r>
            <a:r>
              <a:rPr lang="zh-TW" altLang="en-US" dirty="0"/>
              <a:t>分析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014744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24008</TotalTime>
  <Words>213</Words>
  <Application>Microsoft Office PowerPoint</Application>
  <PresentationFormat>寬螢幕</PresentationFormat>
  <Paragraphs>45</Paragraphs>
  <Slides>5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1" baseType="lpstr">
      <vt:lpstr>新細明體</vt:lpstr>
      <vt:lpstr>標楷體</vt:lpstr>
      <vt:lpstr>Arial</vt:lpstr>
      <vt:lpstr>Calibri</vt:lpstr>
      <vt:lpstr>Times New Roman</vt:lpstr>
      <vt:lpstr>Office 佈景主題</vt:lpstr>
      <vt:lpstr>嵌入式影像處理  基於分散式網路架構 進行階層式分類</vt:lpstr>
      <vt:lpstr>需求</vt:lpstr>
      <vt:lpstr>需求</vt:lpstr>
      <vt:lpstr>分析</vt:lpstr>
      <vt:lpstr>分析 - 個別分析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專案進度報告 錦鯉系統</dc:title>
  <dc:creator>User</dc:creator>
  <cp:lastModifiedBy>Lee</cp:lastModifiedBy>
  <cp:revision>623</cp:revision>
  <dcterms:created xsi:type="dcterms:W3CDTF">2019-03-11T13:47:46Z</dcterms:created>
  <dcterms:modified xsi:type="dcterms:W3CDTF">2020-05-27T08:41:37Z</dcterms:modified>
</cp:coreProperties>
</file>