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0" r:id="rId3"/>
    <p:sldId id="264" r:id="rId4"/>
    <p:sldId id="261" r:id="rId5"/>
    <p:sldId id="263" r:id="rId6"/>
    <p:sldId id="265" r:id="rId7"/>
    <p:sldId id="266" r:id="rId8"/>
    <p:sldId id="272" r:id="rId9"/>
    <p:sldId id="267" r:id="rId10"/>
    <p:sldId id="270" r:id="rId11"/>
    <p:sldId id="268" r:id="rId12"/>
    <p:sldId id="271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0128" autoAdjust="0"/>
  </p:normalViewPr>
  <p:slideViewPr>
    <p:cSldViewPr snapToGrid="0">
      <p:cViewPr varScale="1">
        <p:scale>
          <a:sx n="104" d="100"/>
          <a:sy n="104" d="100"/>
        </p:scale>
        <p:origin x="8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4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SBqkJ9ud6U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6BB_rvfeY" TargetMode="Externa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1243576"/>
            <a:ext cx="2237792" cy="50009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1" y="3612854"/>
            <a:ext cx="8481849" cy="20846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3" y="2362046"/>
            <a:ext cx="1741960" cy="6151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27" y="2362046"/>
            <a:ext cx="1741960" cy="615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624" y="2364616"/>
            <a:ext cx="1741960" cy="6125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87" y="2362046"/>
            <a:ext cx="1741960" cy="6125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630" y="2362046"/>
            <a:ext cx="1741960" cy="61254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70144" y="185174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2633" y="1851824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28760" y="185174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710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4514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9200" y="11415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2118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架構圖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589"/>
            <a:ext cx="12158370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拓樸圖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15" y="1201738"/>
            <a:ext cx="819916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派工流程圖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86" y="1201738"/>
            <a:ext cx="8620027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27113"/>
              </p:ext>
            </p:extLst>
          </p:nvPr>
        </p:nvGraphicFramePr>
        <p:xfrm>
          <a:off x="838200" y="1194319"/>
          <a:ext cx="10515600" cy="504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5014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find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Layer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階層設定，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階層編號，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2039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派工檔案，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JSON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檔案裡包含以下內容：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模型名稱，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String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訓練參數，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Array&lt;Array&lt;float&gt;&gt;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訓練標籤，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501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根據使用者定義的設定以及函式的階層編號，取出對應的類別資料夾，將圖片透過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計算輸入參數，再利用階層編號定義模型名稱，以便訓練完成後容易透過階層使用模型，再將以上結果輸出成可派工的檔案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4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96105"/>
              </p:ext>
            </p:extLst>
          </p:nvPr>
        </p:nvGraphicFramePr>
        <p:xfrm>
          <a:off x="838200" y="1194317"/>
          <a:ext cx="10515600" cy="5057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47319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HOGDescriptor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原圖，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33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Array&lt;float&gt;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1643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，數值分別代表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integer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2280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將原圖轉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，再透過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掃描圖片，再計算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裡的特徵向量，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為梯度方向數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舉例：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 = (64, 64)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= 64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 = 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 = (16, 16)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 = (8, 8)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 = (8, 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length = (((Row - Block size) / stride) + 1) * (((Col – Block size) / stride) + 1) * (Block size / Cell size ) * (Block size / Cell size ) * 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      = (((64 – 16) / 8) + 1) * (((64 – 16) / 8) + 1) * (16 / 8) * (16 / 8) * 9 = 7 * 7 * 2 * 2 * 9 = 1764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8189976" y="1328838"/>
            <a:ext cx="3042526" cy="2580687"/>
            <a:chOff x="7030419" y="2000643"/>
            <a:chExt cx="3042526" cy="2580687"/>
          </a:xfrm>
        </p:grpSpPr>
        <p:sp>
          <p:nvSpPr>
            <p:cNvPr id="2" name="矩形 1"/>
            <p:cNvSpPr/>
            <p:nvPr/>
          </p:nvSpPr>
          <p:spPr>
            <a:xfrm>
              <a:off x="7651102" y="2369975"/>
              <a:ext cx="2379307" cy="22113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00391" y="2408843"/>
              <a:ext cx="1101012" cy="10263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581709" y="2000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030419" y="32909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920065" y="273736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819053" y="339946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27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62394"/>
              </p:ext>
            </p:extLst>
          </p:nvPr>
        </p:nvGraphicFramePr>
        <p:xfrm>
          <a:off x="6251512" y="1201847"/>
          <a:ext cx="5102289" cy="503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63">
                  <a:extLst>
                    <a:ext uri="{9D8B030D-6E8A-4147-A177-3AD203B41FA5}">
                      <a16:colId xmlns:a16="http://schemas.microsoft.com/office/drawing/2014/main" val="182698829"/>
                    </a:ext>
                  </a:extLst>
                </a:gridCol>
                <a:gridCol w="1700763">
                  <a:extLst>
                    <a:ext uri="{9D8B030D-6E8A-4147-A177-3AD203B41FA5}">
                      <a16:colId xmlns:a16="http://schemas.microsoft.com/office/drawing/2014/main" val="3866540101"/>
                    </a:ext>
                  </a:extLst>
                </a:gridCol>
                <a:gridCol w="1700763">
                  <a:extLst>
                    <a:ext uri="{9D8B030D-6E8A-4147-A177-3AD203B41FA5}">
                      <a16:colId xmlns:a16="http://schemas.microsoft.com/office/drawing/2014/main" val="2394120808"/>
                    </a:ext>
                  </a:extLst>
                </a:gridCol>
              </a:tblGrid>
              <a:tr h="7496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舉例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所屬區域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17896"/>
                  </a:ext>
                </a:extLst>
              </a:tr>
              <a:tr h="82882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62741"/>
                  </a:ext>
                </a:extLst>
              </a:tr>
              <a:tr h="102345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貨車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151596"/>
                  </a:ext>
                </a:extLst>
              </a:tr>
              <a:tr h="1412354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558755"/>
                  </a:ext>
                </a:extLst>
              </a:tr>
              <a:tr h="102345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3324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評分標準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物件</a:t>
                </a:r>
                <a:r>
                  <a:rPr lang="zh-TW" altLang="en-US" dirty="0"/>
                  <a:t>辨識</a:t>
                </a:r>
                <a:r>
                  <a:rPr lang="zh-TW" altLang="en-US" dirty="0" smtClean="0"/>
                  <a:t>率</a:t>
                </a:r>
                <a:endParaRPr lang="en-US" altLang="zh-TW" dirty="0" smtClean="0"/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正確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率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Accuracy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精確率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Precision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召回率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Recall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標楷體" panose="03000509000000000000" pitchFamily="65" charset="-120"/>
                  </a:rPr>
                  <a:t>F1 Score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66515"/>
              </p:ext>
            </p:extLst>
          </p:nvPr>
        </p:nvGraphicFramePr>
        <p:xfrm>
          <a:off x="922954" y="1554237"/>
          <a:ext cx="3844989" cy="2084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663">
                  <a:extLst>
                    <a:ext uri="{9D8B030D-6E8A-4147-A177-3AD203B41FA5}">
                      <a16:colId xmlns:a16="http://schemas.microsoft.com/office/drawing/2014/main" val="4268936959"/>
                    </a:ext>
                  </a:extLst>
                </a:gridCol>
                <a:gridCol w="1281663">
                  <a:extLst>
                    <a:ext uri="{9D8B030D-6E8A-4147-A177-3AD203B41FA5}">
                      <a16:colId xmlns:a16="http://schemas.microsoft.com/office/drawing/2014/main" val="916815367"/>
                    </a:ext>
                  </a:extLst>
                </a:gridCol>
                <a:gridCol w="1281663">
                  <a:extLst>
                    <a:ext uri="{9D8B030D-6E8A-4147-A177-3AD203B41FA5}">
                      <a16:colId xmlns:a16="http://schemas.microsoft.com/office/drawing/2014/main" val="3794188961"/>
                    </a:ext>
                  </a:extLst>
                </a:gridCol>
              </a:tblGrid>
              <a:tr h="694901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預測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Yes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預測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</a:t>
                      </a:r>
                      <a:endParaRPr lang="zh-TW" altLang="en-US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135442"/>
                  </a:ext>
                </a:extLst>
              </a:tr>
              <a:tr h="694901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Yes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TP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286388"/>
                  </a:ext>
                </a:extLst>
              </a:tr>
              <a:tr h="694901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FP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55764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66">
            <a:off x="6758797" y="3065096"/>
            <a:ext cx="695325" cy="447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75" y="5386876"/>
            <a:ext cx="742950" cy="762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50" y="3947947"/>
            <a:ext cx="1371600" cy="115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09" y="2085672"/>
            <a:ext cx="695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0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訓練樣本數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6996</a:t>
            </a:r>
            <a:r>
              <a:rPr lang="zh-TW" altLang="en-US" dirty="0" smtClean="0"/>
              <a:t>張彩色</a:t>
            </a:r>
            <a:r>
              <a:rPr lang="zh-TW" altLang="en-US" dirty="0" smtClean="0"/>
              <a:t>原圖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類別標籤：</a:t>
            </a:r>
            <a:endParaRPr lang="en-US" altLang="zh-TW" dirty="0" smtClean="0"/>
          </a:p>
          <a:p>
            <a:pPr lvl="1"/>
            <a:r>
              <a:rPr lang="zh-TW" altLang="en-US" dirty="0"/>
              <a:t>汽</a:t>
            </a:r>
            <a:r>
              <a:rPr lang="zh-TW" altLang="en-US" dirty="0" smtClean="0"/>
              <a:t>車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</a:p>
          <a:p>
            <a:pPr lvl="1"/>
            <a:r>
              <a:rPr lang="zh-TW" altLang="en-US" dirty="0" smtClean="0"/>
              <a:t>機車：</a:t>
            </a:r>
            <a:r>
              <a:rPr lang="en-US" altLang="zh-TW" dirty="0" smtClean="0"/>
              <a:t>21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28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公車：</a:t>
            </a:r>
            <a:r>
              <a:rPr lang="en-US" altLang="zh-TW" dirty="0" smtClean="0"/>
              <a:t>31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38</a:t>
            </a:r>
          </a:p>
          <a:p>
            <a:pPr lvl="1"/>
            <a:r>
              <a:rPr lang="zh-TW" altLang="en-US" dirty="0" smtClean="0"/>
              <a:t>貨車：</a:t>
            </a:r>
            <a:r>
              <a:rPr lang="en-US" altLang="zh-TW" dirty="0" smtClean="0"/>
              <a:t>41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48</a:t>
            </a:r>
          </a:p>
          <a:p>
            <a:pPr lvl="1"/>
            <a:r>
              <a:rPr lang="zh-TW" altLang="en-US" dirty="0" smtClean="0"/>
              <a:t>多物件：</a:t>
            </a:r>
            <a:r>
              <a:rPr lang="en-US" altLang="zh-TW" dirty="0" smtClean="0"/>
              <a:t>59</a:t>
            </a:r>
          </a:p>
          <a:p>
            <a:pPr lvl="1"/>
            <a:r>
              <a:rPr lang="zh-TW" altLang="en-US" dirty="0" smtClean="0"/>
              <a:t>垃圾物件：</a:t>
            </a:r>
            <a:r>
              <a:rPr lang="en-US" altLang="zh-TW" dirty="0" smtClean="0"/>
              <a:t>999</a:t>
            </a:r>
            <a:endParaRPr lang="zh-TW" altLang="en-US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硬體：</a:t>
            </a:r>
            <a:endParaRPr lang="en-US" altLang="zh-TW" dirty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</a:t>
            </a:r>
            <a:r>
              <a:rPr lang="zh-TW" altLang="en-US" dirty="0" smtClean="0"/>
              <a:t>核心、</a:t>
            </a:r>
            <a:r>
              <a:rPr lang="en-US" altLang="zh-TW" dirty="0" smtClean="0"/>
              <a:t>4G</a:t>
            </a:r>
            <a:r>
              <a:rPr lang="zh-TW" altLang="en-US" dirty="0" smtClean="0"/>
              <a:t> </a:t>
            </a:r>
            <a:r>
              <a:rPr lang="en-US" altLang="zh-TW" dirty="0" smtClean="0"/>
              <a:t>ram</a:t>
            </a:r>
          </a:p>
          <a:p>
            <a:pPr lvl="1"/>
            <a:r>
              <a:rPr lang="en-US" altLang="zh-TW" dirty="0" smtClean="0"/>
              <a:t>4</a:t>
            </a:r>
            <a:r>
              <a:rPr lang="zh-TW" altLang="en-US" dirty="0" smtClean="0"/>
              <a:t>台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核心、</a:t>
            </a:r>
            <a:r>
              <a:rPr lang="en-US" altLang="zh-TW" dirty="0" smtClean="0"/>
              <a:t>4G</a:t>
            </a:r>
            <a:r>
              <a:rPr lang="zh-TW" altLang="en-US" dirty="0" smtClean="0"/>
              <a:t> </a:t>
            </a:r>
            <a:r>
              <a:rPr lang="en-US" altLang="zh-TW" dirty="0" smtClean="0"/>
              <a:t>ram</a:t>
            </a:r>
          </a:p>
          <a:p>
            <a:endParaRPr lang="en-US" altLang="zh-TW" dirty="0"/>
          </a:p>
          <a:p>
            <a:r>
              <a:rPr lang="zh-TW" altLang="en-US" dirty="0" smtClean="0"/>
              <a:t>驗證樣本：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6996</a:t>
            </a:r>
            <a:r>
              <a:rPr lang="zh-TW" altLang="en-US" dirty="0"/>
              <a:t>張彩色原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(inside test)</a:t>
            </a:r>
            <a:endParaRPr lang="en-US" altLang="zh-TW" dirty="0"/>
          </a:p>
          <a:p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實驗環境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79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類別階層：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實驗環境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351" y="1201738"/>
            <a:ext cx="9749297" cy="503713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21351" y="5745480"/>
            <a:ext cx="2512449" cy="205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33800" y="5663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訓練時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間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0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389" y="1201738"/>
            <a:ext cx="9287221" cy="503713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613660" y="203454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Master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工作內容：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讀取階層設定並將工作內容儲存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90741" y="471678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Master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工作內容：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工作內容檔案派工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73281" y="167731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Node1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工作內容：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接收工作內容並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273281" y="282362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Node2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工作內容：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接收工作內容並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273281" y="406214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Node3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工作內容：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接收工作內容並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273281" y="530066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Node4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工作內容：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接收工作內容並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sp>
        <p:nvSpPr>
          <p:cNvPr id="2" name="矩形 1"/>
          <p:cNvSpPr/>
          <p:nvPr/>
        </p:nvSpPr>
        <p:spPr>
          <a:xfrm>
            <a:off x="1452389" y="3355181"/>
            <a:ext cx="1226517" cy="11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8906" y="3227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訓練時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間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pic>
        <p:nvPicPr>
          <p:cNvPr id="4" name="4SBqkJ9ud6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84649" y="1182753"/>
            <a:ext cx="9022702" cy="50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pic>
        <p:nvPicPr>
          <p:cNvPr id="5" name="HA6BB_rvfe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91474" y="1183919"/>
            <a:ext cx="9009052" cy="50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訓練時間：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單層：</a:t>
            </a:r>
            <a:r>
              <a:rPr lang="en-US" altLang="zh-TW" dirty="0" smtClean="0"/>
              <a:t>301</a:t>
            </a:r>
            <a:r>
              <a:rPr lang="zh-TW" altLang="en-US" dirty="0" smtClean="0"/>
              <a:t>秒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勝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多層：</a:t>
            </a:r>
            <a:r>
              <a:rPr lang="en-US" altLang="zh-TW" dirty="0" smtClean="0"/>
              <a:t>344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準確度</a:t>
            </a:r>
            <a:r>
              <a:rPr lang="en-US" altLang="zh-TW" dirty="0" smtClean="0"/>
              <a:t>(F1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實驗結果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46775"/>
              </p:ext>
            </p:extLst>
          </p:nvPr>
        </p:nvGraphicFramePr>
        <p:xfrm>
          <a:off x="838199" y="2549234"/>
          <a:ext cx="10515600" cy="3690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744664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72221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9342629"/>
                    </a:ext>
                  </a:extLst>
                </a:gridCol>
              </a:tblGrid>
              <a:tr h="5271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單層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多層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03273"/>
                  </a:ext>
                </a:extLst>
              </a:tr>
              <a:tr h="5271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汽車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829197"/>
                  </a:ext>
                </a:extLst>
              </a:tr>
              <a:tr h="5271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96%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165706"/>
                  </a:ext>
                </a:extLst>
              </a:tr>
              <a:tr h="5271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329125"/>
                  </a:ext>
                </a:extLst>
              </a:tr>
              <a:tr h="5271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貨車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94%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16828"/>
                  </a:ext>
                </a:extLst>
              </a:tr>
              <a:tr h="5271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多物件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91%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49804"/>
                  </a:ext>
                </a:extLst>
              </a:tr>
              <a:tr h="5271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垃圾物件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95%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4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6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硬體需求：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數</a:t>
            </a:r>
            <a:r>
              <a:rPr lang="zh-TW" altLang="en-US" sz="2400" dirty="0"/>
              <a:t>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手機</a:t>
            </a:r>
            <a:r>
              <a:rPr lang="en-US" altLang="zh-TW" sz="2400" dirty="0" smtClean="0"/>
              <a:t>4G</a:t>
            </a:r>
            <a:r>
              <a:rPr lang="zh-TW" altLang="en-US" sz="2400" dirty="0" smtClean="0"/>
              <a:t>、</a:t>
            </a:r>
            <a:r>
              <a:rPr lang="en-US" altLang="zh-TW" sz="2400" dirty="0"/>
              <a:t>R</a:t>
            </a:r>
            <a:r>
              <a:rPr lang="en-US" altLang="zh-TW" sz="2400" dirty="0" smtClean="0"/>
              <a:t>outer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介面需求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作業系統：</a:t>
            </a:r>
            <a:r>
              <a:rPr lang="en-US" altLang="zh-TW" sz="2400" dirty="0" err="1" smtClean="0"/>
              <a:t>Raspbian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400" dirty="0" smtClean="0"/>
              <a:t>限制需求：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外</a:t>
            </a:r>
            <a:r>
              <a:rPr lang="zh-TW" altLang="en-US" sz="2400" dirty="0"/>
              <a:t>部</a:t>
            </a:r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584440" y="1324941"/>
            <a:ext cx="3023119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基於分散式網路架構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訓練階層式分類模型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38200" y="2861381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快速大量收集資料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14529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影像特徵擷取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213978" y="2861380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網路傳輸介面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537648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</a:p>
        </p:txBody>
      </p:sp>
      <p:cxnSp>
        <p:nvCxnSpPr>
          <p:cNvPr id="13" name="肘形接點 12"/>
          <p:cNvCxnSpPr>
            <a:stCxn id="4" idx="2"/>
            <a:endCxn id="5" idx="0"/>
          </p:cNvCxnSpPr>
          <p:nvPr/>
        </p:nvCxnSpPr>
        <p:spPr>
          <a:xfrm rot="5400000">
            <a:off x="3588400" y="353780"/>
            <a:ext cx="827313" cy="4187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5400000">
            <a:off x="4926565" y="1691943"/>
            <a:ext cx="827311" cy="1511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0"/>
          </p:cNvCxnSpPr>
          <p:nvPr/>
        </p:nvCxnSpPr>
        <p:spPr>
          <a:xfrm rot="16200000" flipH="1">
            <a:off x="6438124" y="1691943"/>
            <a:ext cx="827311" cy="1511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7" idx="0"/>
          </p:cNvCxnSpPr>
          <p:nvPr/>
        </p:nvCxnSpPr>
        <p:spPr>
          <a:xfrm rot="16200000" flipH="1">
            <a:off x="7776288" y="353779"/>
            <a:ext cx="827312" cy="418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96340" y="3696002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影像背景模型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endCxn id="22" idx="1"/>
          </p:cNvCxnSpPr>
          <p:nvPr/>
        </p:nvCxnSpPr>
        <p:spPr>
          <a:xfrm rot="16200000" flipH="1">
            <a:off x="752967" y="3607192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872669" y="3950287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肘形接點 27"/>
          <p:cNvCxnSpPr>
            <a:endCxn id="27" idx="1"/>
          </p:cNvCxnSpPr>
          <p:nvPr/>
        </p:nvCxnSpPr>
        <p:spPr>
          <a:xfrm rot="16200000" flipH="1">
            <a:off x="3429296" y="3861477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89578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肘形接點 29"/>
          <p:cNvCxnSpPr>
            <a:endCxn id="29" idx="1"/>
          </p:cNvCxnSpPr>
          <p:nvPr/>
        </p:nvCxnSpPr>
        <p:spPr>
          <a:xfrm rot="16200000" flipH="1">
            <a:off x="645241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7211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endCxn id="31" idx="1"/>
          </p:cNvCxnSpPr>
          <p:nvPr/>
        </p:nvCxnSpPr>
        <p:spPr>
          <a:xfrm rot="16200000" flipH="1">
            <a:off x="912874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9572118" y="4974799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訓練工作派工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endCxn id="34" idx="1"/>
          </p:cNvCxnSpPr>
          <p:nvPr/>
        </p:nvCxnSpPr>
        <p:spPr>
          <a:xfrm rot="16200000" flipH="1">
            <a:off x="8983662" y="4740907"/>
            <a:ext cx="1024514" cy="152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196340" y="454718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肘形接點 37"/>
          <p:cNvCxnSpPr>
            <a:endCxn id="37" idx="1"/>
          </p:cNvCxnSpPr>
          <p:nvPr/>
        </p:nvCxnSpPr>
        <p:spPr>
          <a:xfrm rot="16200000" flipH="1">
            <a:off x="607885" y="431329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96340" y="538180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肘形接點 25"/>
          <p:cNvCxnSpPr>
            <a:endCxn id="25" idx="1"/>
          </p:cNvCxnSpPr>
          <p:nvPr/>
        </p:nvCxnSpPr>
        <p:spPr>
          <a:xfrm rot="16200000" flipH="1">
            <a:off x="607885" y="514791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階層設計</a:t>
            </a:r>
          </a:p>
        </p:txBody>
      </p:sp>
    </p:spTree>
    <p:extLst>
      <p:ext uri="{BB962C8B-B14F-4D97-AF65-F5344CB8AC3E}">
        <p14:creationId xmlns:p14="http://schemas.microsoft.com/office/powerpoint/2010/main" val="316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0198"/>
              </p:ext>
            </p:extLst>
          </p:nvPr>
        </p:nvGraphicFramePr>
        <p:xfrm>
          <a:off x="1416620" y="1882449"/>
          <a:ext cx="9358760" cy="36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3941426172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689621076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80297829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047026164"/>
                    </a:ext>
                  </a:extLst>
                </a:gridCol>
              </a:tblGrid>
              <a:tr h="664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資料形態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定義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86741"/>
                  </a:ext>
                </a:extLst>
              </a:tr>
              <a:tr h="99196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階層標籤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28464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Array&lt;string&gt;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階層所用類別資料夾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5807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Children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Array&lt;Layer&gt;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子階層陣列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7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25354</TotalTime>
  <Words>1008</Words>
  <Application>Microsoft Office PowerPoint</Application>
  <PresentationFormat>寬螢幕</PresentationFormat>
  <Paragraphs>244</Paragraphs>
  <Slides>23</Slides>
  <Notes>4</Notes>
  <HiddenSlides>0</HiddenSlides>
  <MMClips>2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  <vt:lpstr>分析</vt:lpstr>
      <vt:lpstr>設計 – 階層設計</vt:lpstr>
      <vt:lpstr>設計 – 階層設計</vt:lpstr>
      <vt:lpstr>設計 – 階層設計</vt:lpstr>
      <vt:lpstr>設計 – 架構圖</vt:lpstr>
      <vt:lpstr>設計 – 拓樸圖</vt:lpstr>
      <vt:lpstr>設計 – 派工流程圖</vt:lpstr>
      <vt:lpstr>設計 – API</vt:lpstr>
      <vt:lpstr>設計 – API</vt:lpstr>
      <vt:lpstr>設計 – 評分標準</vt:lpstr>
      <vt:lpstr>驗證 – 實驗環境</vt:lpstr>
      <vt:lpstr>驗證 – 實驗環境</vt:lpstr>
      <vt:lpstr>驗證</vt:lpstr>
      <vt:lpstr>驗證</vt:lpstr>
      <vt:lpstr>驗證</vt:lpstr>
      <vt:lpstr>驗證</vt:lpstr>
      <vt:lpstr>驗證 – 實驗結果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680</cp:revision>
  <dcterms:created xsi:type="dcterms:W3CDTF">2019-03-11T13:47:46Z</dcterms:created>
  <dcterms:modified xsi:type="dcterms:W3CDTF">2020-06-22T01:09:59Z</dcterms:modified>
</cp:coreProperties>
</file>