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92" r:id="rId5"/>
    <p:sldId id="294" r:id="rId6"/>
    <p:sldId id="291" r:id="rId7"/>
    <p:sldId id="297" r:id="rId8"/>
    <p:sldId id="290" r:id="rId9"/>
    <p:sldId id="299" r:id="rId10"/>
    <p:sldId id="296" r:id="rId11"/>
    <p:sldId id="295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2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20"/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15"/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5"/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1"/>
          <p:cNvSpPr/>
          <p:nvPr/>
        </p:nvSpPr>
        <p:spPr>
          <a:xfrm>
            <a:off x="6679478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22"/>
          <p:cNvCxnSpPr/>
          <p:nvPr/>
        </p:nvCxnSpPr>
        <p:spPr>
          <a:xfrm>
            <a:off x="1231773" y="3637036"/>
            <a:ext cx="7135495" cy="24765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11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927817C-2E6E-FF60-EECF-875E955E175D}"/>
              </a:ext>
            </a:extLst>
          </p:cNvPr>
          <p:cNvSpPr txBox="1"/>
          <p:nvPr/>
        </p:nvSpPr>
        <p:spPr>
          <a:xfrm>
            <a:off x="1265800" y="2967335"/>
            <a:ext cx="577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问题</a:t>
            </a:r>
            <a:r>
              <a:rPr lang="en-US" altLang="zh-CN" sz="3600" dirty="0"/>
              <a:t>5  </a:t>
            </a:r>
            <a:r>
              <a:rPr lang="en-US" altLang="zh-CN" sz="3600" b="0" i="0" dirty="0">
                <a:effectLst/>
                <a:latin typeface="DeepSeek-CJK-patch"/>
              </a:rPr>
              <a:t>GPU</a:t>
            </a:r>
            <a:r>
              <a:rPr lang="zh-CN" altLang="en-US" sz="3600" b="0" i="0" dirty="0">
                <a:effectLst/>
                <a:latin typeface="DeepSeek-CJK-patch"/>
              </a:rPr>
              <a:t>的虚拟化方法</a:t>
            </a:r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D99717B-E441-405A-E4F7-89B9F97DE7CF}"/>
              </a:ext>
            </a:extLst>
          </p:cNvPr>
          <p:cNvSpPr txBox="1"/>
          <p:nvPr/>
        </p:nvSpPr>
        <p:spPr>
          <a:xfrm>
            <a:off x="1524946" y="4775786"/>
            <a:ext cx="2485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王任杰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21322-43A7-7DAE-3DAD-2F291655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BACBD884-0741-5083-ECE7-6116735B3E70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F98FBF78-B2C1-D344-FA33-F5DC160512F0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591AF4C4-C72A-7CE6-4CDF-03873217ED19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88D424DF-3B1C-A9E6-B2EB-4A7656599EED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D629692F-58A5-12E6-5182-6468BCEDBAE7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313D12FE-592F-2D39-87C8-8DB0542FBD66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15EF3911-C917-B095-A487-24FEE4259E2F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83751F21-A63F-62BE-942A-530A8CFF597A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6C4E7B07-AC5F-2718-6855-4BFD22577585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E36DEEB2-BFE6-EFF6-F6A1-B372D7A34E4D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C011B7C2-A773-5348-BB26-830949B2635F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6BD48EAA-CC69-E492-9AD1-81DEE3515EB7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6547F349-5C1E-C642-FEEB-705C5850C40F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36E11B8B-F178-FB7C-FCD1-57AEFAE34B66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2854CAC0-507D-4737-421F-B8EF2FCC3ADA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035FA896-884D-1801-F87B-D4266101EE9E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B6BA5660-9C23-B38A-BF2D-D982B4BE7568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8E488FBD-48F0-A89B-C9DA-4C5475465A8E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9E060451-B338-8048-2C4D-94103AD963E5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D798D509-DE74-62CC-B696-E358C1C0EBC8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62931120-BC94-51BE-7D59-2861F57D4D3F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D4F5316E-D798-DCC6-5167-968C3A8E355C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F9BA29A0-0B09-540F-C45D-BF0FB3A1D911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B6035F13-F4F6-8DC6-7D34-BD47EC562266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5A2F9B20-28CE-568C-8114-30F622644740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8A12BA0D-7EF4-233B-C57A-5E560AF7B309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9EF75975-F839-7891-6CF6-4BCEB065A2E1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ACF6B2F5-221C-90B4-BDF0-5B9B702D2A03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71D86877-4891-9047-EA21-0C16E0D3DBCF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297357A5-FFBA-D01E-73F5-03D3498EFF1F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6E6E3B80-2A63-DDF6-859E-D782156CE380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4BF4D93F-9C4E-3AB0-82F7-D4CBBB20904F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872C73D4-8139-B3BB-B86F-4FEFB05D33FA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191EA00D-F1F1-57F2-A401-1E518C4355D2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28355A28-C37B-2650-DCBC-5AEAEE05C98B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96CD5FFE-10A0-2F73-93FC-4CA67D2AD3FB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0497AEA2-7050-EA85-AA1E-8741549663DA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EC0FF9EC-F10A-DDC2-2FDC-19DC5B4D17D5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CD08341D-3F2C-7A10-7696-D37E756F304C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2927B238-7B4F-F36A-87E7-BA7180847A59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421DC681-F40A-7D06-1571-A1BEEBDA292A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8C3DA6AD-CB8B-0D0E-B8DC-F591C62953F9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EB559A88-2886-892E-9073-74FF67688C10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835E84F6-F27A-91A7-7F2C-0DF23E817392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2C4992F4-857D-E10B-51AB-B0A90C2A5E23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B298DCCD-E638-61FE-1FB4-B63FB74B64D0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51A368AD-8EA6-CD3F-2EA7-D4C0CBC3CCF3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F6D3EBC0-FC3C-05D1-DA1E-7FB9FA910E67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7A7C6FF5-598F-0AAD-F683-2B06CD1CD02E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07A810E5-22AC-D659-1D70-0E15B4B1CB42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16A1F345-B898-E4A3-1C2C-0DD9F0FAFCA8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4114F3AC-4756-7A89-0EE1-6C5A7D766CDA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A8C8DA79-C8F2-5622-2175-81B3917E4602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F8591A8B-5F7C-1D98-C974-B7528CA37741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05C8788D-400F-92BC-748E-158F9BA90BA2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28EC7D23-1AA0-FC9B-984F-5F5314389078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34C9B9E0-0A03-FADC-3B68-7039808BF00F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F95C13DE-2248-83A0-CB05-B51D383A8302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786FDA8F-0FEF-EE0F-0AC9-1082EF092B2B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C7AA9F9C-87DE-0956-D1F6-45BECB491F8E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AE895BC3-6ACA-859E-B637-A3304313CE91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67EC241A-D2E3-61B7-6A13-C2BA633F8703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C766E478-FB57-EE39-7908-D3AAAF788536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C3352AB9-4186-5C29-6A59-53CE1C23EB9E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C767A392-FEE4-098D-DDA1-E27FA5005C1C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C0171812-9D5A-1128-8843-666211F7BD4D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75E61F80-5CA8-0ECA-F9E4-C1746696F724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0FB7A013-5947-034D-2294-78BF6869D03C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752AF51D-0578-CDD4-5759-E5A7E5AAAC1B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6391E7AB-5940-70F8-A8A6-C1417113FE01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02359717-0B87-EECC-BBC3-83D3E9DE62EF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7EF6A468-B9DD-D174-E226-DDE400131B56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8D580980-5213-47F0-4478-1397BF78494D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1442480F-15B8-EC67-7F4A-C2ECCBC03592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2D772F54-C15E-C993-95CB-2D233C09AF95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25964C39-19AE-16EC-B4FC-3CD5344C8502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E022A50F-27C1-58DC-CE6C-E69FC7C0B576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907A8404-2932-1658-0E7D-CE0BDF452A3E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11C64A48-C59A-B9CA-A0BF-4EA63951865A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1B5030B6-E290-9A99-6466-7C8FFC88A6CE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C522F7E2-E31F-D5A9-CA51-49128E6A1E17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60004CAD-11F9-0672-653D-5879621B0F8E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1C99AA21-AE94-D7AC-AEF2-ADB6C5C34ECB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8D67E7C0-A3BA-8EAB-BFB6-6C70999ADA1C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60CE2BF5-58DC-6EB7-5D83-532D539441CA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10432477-15B0-1D23-4DCC-DB934359730C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70C43ECC-9EEA-20D2-5BA5-FF24C7C31F07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BCC7B23-023E-0D4D-98CE-5CE7F5C36A80}"/>
              </a:ext>
            </a:extLst>
          </p:cNvPr>
          <p:cNvSpPr txBox="1"/>
          <p:nvPr/>
        </p:nvSpPr>
        <p:spPr>
          <a:xfrm>
            <a:off x="415777" y="1838976"/>
            <a:ext cx="44446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将物理</a:t>
            </a:r>
            <a:r>
              <a:rPr lang="en-US" altLang="zh-CN" dirty="0"/>
              <a:t>GPU</a:t>
            </a:r>
            <a:r>
              <a:rPr lang="zh-CN" altLang="en-US" dirty="0"/>
              <a:t>直接分配给单个</a:t>
            </a:r>
            <a:r>
              <a:rPr lang="en-US" altLang="zh-CN" dirty="0"/>
              <a:t>VM</a:t>
            </a:r>
            <a:r>
              <a:rPr lang="zh-CN" altLang="en-US" dirty="0"/>
              <a:t>，客户机驱动直接控制硬件。</a:t>
            </a:r>
          </a:p>
          <a:p>
            <a:endParaRPr lang="zh-CN" altLang="en-US" dirty="0"/>
          </a:p>
          <a:p>
            <a:r>
              <a:rPr lang="en-US" altLang="zh-CN" dirty="0"/>
              <a:t>IOMMU</a:t>
            </a:r>
            <a:r>
              <a:rPr lang="zh-CN" altLang="en-US" dirty="0"/>
              <a:t>映射：客户机的显存请求通过</a:t>
            </a:r>
            <a:r>
              <a:rPr lang="en-US" altLang="zh-CN" dirty="0"/>
              <a:t>IOMMU</a:t>
            </a:r>
            <a:r>
              <a:rPr lang="zh-CN" altLang="en-US" dirty="0"/>
              <a:t>直接映射到物理显存，无需</a:t>
            </a:r>
            <a:r>
              <a:rPr lang="en-US" altLang="zh-CN" dirty="0"/>
              <a:t>Hypervisor</a:t>
            </a:r>
            <a:r>
              <a:rPr lang="zh-CN" altLang="en-US" dirty="0"/>
              <a:t>参与。</a:t>
            </a:r>
          </a:p>
          <a:p>
            <a:endParaRPr lang="zh-CN" altLang="en-US" dirty="0"/>
          </a:p>
          <a:p>
            <a:r>
              <a:rPr lang="en-US" altLang="zh-CN" dirty="0"/>
              <a:t>VM</a:t>
            </a:r>
            <a:r>
              <a:rPr lang="zh-CN" altLang="en-US" dirty="0"/>
              <a:t>独占全部显存，无法共享，资源利用率低。</a:t>
            </a:r>
          </a:p>
          <a:p>
            <a:endParaRPr lang="zh-CN" altLang="en-US" dirty="0"/>
          </a:p>
          <a:p>
            <a:r>
              <a:rPr lang="zh-CN" altLang="en-US" dirty="0"/>
              <a:t>应用场景：高性能单租户（如游戏云主机）。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880AD3-E52C-62EE-CA1A-4BB0042D3320}"/>
              </a:ext>
            </a:extLst>
          </p:cNvPr>
          <p:cNvSpPr txBox="1"/>
          <p:nvPr/>
        </p:nvSpPr>
        <p:spPr>
          <a:xfrm>
            <a:off x="458735" y="39834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直通（</a:t>
            </a:r>
            <a:r>
              <a:rPr lang="en-US" altLang="zh-CN" dirty="0"/>
              <a:t>PCI Passthrough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FE2355-B6C4-0FDD-1814-BEE4AD43E11B}"/>
              </a:ext>
            </a:extLst>
          </p:cNvPr>
          <p:cNvSpPr txBox="1"/>
          <p:nvPr/>
        </p:nvSpPr>
        <p:spPr>
          <a:xfrm>
            <a:off x="415777" y="5500765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直通模式是对比物理机性能损耗最小，硬件驱动无需修改的方案，被各大公用云厂商广泛采用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1D8CC1-05FA-DA7E-C849-0C5AFEFF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617" y="767673"/>
            <a:ext cx="4711575" cy="44876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E67BFF-32F9-C800-2B7D-4DD05E7FB504}"/>
              </a:ext>
            </a:extLst>
          </p:cNvPr>
          <p:cNvSpPr txBox="1"/>
          <p:nvPr/>
        </p:nvSpPr>
        <p:spPr>
          <a:xfrm>
            <a:off x="7413391" y="5437305"/>
            <a:ext cx="302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以直通取代了 到物理驱动，虚拟驱动的转换路径</a:t>
            </a:r>
          </a:p>
        </p:txBody>
      </p:sp>
    </p:spTree>
    <p:extLst>
      <p:ext uri="{BB962C8B-B14F-4D97-AF65-F5344CB8AC3E}">
        <p14:creationId xmlns:p14="http://schemas.microsoft.com/office/powerpoint/2010/main" val="340808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E9C5-D5C9-1CE7-3447-940E593C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18786B6B-B4B7-AB6A-EE8F-1BA570FA961C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F462450B-9909-A145-B375-91228AF1BB67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18D116C2-AD24-F8A7-5A84-155925C99086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4FF23C1-48E3-80D5-E85A-3B738286836A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F3D6D99B-6F92-0185-A50F-22F34B7B9731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0F4621AE-9B8C-1984-7ACF-56B160D13563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063342A3-8152-129E-555D-759EA316A8DA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76A15DBC-8D93-ABD0-1C70-BE81EBEDC947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C5F4447C-F0FE-892B-343D-BF4644E0A4AF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29365CAD-C7B1-8B76-17AE-67A6F740720C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BD83A693-DF87-995A-7183-BE28DD40AC5F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29ECD55E-4A6F-8167-6129-9909364295F4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FBC50B19-AA5A-B4F0-3203-AAE38ABED627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A87D425F-1FE3-1E44-723C-A4C83CE4653B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9E9BDFE1-95EC-7835-E3EF-F490C9039B6C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7EA4BDFE-483E-69EA-B06A-5EE9428DC727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1D823B8F-2EFE-8D4C-64A7-4DCF272D2947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D1C9DEEC-9965-B71E-3810-820FAD4B6B5C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DD703E2B-B5EE-03B0-669F-46C602EB426B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3129727F-FF64-3678-4946-4E9BCB2505E3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22A3C1A3-935D-64D6-0715-8EEE4056B298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20899D9A-DF1E-F6AC-AD9C-87ADBA3FDE3C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EA0BF72D-5EB7-3C3B-A438-0554337D6321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D3989699-73CD-5EE6-B66F-E56E9DDBD0CB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F324B02F-04C2-E044-0B14-8A8A0718903E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03F9AC48-A450-01F4-BEB7-9FF884278CD4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11F9390C-0784-32A4-843A-80F844CB7C85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BB7FEBB2-2D54-75FE-0B29-73A3CD05E251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1EB3D131-40C6-7B11-6584-468C3D50B747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37E432A4-79C8-2B07-B536-604B997BDC1F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2B96E443-58F7-CA32-5EA5-49B84E3357BE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9050E833-4461-038E-20EE-F24FDC2EC615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B8087995-7BC6-FEB3-33EE-220670BFA240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29C8DB01-7220-1765-9A06-26A530B9A8E2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D4A7BDAB-053B-B665-00F5-839A99A95065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7AFD59CC-9CE4-0FD9-7702-EDE8EB363145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15C85FC1-8271-3D3D-A4B3-85ED674A350F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F3E6CA4C-062A-DCFB-79B3-6C1E6ADCB797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33AE05B4-6550-0A7F-7F54-B39374DA186E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CE5E22F9-B45A-0CFC-2918-5E187CECF665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4A04E1F9-C246-0921-64E1-395B40AA0EE0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AD52BDAB-8135-127F-F68C-31A912A336A3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D6502FE3-8B90-6522-1C25-E3205720C51A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757316E3-32EC-0911-7E69-E4F7C51F2B66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BA33591A-B1A8-5902-9CE0-7693BEB5BC6E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431CD9CA-EED9-5B4D-20B2-E5A31CC7FE97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EA29C5E7-1ADB-A26A-48E8-D08A6F900765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EC827E71-9E2C-886A-3510-E2AA38C2917B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F624988F-085B-4321-C24E-BD162C4997A1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96B90CE4-5446-1996-D54D-EEF1BC375605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8B4987D6-CCF8-6B4A-6CC1-8DD9FBC9BD13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6D9F1512-6ED1-F75B-1560-528C97232915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5F83BED3-8BCD-CD59-A7BB-BC840FCCFF7B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36ABF129-9D04-352F-EBC9-A1F70BE2E747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89B6D32B-8339-4B59-8C4E-EA03A2D69614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D34B58AF-7201-ABD7-1CCC-BF74A1F76FEB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BEB0F6FA-9379-E40D-5EDC-45C3F4BA1569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81207652-A989-0143-0D38-A67B7ED360D9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CB118DF7-FEEF-3555-26CE-4EB22B2D5DC2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3AA8AAA6-949C-1775-003E-F61FA557CD65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9EA2500A-B239-0EB3-F5D4-E964EDA8BFCC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63B3AF76-135C-A2C2-5D80-0B257E5733C2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D8A2084E-AD38-9CEF-F41A-D118C8AAE05E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D227123A-5DCB-E2E1-5D11-898995E6F18C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A6E17623-F4FF-7747-E962-12BAEF0ADAC8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26FA16E2-BA7F-C274-F4B9-44C4D7956B0D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4BF11AEB-E7BF-5B1A-1CCB-77ED533C7EDF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CC849E64-3A55-5AFA-7E45-1753C0D34709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FA0D5489-813F-FB08-2540-D1478ADDC295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278CC7F2-ECB4-9AE7-3AC5-16DEC98A4085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771DC4AE-229A-947E-E45C-53DDC9349D02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D3E038BE-3B07-95EF-5E96-751BC6BA3A53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44D89402-A871-ECC1-365E-E7647B33AD0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6BB8541B-7118-C7C8-D48C-A2A13D93DDFB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BBA3B00E-32D3-B36C-75C6-420212CFFD78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F6651460-FA99-E080-D768-4D3A0218E200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35BD8D98-F6EA-3A89-3515-E87480496568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1C15AB39-CF7D-16E2-8A26-C6279D673AA6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2B17F317-90C8-C9FE-8AC3-24744BDE6C48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B94D293C-AE5C-C821-8094-F528ABDF1C20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9BD1E453-8DEA-CC66-E4F1-C19F6E290B59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AD5588D2-7AC1-5F9E-149C-DF1EA077E34C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ED9520E7-2D94-A96F-67EC-77EFFBBFE160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C09F52B7-10D7-12FA-261E-37659BD94D26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D8237432-2F13-8198-67B7-4BA0859AAF2B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23462678-3F43-0D84-512F-833A407E222F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733D34F5-7847-948B-6DB8-70612CD614F8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0F9489-E1BD-FC0D-FA9E-044147EE8987}"/>
              </a:ext>
            </a:extLst>
          </p:cNvPr>
          <p:cNvSpPr txBox="1"/>
          <p:nvPr/>
        </p:nvSpPr>
        <p:spPr>
          <a:xfrm>
            <a:off x="403503" y="1405067"/>
            <a:ext cx="40948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硬件支持多上下文隔离（如</a:t>
            </a:r>
            <a:r>
              <a:rPr lang="en-US" altLang="zh-CN" dirty="0"/>
              <a:t>Intel GVT-g</a:t>
            </a:r>
            <a:r>
              <a:rPr lang="zh-CN" altLang="en-US" dirty="0"/>
              <a:t>将</a:t>
            </a:r>
            <a:r>
              <a:rPr lang="en-US" altLang="zh-CN" dirty="0"/>
              <a:t>GPU</a:t>
            </a:r>
            <a:r>
              <a:rPr lang="zh-CN" altLang="en-US" dirty="0"/>
              <a:t>划分为多个虚拟引擎）。</a:t>
            </a:r>
          </a:p>
          <a:p>
            <a:endParaRPr lang="zh-CN" altLang="en-US" dirty="0"/>
          </a:p>
          <a:p>
            <a:r>
              <a:rPr lang="zh-CN" altLang="en-US" dirty="0"/>
              <a:t>虚拟显存分配：</a:t>
            </a:r>
            <a:r>
              <a:rPr lang="en-US" altLang="zh-CN" dirty="0"/>
              <a:t>Hypervisor</a:t>
            </a:r>
            <a:r>
              <a:rPr lang="zh-CN" altLang="en-US" dirty="0"/>
              <a:t>为每个</a:t>
            </a:r>
            <a:r>
              <a:rPr lang="en-US" altLang="zh-CN" dirty="0" err="1"/>
              <a:t>vGPU</a:t>
            </a:r>
            <a:r>
              <a:rPr lang="zh-CN" altLang="en-US" dirty="0"/>
              <a:t>实例分配虚拟显存，由</a:t>
            </a:r>
            <a:r>
              <a:rPr lang="en-US" altLang="zh-CN" dirty="0"/>
              <a:t>GPU MMU</a:t>
            </a:r>
            <a:r>
              <a:rPr lang="zh-CN" altLang="en-US" dirty="0"/>
              <a:t>动态映射到物理显存。</a:t>
            </a:r>
          </a:p>
          <a:p>
            <a:r>
              <a:rPr lang="zh-CN" altLang="en-US" dirty="0"/>
              <a:t>按需分页：类似</a:t>
            </a:r>
            <a:r>
              <a:rPr lang="en-US" altLang="zh-CN" dirty="0"/>
              <a:t>CPU</a:t>
            </a:r>
            <a:r>
              <a:rPr lang="zh-CN" altLang="en-US" dirty="0"/>
              <a:t>的虚拟内存，仅在实际访问时加载显存页。</a:t>
            </a:r>
          </a:p>
          <a:p>
            <a:endParaRPr lang="zh-CN" altLang="en-US" dirty="0"/>
          </a:p>
          <a:p>
            <a:r>
              <a:rPr lang="zh-CN" altLang="en-US" dirty="0"/>
              <a:t>优势：显存超分配（</a:t>
            </a:r>
            <a:r>
              <a:rPr lang="en-US" altLang="zh-CN" dirty="0"/>
              <a:t>Overcommit</a:t>
            </a:r>
            <a:r>
              <a:rPr lang="zh-CN" altLang="en-US" dirty="0"/>
              <a:t>）成为可能，提升资源利用率。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D368F-48BC-C5CD-B25D-A5906870B971}"/>
              </a:ext>
            </a:extLst>
          </p:cNvPr>
          <p:cNvSpPr txBox="1"/>
          <p:nvPr/>
        </p:nvSpPr>
        <p:spPr>
          <a:xfrm>
            <a:off x="507830" y="38606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硬件虚拟化（</a:t>
            </a:r>
            <a:r>
              <a:rPr lang="en-US" altLang="zh-CN" dirty="0"/>
              <a:t>Intel GVT-g/NVIDIA </a:t>
            </a:r>
            <a:r>
              <a:rPr lang="en-US" altLang="zh-CN" dirty="0" err="1"/>
              <a:t>vGPU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FA4C1F-F2B6-A14B-B85D-1A8015B6BB21}"/>
              </a:ext>
            </a:extLst>
          </p:cNvPr>
          <p:cNvSpPr txBox="1"/>
          <p:nvPr/>
        </p:nvSpPr>
        <p:spPr>
          <a:xfrm>
            <a:off x="6818110" y="1405067"/>
            <a:ext cx="43081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 </a:t>
            </a:r>
            <a:r>
              <a:rPr lang="en-US" altLang="zh-CN" dirty="0"/>
              <a:t>IMAX </a:t>
            </a:r>
            <a:r>
              <a:rPr lang="zh-CN" altLang="en-US" dirty="0"/>
              <a:t>影厅分割成多个小影厅（虚拟引擎），每个小影厅有自己的放映员（</a:t>
            </a:r>
            <a:r>
              <a:rPr lang="en-US" altLang="zh-CN" dirty="0" err="1"/>
              <a:t>vGPU</a:t>
            </a:r>
            <a:r>
              <a:rPr lang="en-US" altLang="zh-CN" dirty="0"/>
              <a:t> </a:t>
            </a:r>
            <a:r>
              <a:rPr lang="zh-CN" altLang="en-US" dirty="0"/>
              <a:t>实例）。比如 </a:t>
            </a:r>
            <a:r>
              <a:rPr lang="en-US" altLang="zh-CN" dirty="0"/>
              <a:t>Intel GVT-g </a:t>
            </a:r>
            <a:r>
              <a:rPr lang="zh-CN" altLang="en-US" dirty="0"/>
              <a:t>把影厅分成 </a:t>
            </a:r>
            <a:r>
              <a:rPr lang="en-US" altLang="zh-CN" dirty="0"/>
              <a:t>5 </a:t>
            </a:r>
            <a:r>
              <a:rPr lang="zh-CN" altLang="en-US" dirty="0"/>
              <a:t>个区域，</a:t>
            </a:r>
            <a:r>
              <a:rPr lang="en-US" altLang="zh-CN" dirty="0"/>
              <a:t>NVIDIA </a:t>
            </a:r>
            <a:r>
              <a:rPr lang="en-US" altLang="zh-CN" dirty="0" err="1"/>
              <a:t>vGPU</a:t>
            </a:r>
            <a:r>
              <a:rPr lang="en-US" altLang="zh-CN" dirty="0"/>
              <a:t> </a:t>
            </a:r>
            <a:r>
              <a:rPr lang="zh-CN" altLang="en-US" dirty="0"/>
              <a:t>用固件隔离。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每个小影厅分配虚拟胶片（虚拟显存），硬件自动处理胶片转换（类似 </a:t>
            </a:r>
            <a:r>
              <a:rPr lang="en-US" altLang="zh-CN" dirty="0"/>
              <a:t>GPU </a:t>
            </a:r>
            <a:r>
              <a:rPr lang="zh-CN" altLang="en-US" dirty="0"/>
              <a:t>的 </a:t>
            </a:r>
            <a:r>
              <a:rPr lang="en-US" altLang="zh-CN" dirty="0"/>
              <a:t>MMU</a:t>
            </a:r>
            <a:r>
              <a:rPr lang="zh-CN" altLang="en-US" dirty="0"/>
              <a:t>），既保证隔离又能共享资源。</a:t>
            </a:r>
          </a:p>
          <a:p>
            <a:endParaRPr lang="en-US" altLang="zh-CN" dirty="0"/>
          </a:p>
          <a:p>
            <a:r>
              <a:rPr lang="zh-CN" altLang="en-US" dirty="0"/>
              <a:t>就像主题包间影院，你在科幻包间看</a:t>
            </a:r>
            <a:r>
              <a:rPr lang="en-US" altLang="zh-CN" dirty="0"/>
              <a:t>《</a:t>
            </a:r>
            <a:r>
              <a:rPr lang="zh-CN" altLang="en-US" dirty="0"/>
              <a:t>星际穿越</a:t>
            </a:r>
            <a:r>
              <a:rPr lang="en-US" altLang="zh-CN" dirty="0"/>
              <a:t>》</a:t>
            </a:r>
            <a:r>
              <a:rPr lang="zh-CN" altLang="en-US" dirty="0"/>
              <a:t>，隔壁在爱情包间看</a:t>
            </a:r>
            <a:r>
              <a:rPr lang="en-US" altLang="zh-CN" dirty="0"/>
              <a:t>《</a:t>
            </a:r>
            <a:r>
              <a:rPr lang="zh-CN" altLang="en-US" dirty="0"/>
              <a:t>泰坦尼克号</a:t>
            </a:r>
            <a:r>
              <a:rPr lang="en-US" altLang="zh-CN" dirty="0"/>
              <a:t>》</a:t>
            </a:r>
            <a:r>
              <a:rPr lang="zh-CN" altLang="en-US" dirty="0"/>
              <a:t>，互不干扰但共享同一套放映设备，适合多人同时观影（多租户云桌面）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04467D3-2AB0-F27C-4F17-CCED9F1BD651}"/>
              </a:ext>
            </a:extLst>
          </p:cNvPr>
          <p:cNvSpPr/>
          <p:nvPr/>
        </p:nvSpPr>
        <p:spPr>
          <a:xfrm>
            <a:off x="4866572" y="2792295"/>
            <a:ext cx="1356258" cy="5400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2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任意多边形: 形状 20"/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3" name="任意多边形: 形状 15"/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4" name="矩形 5"/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5" name="任意多边形: 形状 11"/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6" name="文本框 21"/>
          <p:cNvSpPr txBox="1"/>
          <p:nvPr/>
        </p:nvSpPr>
        <p:spPr>
          <a:xfrm>
            <a:off x="669187" y="3439751"/>
            <a:ext cx="9107785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600" b="1" dirty="0">
                <a:solidFill>
                  <a:srgbClr val="26262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 for watching</a:t>
            </a:r>
            <a:endParaRPr lang="zh-CN" altLang="en-US" sz="6600" b="1" dirty="0">
              <a:solidFill>
                <a:srgbClr val="26262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497" name="直接连接符 22"/>
          <p:cNvCxnSpPr/>
          <p:nvPr/>
        </p:nvCxnSpPr>
        <p:spPr>
          <a:xfrm>
            <a:off x="798691" y="4691807"/>
            <a:ext cx="332880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8" name="文本框 24"/>
          <p:cNvSpPr txBox="1"/>
          <p:nvPr/>
        </p:nvSpPr>
        <p:spPr>
          <a:xfrm>
            <a:off x="669189" y="2320005"/>
            <a:ext cx="268996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END</a:t>
            </a:r>
            <a:endParaRPr lang="zh-CN" altLang="en-US" sz="7200" b="1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499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00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1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2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3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4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5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6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7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8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9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0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1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2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3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4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5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6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7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8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9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0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1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2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3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4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5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6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7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8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9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0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1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2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3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4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5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6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7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8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9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0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1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2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3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4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5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6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7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8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9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0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1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2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3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4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5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6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7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8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9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0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1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2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3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4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5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6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7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8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9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0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1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2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3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4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5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6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7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/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/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/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/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/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/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/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/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AD188E6-3005-5D5A-EADF-A7E048D71ED0}"/>
              </a:ext>
            </a:extLst>
          </p:cNvPr>
          <p:cNvSpPr txBox="1"/>
          <p:nvPr/>
        </p:nvSpPr>
        <p:spPr>
          <a:xfrm>
            <a:off x="773151" y="119615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Inter"/>
              </a:rPr>
              <a:t>CPU </a:t>
            </a:r>
            <a:r>
              <a:rPr lang="zh-CN" altLang="en-US" b="0" i="0" dirty="0">
                <a:effectLst/>
                <a:latin typeface="Inter"/>
              </a:rPr>
              <a:t>是全能型 “工厂”，能处理各种任务（计算、逻辑判断等），但面对图形渲染这种重复性高、数据量大的任务时效率较低</a:t>
            </a:r>
            <a:endParaRPr lang="en-US" altLang="zh-CN" b="0" i="0" dirty="0">
              <a:effectLst/>
              <a:latin typeface="Inter"/>
            </a:endParaRPr>
          </a:p>
          <a:p>
            <a:r>
              <a:rPr lang="en-US" altLang="zh-CN" b="0" i="0" dirty="0">
                <a:effectLst/>
                <a:latin typeface="Inter"/>
              </a:rPr>
              <a:t>GPU </a:t>
            </a:r>
            <a:r>
              <a:rPr lang="zh-CN" altLang="en-US" b="0" i="0" dirty="0">
                <a:effectLst/>
                <a:latin typeface="Inter"/>
              </a:rPr>
              <a:t>则是专门的 “图形流水线工厂”，拥有大量并行计算单元（类似工厂的流水线工人），擅长同时处理成千上万的图形数据（如 </a:t>
            </a:r>
            <a:r>
              <a:rPr lang="en-US" altLang="zh-CN" b="0" i="0" dirty="0">
                <a:effectLst/>
                <a:latin typeface="Inter"/>
              </a:rPr>
              <a:t>3D </a:t>
            </a:r>
            <a:r>
              <a:rPr lang="zh-CN" altLang="en-US" b="0" i="0" dirty="0">
                <a:effectLst/>
                <a:latin typeface="Inter"/>
              </a:rPr>
              <a:t>建模、视频渲染）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2808D1-095C-5D89-E5C0-6B72FF13B395}"/>
              </a:ext>
            </a:extLst>
          </p:cNvPr>
          <p:cNvSpPr txBox="1"/>
          <p:nvPr/>
        </p:nvSpPr>
        <p:spPr>
          <a:xfrm>
            <a:off x="773151" y="333331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dirty="0">
                <a:latin typeface="Inter"/>
              </a:rPr>
              <a:t>显存</a:t>
            </a:r>
            <a:r>
              <a:rPr lang="zh-CN" altLang="en-US" b="1" i="0" dirty="0">
                <a:effectLst/>
                <a:latin typeface="Inter"/>
              </a:rPr>
              <a:t>对比系统内存（</a:t>
            </a:r>
            <a:r>
              <a:rPr lang="en-US" altLang="zh-CN" b="1" i="0" dirty="0">
                <a:effectLst/>
                <a:latin typeface="Inter"/>
              </a:rPr>
              <a:t>RAM</a:t>
            </a:r>
            <a:r>
              <a:rPr lang="zh-CN" altLang="en-US" b="1" i="0" dirty="0">
                <a:effectLst/>
                <a:latin typeface="Inter"/>
              </a:rPr>
              <a:t>）</a:t>
            </a:r>
            <a:r>
              <a:rPr lang="zh-CN" altLang="en-US" b="0" i="0" dirty="0">
                <a:effectLst/>
                <a:latin typeface="Inter"/>
              </a:rPr>
              <a:t>：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显存比系统内存快得多（带宽是系统内存的数倍），因为 </a:t>
            </a:r>
            <a:r>
              <a:rPr lang="en-US" altLang="zh-CN" b="0" i="0" dirty="0">
                <a:effectLst/>
                <a:latin typeface="Inter"/>
              </a:rPr>
              <a:t>GPU </a:t>
            </a:r>
            <a:r>
              <a:rPr lang="zh-CN" altLang="en-US" b="0" i="0" dirty="0">
                <a:effectLst/>
                <a:latin typeface="Inter"/>
              </a:rPr>
              <a:t>需要频繁快速访问图形数据。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显存容量通常较小（如 </a:t>
            </a:r>
            <a:r>
              <a:rPr lang="en-US" altLang="zh-CN" b="0" i="0" dirty="0">
                <a:effectLst/>
                <a:latin typeface="Inter"/>
              </a:rPr>
              <a:t>4GB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8GB</a:t>
            </a:r>
            <a:r>
              <a:rPr lang="zh-CN" altLang="en-US" b="0" i="0" dirty="0">
                <a:effectLst/>
                <a:latin typeface="Inter"/>
              </a:rPr>
              <a:t>），而系统内存可达 </a:t>
            </a:r>
            <a:r>
              <a:rPr lang="en-US" altLang="zh-CN" b="0" i="0" dirty="0">
                <a:effectLst/>
                <a:latin typeface="Inter"/>
              </a:rPr>
              <a:t>16GB </a:t>
            </a:r>
            <a:r>
              <a:rPr lang="zh-CN" altLang="en-US" b="0" i="0" dirty="0">
                <a:effectLst/>
                <a:latin typeface="Inter"/>
              </a:rPr>
              <a:t>甚至更高。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显存专门为 </a:t>
            </a:r>
            <a:r>
              <a:rPr lang="en-US" altLang="zh-CN" b="0" i="0" dirty="0">
                <a:effectLst/>
                <a:latin typeface="Inter"/>
              </a:rPr>
              <a:t>GPU </a:t>
            </a:r>
            <a:r>
              <a:rPr lang="zh-CN" altLang="en-US" b="0" i="0" dirty="0">
                <a:effectLst/>
                <a:latin typeface="Inter"/>
              </a:rPr>
              <a:t>服务，系统内存则被 </a:t>
            </a:r>
            <a:r>
              <a:rPr lang="en-US" altLang="zh-CN" b="0" i="0" dirty="0">
                <a:effectLst/>
                <a:latin typeface="Inter"/>
              </a:rPr>
              <a:t>CPU </a:t>
            </a:r>
            <a:r>
              <a:rPr lang="zh-CN" altLang="en-US" b="0" i="0" dirty="0">
                <a:effectLst/>
                <a:latin typeface="Inter"/>
              </a:rPr>
              <a:t>和其他设备共享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任意多边形: 形状 20"/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0" name="任意多边形: 形状 15"/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1" name="矩形 5"/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2" name="任意多边形: 形状 11"/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4" name="文本框 24"/>
          <p:cNvSpPr txBox="1"/>
          <p:nvPr/>
        </p:nvSpPr>
        <p:spPr>
          <a:xfrm>
            <a:off x="687600" y="3068432"/>
            <a:ext cx="268996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第一部分</a:t>
            </a:r>
            <a:endParaRPr lang="zh-CN" altLang="en-US" sz="4800" b="1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585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86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7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8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9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0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1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2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3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4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5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6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7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8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9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0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1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2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3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4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5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6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7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8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9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0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1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2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3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4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5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6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7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8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9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0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1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2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3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4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5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6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7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8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9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0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1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2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3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4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5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6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7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8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9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0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1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2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3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4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5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6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7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8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9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0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1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2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3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4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5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6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7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8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9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0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1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2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3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F4A40B8-F93A-0920-F174-C027719DB953}"/>
              </a:ext>
            </a:extLst>
          </p:cNvPr>
          <p:cNvSpPr txBox="1"/>
          <p:nvPr/>
        </p:nvSpPr>
        <p:spPr>
          <a:xfrm>
            <a:off x="676227" y="3986232"/>
            <a:ext cx="6109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计算接口虚拟化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E47EF-D580-5E01-E0D2-8DF07F6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47F467F0-E59D-2E0C-5BCF-F72F9C13BC42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48AFFC79-EA5E-201B-8202-63DE14D24ED5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CDB2B5CB-10FD-1F56-071D-BA840CAE4463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62476D76-9B82-CDAF-D840-AC70E3D0941A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50C70C93-BC0F-3E0B-C9A2-E7BD4715C388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8A8D820B-A33D-EF52-A779-BDCF1BBB8033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FD63D5DE-425E-AE53-DF04-493367BA3C82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D6D82321-7626-2C4A-FC78-75003A83D715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F0ED24DF-EF4C-080C-4C26-387488631E16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A9385C1C-526E-DD4A-D985-2FD4BA0FC79E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3858096A-EB2E-3D04-4D40-702292CF32E1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6359D51F-A73C-AFF4-DA83-CBE7E6A3FE58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8F38F1F6-106A-5524-199E-6F9A0F9D85A4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BB628A4A-1A20-54FB-CC1A-A4E45FCF7589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56455158-EF4A-285E-51C3-0642124FCCDD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A106CC50-2630-4077-F5C1-1156A7E517B5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91878898-1FC5-3579-5C9C-75F6A1C29725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8E50A0F2-7C5B-DA66-C16A-E6D28E6FB7D3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110E35A3-8AD4-1A27-AF1C-E714EBEB92DB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9C8E7D6A-3926-6FC0-1FA3-715AFCD6F9FD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39223814-0BF7-CB1B-6423-01F78E05D961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60C19363-75D7-9779-D2CD-AF9537E7F212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67CB985F-99B9-38F7-F61F-213521153083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A50D1998-BDE1-129B-8C29-F46F2CF0ACE1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C9293D4E-F490-204C-878F-6D063EF69BBC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4D7C9043-6134-C8EC-F9F5-EB30AAC1F2A8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31F76A59-3985-4ADE-1A8D-271AF345F7E1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124F8413-BECD-B543-A161-E1117F4A0D62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AAE80739-2404-0637-64BD-40FDAA04D405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DE710B2D-9866-5C13-2730-79F13266EAA3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1644913B-9B3A-1604-D320-28B21272BECB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F80460B5-B2B9-91FD-56C6-BF585FD369B9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3D927521-B14A-88D5-B121-3E8E34F000A7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81AC42C0-6E62-EC08-A84C-522C92B3027D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C2A608D1-F79A-9071-04AE-7E498959F4CD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0DD03943-88D8-D34B-8DCB-185D8E564CEB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003EBFCF-43D0-4A1B-1C53-306BF4B7143C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FFEB32EE-F759-034F-5B79-149BB410C99D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EE459E4F-8D83-9D72-E621-EDC96991470D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92E3D62E-F68F-9243-CDEB-55999D020061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60E76F78-D254-79D7-7F4C-06601ABD244B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ACE82F08-B35A-BB87-67EA-51669FCA5D3F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390854F5-EE12-85A6-1FB8-B12F85DD4C9B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F949107F-B071-F488-AACF-64F427C20377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45593154-A316-78A3-9EC3-ECF668932AEF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2DFBA0BD-3DCF-B55E-8732-F0A369528911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4306AB65-2452-C00A-1CF9-E34254431035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4AFE4EC7-594E-97A5-8B52-43561BA742D2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1AED98FA-B5A1-FD73-4054-558C8EFB6509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D5AD427A-8B08-72C2-E1D3-A71978A824B4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D5D61A61-BAA1-A920-F7B2-1B5929E30FD4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3A71D3F2-6A13-45BB-52F3-0EE512CC8A05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CBDF6DDF-3410-94B5-EFCF-B6CDE72BB35B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69F18763-342C-5247-6D84-E49EE4E7C9FF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F6B489EB-E6C7-D229-29E8-24308B71A425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B13216DA-FBA0-C934-63EE-2508E356C26C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9C9B26B0-BB98-92CB-AED2-85033C306353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7579C4BE-CA25-2940-F05B-FEA2041CF002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2C82023A-B85E-1972-C0C9-ED9FCE6FF2D3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B23FCE95-15BE-1A54-D6EB-4599495E3B00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876C63F9-9509-DDA5-83F3-5468ABF19CB9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1CBF210D-05AC-42EB-1DE0-92C4B41E1B25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021CA4CC-FB1D-34EB-B870-147F0AF9941B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7868147E-7C6C-E353-8E17-E859027F2609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19A60775-86A4-331F-5C3D-D1E707329EF7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4A0F4C39-9683-BBD9-FB74-230B1142686E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94CE9E75-F669-2DC0-EEBD-91BDDED80FC5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1D5AE100-78DD-6FA0-D168-2D085342A08F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DC47DA2B-298E-FB53-447F-504CB6813304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463EC70D-67C2-95AE-8B7A-91D975A6DC16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BCA2E2C8-F6E3-985E-0260-314376040B8E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8947552A-DC61-FD16-C91E-DA14F69A6324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D560932D-3B5C-D0DD-BDFE-F4677DA9983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CD949E82-B8BC-3878-1B47-A621D9EDDE7D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DDD7109A-2BD1-2980-D556-1196D75D2A39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3F2B61B8-A920-1D47-DB9F-F30492C99803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65E7F749-760E-7AA4-4374-821E400E62B9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57E70B40-2F93-FDA4-3EBC-675C1403E57E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E252B287-373E-ECFF-9F5D-6177F0014106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478014F5-75B4-5B24-B315-085A648D2FCF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880D44CD-DFB6-CF1A-2C7E-51A79E289528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1AED419A-36B8-1E91-DAF1-9D1CB8967BB4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3890DA09-6382-88FF-7B5F-DE0765391911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37C66382-2A0C-77A1-3CA5-1217118FD7A6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785DEDB5-FB2B-E857-1E21-39D73DBA1EB3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E682CD99-44EC-A09E-5983-F2B2F0C723E9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D97C3F95-0891-7DB2-FFE2-E80B8C442B93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4BC8315-5269-71D9-6B44-A542CAB12E9C}"/>
              </a:ext>
            </a:extLst>
          </p:cNvPr>
          <p:cNvSpPr txBox="1"/>
          <p:nvPr/>
        </p:nvSpPr>
        <p:spPr>
          <a:xfrm>
            <a:off x="458735" y="38606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转发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6B390-21E7-6934-FB07-6A6296605B3C}"/>
              </a:ext>
            </a:extLst>
          </p:cNvPr>
          <p:cNvSpPr txBox="1"/>
          <p:nvPr/>
        </p:nvSpPr>
        <p:spPr>
          <a:xfrm>
            <a:off x="307956" y="1443841"/>
            <a:ext cx="43978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截获虚拟机内的</a:t>
            </a:r>
            <a:r>
              <a:rPr lang="en-US" altLang="zh-CN" dirty="0"/>
              <a:t>GPU</a:t>
            </a:r>
            <a:r>
              <a:rPr lang="zh-CN" altLang="en-US" dirty="0"/>
              <a:t>计算</a:t>
            </a:r>
            <a:r>
              <a:rPr lang="en-US" altLang="zh-CN" dirty="0"/>
              <a:t>API</a:t>
            </a:r>
            <a:r>
              <a:rPr lang="zh-CN" altLang="en-US" dirty="0"/>
              <a:t>调用（如</a:t>
            </a:r>
            <a:r>
              <a:rPr lang="en-US" altLang="zh-CN" dirty="0"/>
              <a:t>CUDA</a:t>
            </a:r>
            <a:r>
              <a:rPr lang="zh-CN" altLang="en-US" dirty="0"/>
              <a:t>、</a:t>
            </a:r>
            <a:r>
              <a:rPr lang="en-US" altLang="zh-CN" dirty="0"/>
              <a:t>OpenCL</a:t>
            </a:r>
            <a:r>
              <a:rPr lang="zh-CN" altLang="en-US" dirty="0"/>
              <a:t>），转发至宿主机物理</a:t>
            </a:r>
            <a:r>
              <a:rPr lang="en-US" altLang="zh-CN" dirty="0"/>
              <a:t>GPU</a:t>
            </a:r>
            <a:r>
              <a:rPr lang="zh-CN" altLang="en-US" dirty="0"/>
              <a:t>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显存通过虚拟地址映射（</a:t>
            </a:r>
            <a:r>
              <a:rPr lang="en-US" altLang="zh-CN" dirty="0"/>
              <a:t>VA</a:t>
            </a:r>
            <a:r>
              <a:rPr lang="zh-CN" altLang="en-US" dirty="0"/>
              <a:t>）与宿主机物理显存关联，依赖</a:t>
            </a:r>
            <a:r>
              <a:rPr lang="en-US" altLang="zh-CN" dirty="0"/>
              <a:t>IOMMU</a:t>
            </a:r>
            <a:r>
              <a:rPr lang="zh-CN" altLang="en-US" dirty="0"/>
              <a:t>实现</a:t>
            </a:r>
            <a:r>
              <a:rPr lang="en-US" altLang="zh-CN" dirty="0"/>
              <a:t>DMA</a:t>
            </a:r>
            <a:r>
              <a:rPr lang="zh-CN" altLang="en-US" dirty="0"/>
              <a:t>直接访问，减少数据拷贝开销。</a:t>
            </a:r>
            <a:endParaRPr lang="en-US" altLang="zh-CN" dirty="0"/>
          </a:p>
          <a:p>
            <a:r>
              <a:rPr lang="zh-CN" altLang="en-US" dirty="0"/>
              <a:t>客户机显存请求被动态分配，并通过影子页表隔离不同</a:t>
            </a:r>
            <a:r>
              <a:rPr lang="en-US" altLang="zh-CN" dirty="0"/>
              <a:t>VM</a:t>
            </a:r>
            <a:r>
              <a:rPr lang="zh-CN" altLang="en-US" dirty="0"/>
              <a:t>的显存空间。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NVIDIA</a:t>
            </a:r>
            <a:r>
              <a:rPr lang="zh-CN" altLang="en-US" dirty="0"/>
              <a:t>的</a:t>
            </a:r>
            <a:r>
              <a:rPr lang="en-US" altLang="zh-CN" dirty="0" err="1"/>
              <a:t>vGPU</a:t>
            </a:r>
            <a:r>
              <a:rPr lang="zh-CN" altLang="en-US" dirty="0"/>
              <a:t>方案通过前端驱动（客户机）与后端驱动（宿主机）协作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536B26-16AA-C80D-B44B-A837D97D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3" y="323836"/>
            <a:ext cx="5423270" cy="33788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E5434F2-674C-7CDF-30E6-5BFDF1509BAF}"/>
              </a:ext>
            </a:extLst>
          </p:cNvPr>
          <p:cNvSpPr txBox="1"/>
          <p:nvPr/>
        </p:nvSpPr>
        <p:spPr>
          <a:xfrm>
            <a:off x="5999355" y="3858468"/>
            <a:ext cx="38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Hypervisor</a:t>
            </a:r>
            <a:r>
              <a:rPr lang="zh-CN" altLang="en-US" dirty="0"/>
              <a:t> 虚拟化层</a:t>
            </a:r>
            <a:endParaRPr lang="en-US" altLang="zh-CN" dirty="0"/>
          </a:p>
          <a:p>
            <a:r>
              <a:rPr lang="en-US" altLang="zh-CN" dirty="0"/>
              <a:t>Page Table</a:t>
            </a:r>
            <a:r>
              <a:rPr lang="zh-CN" altLang="en-US" dirty="0"/>
              <a:t> 页表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BDDDAB-5299-4BF6-1E07-DC3976D8210A}"/>
              </a:ext>
            </a:extLst>
          </p:cNvPr>
          <p:cNvSpPr txBox="1"/>
          <p:nvPr/>
        </p:nvSpPr>
        <p:spPr>
          <a:xfrm>
            <a:off x="5946156" y="4594009"/>
            <a:ext cx="6059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BAR</a:t>
            </a:r>
            <a:r>
              <a:rPr lang="zh-CN" altLang="en-US" dirty="0"/>
              <a:t>是</a:t>
            </a:r>
            <a:r>
              <a:rPr lang="en-US" altLang="zh-CN" dirty="0"/>
              <a:t>PCI</a:t>
            </a:r>
            <a:r>
              <a:rPr lang="zh-CN" altLang="en-US" dirty="0"/>
              <a:t>设备（如</a:t>
            </a:r>
            <a:r>
              <a:rPr lang="en-US" altLang="zh-CN" dirty="0"/>
              <a:t>GPU</a:t>
            </a:r>
            <a:r>
              <a:rPr lang="zh-CN" altLang="en-US" dirty="0"/>
              <a:t>）中的一个配置空间寄存器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当虚拟机通过虚拟 </a:t>
            </a:r>
            <a:r>
              <a:rPr lang="en-US" altLang="zh-CN" dirty="0"/>
              <a:t>BAR </a:t>
            </a:r>
            <a:r>
              <a:rPr lang="zh-CN" altLang="en-US" dirty="0"/>
              <a:t>访问显存时，</a:t>
            </a:r>
            <a:r>
              <a:rPr lang="en-US" altLang="zh-CN" dirty="0"/>
              <a:t>GPU </a:t>
            </a:r>
            <a:r>
              <a:rPr lang="zh-CN" altLang="en-US" dirty="0"/>
              <a:t>的 </a:t>
            </a:r>
            <a:r>
              <a:rPr lang="en-US" altLang="zh-CN" dirty="0"/>
              <a:t>MMU</a:t>
            </a:r>
            <a:r>
              <a:rPr lang="zh-CN" altLang="en-US" dirty="0"/>
              <a:t>（内存管理单元）会将虚拟地址转换为物理地址，确保不同虚拟机之间的显存访问互不干扰</a:t>
            </a:r>
          </a:p>
        </p:txBody>
      </p:sp>
    </p:spTree>
    <p:extLst>
      <p:ext uri="{BB962C8B-B14F-4D97-AF65-F5344CB8AC3E}">
        <p14:creationId xmlns:p14="http://schemas.microsoft.com/office/powerpoint/2010/main" val="285145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3A778-27B4-8988-5827-F6D2D1E9E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3CDFE36B-9665-8844-97E9-9FC8FCCF1164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7553FAC8-B337-24B3-93DC-9D4DB1F731E5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BB61731F-C89D-2AA9-91C1-D7484B1E1058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67F0A281-23C4-0980-6BD2-A2210323E92A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78F5C7AF-6C82-580B-C2B8-43E6F03A446C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578F4E13-D017-E2AA-F04D-2864487B6F36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C277846E-9BBD-82D7-D5BC-3AEFFB71461F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3D4E76BA-4A01-CFF7-3D9C-95A34DA4FF28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14BAEBD9-2370-C201-BF49-DF88CD76B1DD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A447EB27-DE80-F9BE-5E11-0DA71B44214D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F41416B7-7CDE-42DA-E94C-E580CE508A1F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8A3A46AD-FDAD-0D74-570A-A0EBB9296475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6B32265F-7E23-888B-3589-14B3BFD3B6CA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2495A071-56B8-2490-6ACA-8ABBE50BE6CD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32DA1C08-6B37-A799-033A-B6538E8ACD22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10347C1F-626F-6C2C-8D36-1B5F1B3D86CF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63C238AE-84C6-1BCC-5707-CE9B92CE1FFD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3FD636BE-4A8F-092C-4D84-66053C7A496B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A41F0110-A6E8-7789-9D0F-451A729F3BB7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E299F573-5B04-BDB7-A00B-FE9E5550FEEE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31A8874C-95D6-406E-3492-D9081E717377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F27A0056-7282-88CC-F085-062A9468D811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3396F546-B261-C92D-B54E-0B8932B67C48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E9771581-E9DE-5EA4-2CF7-8E58AD218F67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A38E9945-B18D-6BC4-0489-1C37B5308F24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487276F7-D391-F3B2-76BC-59A759C846B6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DD1D767F-6AA3-8B17-823A-DE5313A7840A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1D9B5D69-02FD-E50B-7A4C-C0B7E7223F3F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E8EA94CE-3559-F970-315B-FACFEEF5F5A7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77A866ED-1FA5-FE1C-BB10-1BF5F07568CD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76589A0A-3FE8-DFBD-561F-6539C349E94F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939A7FE3-4FE8-4E03-AFB3-6261DF975A62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AD7214F2-B85F-BBD4-B020-8192E21B7B31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1777AC58-498A-03B3-E34F-2F2D987B54C5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ADB14CE4-2DE9-FF08-6E5A-8E69D66D3D09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031EEC00-5CD1-74EF-FE68-7B18C7C10F61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A4FE41F9-E82D-E7BB-898E-BB1175671585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C0E9D462-22C7-5696-FB61-FFC37F09687E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33767141-AD5A-BC77-A815-F66E2F5ECE8E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E0CFFBE2-F4DF-8DE8-420F-F4FCEFA1D92F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4EB142E6-5575-9A29-B017-66BA1696157A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0628F6B8-4CF6-F1B8-A2CD-9AE64C3875DD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7E46B7B7-A958-4916-700D-E4D9A9319EFB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9BEBE74D-01A0-84EC-834D-A4E9FC46291A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04A2E67C-5044-8322-90A5-0C288341517A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3F8F1C66-5866-F99F-7477-E2B38BE35E45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11487F1A-5033-D941-C1BC-01D274CA70A6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21A88790-50AB-1D0B-F2D6-D29E051FC36F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4B9037D5-6894-329D-1D3A-45B130088B97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691EA9A7-145E-2B26-BE7F-62A34B94323B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4D632F0B-5197-C781-0AA7-0CD663EF844C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57FC1745-7654-23A5-63E2-65D8BB2B5259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CAB895B3-9CD6-2D99-4245-3D51EBF66B20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7346E919-B93B-90B8-FE0B-BB0AE1CEF912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62879BC7-B70C-6D3B-AB16-6E01A38BA58B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394F5232-6E27-36FC-F18D-CDEC02ED6ABD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9150C12E-BF0B-910A-9622-41A1E252542D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265B6C1A-80E2-9FD6-4C24-57BA4A2F9C1B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E1C3CE96-DAA0-0924-F415-7AF8AE34C22D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58CC3B89-D145-E921-9E92-CB7A9F680EC9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548BAF11-9530-8CFA-2C56-740789E5759C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4BB5D46A-ABC6-0BAB-11CC-E16E6F374E2F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86A6B63A-1E3C-31A4-0311-5165DB72526D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94A7643B-DEBD-35DC-79C7-EA15A9FCDCE3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F0C6BE9F-D7F6-AE8E-CA17-3576C2879B84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5905FF53-6668-C6DF-C8D3-4F4738436E09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7F74768C-BB7D-42E4-71E1-73C43C72092D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F7D60140-406D-86BE-DD2A-23BD1F719CF1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65C3A71F-B9D4-A96C-90F6-948E98C5124A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BAEA3AD7-548D-95BB-5F87-7B23DB881F99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5F0DB7B2-9A5A-8E01-3302-F3022AF06167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D5B3020D-EDB9-52FE-6019-2F1F48B74EA4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8B2B1382-9175-DB74-34DF-9F3BA955B470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3475709B-4EAD-A0B6-5E81-7E18529E64AC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A3762C23-AD8B-E924-5A88-2AC6640644AE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02D42C98-D2A4-E3DF-8B02-C4C93AE3A6DA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F2E492CC-F91D-82A8-39E6-02E5304CB233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C854E2E4-B801-433F-346C-3441FC32048C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94405763-6FEA-926B-5C43-C4F1B491B043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FC771E08-E59A-FC0D-9F42-4FF7EB981ABD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B1DCD684-8244-AD39-997E-D81264278B42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FF4A2407-8BD3-48F4-3DCC-43ACCF2B43EC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79FD4FE6-4C67-1AE0-C214-9FCCD1AC2D8F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F92562BE-3BF3-5226-5341-392D271127FE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10D583CC-ADA8-E8BA-7C60-1C7FA22BF9DE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582B9428-70EB-473F-B13A-1875B0B35A26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B0911D3B-110F-BCD8-52FF-F83EED957474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910548F-19DA-2E29-1BAE-D58174F3A9EB}"/>
              </a:ext>
            </a:extLst>
          </p:cNvPr>
          <p:cNvSpPr txBox="1"/>
          <p:nvPr/>
        </p:nvSpPr>
        <p:spPr>
          <a:xfrm>
            <a:off x="434188" y="1094598"/>
            <a:ext cx="60970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虚拟机像个接线员，把你对应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CUDA/OpenCL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指令通过电话（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API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转发）传给宿主机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GPU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，做完动作后把结果再回传回来。</a:t>
            </a:r>
            <a:endParaRPr lang="en-US" altLang="zh-CN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endParaRPr lang="zh-CN" alt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内存管理：虚拟机和宿主机用的是同一物理显存，但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IOMMU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这个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智能读卡器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”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来确保你只能使用自己的虚拟额度，不会使用别人的额度。</a:t>
            </a:r>
            <a:endParaRPr lang="en-US" altLang="zh-CN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endParaRPr lang="zh-CN" alt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虽然方便但有延迟，适合低负载计算。</a:t>
            </a:r>
          </a:p>
        </p:txBody>
      </p:sp>
    </p:spTree>
    <p:extLst>
      <p:ext uri="{BB962C8B-B14F-4D97-AF65-F5344CB8AC3E}">
        <p14:creationId xmlns:p14="http://schemas.microsoft.com/office/powerpoint/2010/main" val="11924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E055F-AEF4-FD8E-5BA3-85173874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A734F724-D456-1AC9-C673-B324016A6A36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042E339A-FF4E-FEA4-E306-D4526B747C0F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1A83351C-8086-9A18-24C2-099472CA5832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C4D9676-B18A-9123-8FA9-1429917EAA76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79A82F8A-0D76-936C-8512-DA1C668BC73C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83B046C9-7D2F-34E3-CE0E-8B6A0F09E744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B56550BB-9897-9392-1F88-76C1D71207F7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4E82A3CA-7063-594B-9ABC-F7FC5D91420E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0A28C567-D191-A1B3-3ADB-F9C684461525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11D8F042-42DF-C8CE-E48F-11A4ECE0ECBA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D851F52E-E8BC-FF66-AA70-E6409854E2FB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6F8FA627-A41C-3781-4CFD-1B74D1881CC7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A007E1A8-6C60-0B7A-CEDD-FFDF00A52200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9B7E125A-74B4-4164-2E83-B917A42D23A7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9F3C8F2E-311D-21B2-DA93-42358E952661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CB8281D2-D420-21B8-C3EF-A5E3AC1F8449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C90D4F9C-D589-02EE-CE30-9D3A4C4718A5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E4F23BE9-CE53-C09E-1B6E-37A8464332E0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BBEEA4A3-1C3E-E237-50CA-E48A3D5F3074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5D80F35E-C26E-829B-E0DC-CF23B57B2256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57197227-5CEA-4C6E-336E-C70508924476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800DD740-F9E5-5A8A-8B44-D4721A8876CD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3C73D5D7-4B57-5E51-D2D6-DD9582C92317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0494467A-0C3D-E044-05A9-5316A921F5EB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CB627568-4294-B605-68CE-40299EACA459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DB6DF57E-AE28-3760-6D7E-E549C3724BF8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E62C5026-6FC1-15CE-F965-6F520B63F4F6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2A2FD2B1-5AC0-362C-CADC-2BEE88DBBDC6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B7241713-3C28-5B9F-A505-47D737AE419B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5DA306C7-6FDE-CBC2-9FCA-2C0E69068326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A7F7295C-A2A7-C3FC-9B1E-F88130DB6C46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167749A7-AF0C-C440-986F-435122BE003C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0FEA14E6-5116-D59E-8E30-04571DD52E3E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9940C590-A191-F5A1-71C4-4BAA9381B0F7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25968A44-A6B7-7360-33AE-E5946CD9D457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95ADBDDA-10FE-B0C6-A20F-A8ACB33DF1F2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4C1F24E7-8003-B044-F067-C316D3A02238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19665B79-8A32-49BB-CBAD-8632A619E130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5824869D-3516-044E-AFB5-9A2844875C88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B90A2D5E-78CE-CF60-7481-1F8216D0EF6C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C278C0A1-F23B-D676-951D-BC5A35C8891F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C59360D4-DCF9-3786-15F4-1A38B6D15857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65095AE8-085C-5B64-D3C9-299C8E93A4D3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BD5F6707-6B7A-4A92-3517-78BD127F96E2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589EED8E-3C44-8483-C703-0DE8582569BC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866CF9D9-6B60-B9B0-6D69-4E86899CAB85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AEC98342-63B1-8EFC-E9F9-AC812275FBAA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3E526B80-05E0-BDA2-C9FC-B060F37A1291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85E0AB6B-853C-E194-CA9C-DA5803D8952F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A7AE15EB-0780-9984-6BCC-43F57FCDF098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CB92F058-E674-BC5D-9D44-3C3B2549BB27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EC9B731F-C3C1-4992-7016-CE8A745720B6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578D37D2-CBDF-2E05-0896-9ACB8AC6B8DD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4C230135-5E17-35F2-E453-AE5B8CE99A18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4499903A-3A05-13ED-4369-26E18875365F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0B967A23-1522-B4AE-3F8D-E168F4ACCF04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371E97D8-9E94-DFC5-F3E3-5E7D7E10F7C4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0299F8AE-7719-A724-9396-7AC0C4CDD7E8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268A5078-E45C-CC24-2AC0-DC8B57E88C7D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BDDC4353-1B67-D745-4643-1ECC6FE0381F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4DD4849A-2844-4030-2A3B-AE07966A3F34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B7461D7D-A3C2-7993-2A5D-D76C39A72365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B95092AE-9E19-7017-81AF-4BC71D1FBE20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59A95A45-111C-28F3-DD83-5E54DB85A7F8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57FE9F63-888A-2078-DF3B-49FE2FCB3D6A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2A631729-F99C-8F33-1256-3D8155A894F1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1023F104-74E4-D4FA-A9E0-3B9245F7B3FD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C281E730-93F9-86FA-1269-77758FEF73DE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F5FBADCE-61D5-8C6C-E0B2-6DACB2AFB39D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EA3C7D38-A630-C602-8AF5-3B4394512E2C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F31E9DD9-6DDF-0AE4-65B5-A8F37A78145A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D6B2381B-C9F3-E832-B5A9-C22DC0ADF75F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FB1C828B-FCCC-8DAF-918F-1510B0F9EE4A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EA68D8D8-CB1B-DEBA-382F-B017F00FF04B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A3221B38-BCCD-33D2-1BE6-AA38CE8D9A11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1410CA71-5986-461C-948E-15D1E018672D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3237E10B-C2EB-1ABA-F992-DCAE85BAC73A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BCFE6036-AA0E-E82C-E40D-85CEC0EC4E07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35DB053C-7C78-72CA-63EC-842E589FE585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878C3E96-DBD0-2A2B-E22B-F8FE33E79848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553141ED-7B25-730F-331A-49A4689839BB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CC8EA614-0B80-631B-E4C3-C4B38548E574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1379CC0E-8A45-3F95-8BE0-E609C3A9AD5D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804E87F9-D494-6F0A-35E4-36553E434EFD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ED8008B6-FC52-32F4-29D1-093D30F7EC72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5FD9F05A-1561-26A6-6486-D5FF2D6773A3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8E3128E4-BBC9-2D86-8F8B-AA8DBBCB1110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C4192B2-317B-4F87-3575-129502390020}"/>
              </a:ext>
            </a:extLst>
          </p:cNvPr>
          <p:cNvSpPr txBox="1"/>
          <p:nvPr/>
        </p:nvSpPr>
        <p:spPr>
          <a:xfrm>
            <a:off x="403504" y="1617209"/>
            <a:ext cx="40518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通过时间片轮转调度多个</a:t>
            </a:r>
            <a:r>
              <a:rPr lang="en-US" altLang="zh-CN" dirty="0"/>
              <a:t>VM</a:t>
            </a:r>
            <a:r>
              <a:rPr lang="zh-CN" altLang="en-US" dirty="0"/>
              <a:t>的</a:t>
            </a:r>
            <a:r>
              <a:rPr lang="en-US" altLang="zh-CN" dirty="0"/>
              <a:t>GPU</a:t>
            </a:r>
            <a:r>
              <a:rPr lang="zh-CN" altLang="en-US" dirty="0"/>
              <a:t>计算任务，每个</a:t>
            </a:r>
            <a:r>
              <a:rPr lang="en-US" altLang="zh-CN" dirty="0"/>
              <a:t>VM</a:t>
            </a:r>
            <a:r>
              <a:rPr lang="zh-CN" altLang="en-US" dirty="0"/>
              <a:t>独占</a:t>
            </a:r>
            <a:r>
              <a:rPr lang="en-US" altLang="zh-CN" dirty="0"/>
              <a:t>GPU</a:t>
            </a:r>
            <a:r>
              <a:rPr lang="zh-CN" altLang="en-US" dirty="0"/>
              <a:t>一段时间。</a:t>
            </a:r>
          </a:p>
          <a:p>
            <a:endParaRPr lang="zh-CN" altLang="en-US" dirty="0"/>
          </a:p>
          <a:p>
            <a:r>
              <a:rPr lang="zh-CN" altLang="en-US" dirty="0"/>
              <a:t>显存上下文切换：每次切换</a:t>
            </a:r>
            <a:r>
              <a:rPr lang="en-US" altLang="zh-CN" dirty="0"/>
              <a:t>VM</a:t>
            </a:r>
            <a:r>
              <a:rPr lang="zh-CN" altLang="en-US" dirty="0"/>
              <a:t>时需保存</a:t>
            </a:r>
            <a:r>
              <a:rPr lang="en-US" altLang="zh-CN" dirty="0"/>
              <a:t>/</a:t>
            </a:r>
            <a:r>
              <a:rPr lang="zh-CN" altLang="en-US" dirty="0"/>
              <a:t>恢复显存状态（如寄存器、缓存），类似</a:t>
            </a:r>
            <a:r>
              <a:rPr lang="en-US" altLang="zh-CN" dirty="0"/>
              <a:t>CPU</a:t>
            </a:r>
            <a:r>
              <a:rPr lang="zh-CN" altLang="en-US" dirty="0"/>
              <a:t>的进程切换，但显存带宽受限场景下性能下降明显。</a:t>
            </a:r>
          </a:p>
          <a:p>
            <a:endParaRPr lang="zh-CN" altLang="en-US" dirty="0"/>
          </a:p>
          <a:p>
            <a:r>
              <a:rPr lang="zh-CN" altLang="en-US" dirty="0"/>
              <a:t>显存被预先划分为固定大小的块，分配给不同</a:t>
            </a:r>
            <a:r>
              <a:rPr lang="en-US" altLang="zh-CN" dirty="0"/>
              <a:t>VM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缺点：显存利用率低，难以支持动态负载。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82E522-D03B-007A-A1BD-6F3810CEF5E0}"/>
              </a:ext>
            </a:extLst>
          </p:cNvPr>
          <p:cNvSpPr txBox="1"/>
          <p:nvPr/>
        </p:nvSpPr>
        <p:spPr>
          <a:xfrm>
            <a:off x="593747" y="39834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分时复用（</a:t>
            </a:r>
            <a:r>
              <a:rPr lang="en-US" altLang="zh-CN" dirty="0"/>
              <a:t>Time-slicing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849FFF-E88A-7561-8B30-E135ED9794B7}"/>
              </a:ext>
            </a:extLst>
          </p:cNvPr>
          <p:cNvSpPr txBox="1"/>
          <p:nvPr/>
        </p:nvSpPr>
        <p:spPr>
          <a:xfrm>
            <a:off x="6879479" y="1617209"/>
            <a:ext cx="39291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多个玩家轮流使用同一台健身器材，每次只能有一个人用，比如每 </a:t>
            </a:r>
            <a:r>
              <a:rPr lang="en-US" altLang="zh-CN" dirty="0"/>
              <a:t>10 </a:t>
            </a:r>
            <a:r>
              <a:rPr lang="zh-CN" altLang="en-US" dirty="0"/>
              <a:t>秒换一个人。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教练会记录每个人的健身进度（显存状态），换人的时候快速切换，但如果两个人都需要大量器材（高显存带宽），切换时会像换衣服一样麻烦。</a:t>
            </a:r>
          </a:p>
          <a:p>
            <a:endParaRPr lang="en-US" altLang="zh-CN" dirty="0"/>
          </a:p>
          <a:p>
            <a:r>
              <a:rPr lang="zh-CN" altLang="en-US" dirty="0"/>
              <a:t>适合多人玩不同的小游戏（多任务），但玩大型 </a:t>
            </a:r>
            <a:r>
              <a:rPr lang="en-US" altLang="zh-CN" dirty="0"/>
              <a:t>3D </a:t>
            </a:r>
            <a:r>
              <a:rPr lang="zh-CN" altLang="en-US" dirty="0"/>
              <a:t>游戏时会感觉卡顿，因为每次换人都要暂停当前游戏。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B4BEA8E-C114-02E1-B22D-7C78E1DAF8A3}"/>
              </a:ext>
            </a:extLst>
          </p:cNvPr>
          <p:cNvSpPr/>
          <p:nvPr/>
        </p:nvSpPr>
        <p:spPr>
          <a:xfrm>
            <a:off x="4719286" y="3105278"/>
            <a:ext cx="1859484" cy="5645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7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05BA8-1FDC-8417-0DFE-6C245F61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00A37B3A-45B4-E6B8-5475-EACE281574D9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59E05349-EE44-405E-4629-203159747A0E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C45AC86F-7433-1ACA-A712-2BF8AE30C845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7EFB921A-63DA-30C3-AEF8-6697B692A3E4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EDB4CD26-2E88-ABC4-9391-19C81781354C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779348B8-1F3B-AAA6-40F1-F2B8BBFD3904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900C7A3D-77A6-434B-CE83-1AEAA5C4C7D7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887B8179-6F95-385C-C138-5B615DF938CE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2FA553E2-0388-778F-CA22-5260C5CB6393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54D974B4-86FC-23F3-2E30-635840882626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EED7BF4F-2A48-7E3F-4B02-79E06FCFD942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DB6BD66D-A263-1A9C-F2E6-A7E4C548E5C5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A00E05CE-C72F-9D6E-CE78-922B26AF7822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9B78723D-4502-31FC-80AC-B76E28907D6E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C382A8AE-A592-3846-41A3-102AB9680E9A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9EB3928E-CE38-B572-64FD-46938AF416D4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B49ACE1D-4726-E384-F9F8-E67200C69450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EA05A069-205F-4815-43B7-C720DC75699C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F87A9D67-E7E8-7173-B23F-26289D2095E0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7039F9E2-B4B1-AA72-EF8C-FDBB00A42B6C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FDBF91BB-3156-F9FD-5F52-1A2DD694F5C4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D6FCA924-4188-F714-E0E7-BBD4BAD78255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43EE4A5D-3BDC-FCAB-FA94-A35E708D23B2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797B4BB1-F85E-74A9-0582-6BFE87BEEAF1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853F87F7-9ABB-323E-050C-AF7EDA74F650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C7E38704-5E12-7F57-8366-563CE1434032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BB9DE36D-C0BD-4EBF-5F05-52CB9C8F39CB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5F4B31A1-B490-E745-E8EF-A93D8BF0226E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3858FA44-A499-3C6C-411E-EF06EEC0E53D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71EE274D-AD42-CDC1-27A5-D8E55A74FEA9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67C89855-4306-812C-0D76-6171E8E5B501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C31434D1-CB2E-B2B1-B795-D8D089ADCBCB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4FBEFE6B-6F31-6061-BE3E-FD99F135E8B0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C1515F2E-7DD1-AFD2-3F2C-63EE45FED8B9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B78D139A-2488-0094-94EE-9BEF917E5938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C712BCBC-B9DD-E298-4227-21EB7CD05C67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257ECCE4-CD8A-AF14-AF07-6F55A8CB1533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6F5809AB-CA92-77A2-5721-605999B753C5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59B14846-F2BD-AEE7-DF86-55C2F8D02343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AC136DA6-AA56-2445-E9F5-608C623F759F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6E168207-8BA4-1A3E-6E1F-3A09B82465E0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98E20B7B-F5A9-3A4A-B270-4DE8AEFB5E6A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0BE771A9-D204-8ADE-2071-7A7B27AE2F5A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AE348BEC-7513-5076-EFBC-71DDE0467477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FC0049B7-F73D-3D0D-6117-E5391CEA7629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4F1DEA6A-C7BE-43FA-3B16-CEA1ECFD21E5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93936009-9609-10BF-4A4F-3E6AA053ADF1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876696E6-DEFD-9578-D0DD-28701D3C9A8F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52201CF1-A04C-F519-EE78-C0D489F4C9DB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CB8299AA-32C2-C424-3AFD-BC3BFA91CCF1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783229F1-46F8-A806-8091-9DF233A601DC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E796B1D3-4172-85F7-2D29-BAB507293255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12C70D66-A649-E860-0C92-77E685992B6C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1C19DA7F-3C89-0B1E-98F0-8E8C627C0BCC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FAF93E7D-C40B-883B-B5F1-85B3AC4A08C9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CD347183-C5EF-4579-A87E-3C9F692A36C3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74EC7251-19FF-953B-A444-4AD821C9284E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76D532DE-5B9E-9635-884E-4C8626C10516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723EF859-C60D-5184-64AB-B1175C302698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C6738B01-AE2E-9250-F2EB-55580626E268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B61D24C0-3020-42B3-B733-F0EEA2E503F7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832BD3A5-31BA-FC75-3785-3FFAADCA78E4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805D2224-2C3F-F062-5C68-5C4B9C5EDFD2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70830D01-F856-CD9C-F53B-2F0DC396FE64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DED870B3-2029-7A7B-9239-EB04204E6010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EC0ACBDB-354B-FDFC-0B2F-A84CBD498A65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1977D1BB-B424-C1C9-39E4-512F52AE943A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E4F76647-6092-C39F-D632-7CA6C7D064D4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0D98781C-5BD1-B984-923C-A140D42308A0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6C974B3E-CB58-9F9C-766D-ABEA7B4677C7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61C84102-93A3-B787-1952-1AC4BB2554E7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67A479BF-D0C0-9D90-16D7-FDB5AA974A5E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09AA74F1-6ABA-0F24-1E33-7C0BCF5FA765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F249DAE5-6E3A-A32B-0E41-D3129DE524B3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73699971-65D0-B6EB-A4FD-13A14DC523CA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30BCB375-F6D1-E899-A282-BA3768354244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D2F74CED-FC25-72A1-F4B2-39C37440C7ED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322A9E84-1C2E-C13E-5B3D-E67E4F45A7B6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C33F0D1D-65C5-40DB-3769-8BAF47BA7AC5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61B47367-E12E-133E-A507-D93EDCC1AC8B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0DC01E76-DDC9-86BD-CF83-47E482EF8C4B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9964ADB7-73E7-F0D0-CBA6-C543F3001890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3F08FA18-388C-C012-0E80-FFBE00F8C3EE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E121EA3E-ED43-0F1A-36B2-32435D4869AD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ACE6862C-9475-01C6-61E8-EF5BEAE077F6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21E3AE07-BF6E-F58D-6E65-7206C2899E54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EB725BBC-75FD-1ED1-BD7A-12172AE325B6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0201462-F1E7-8815-A12B-8772A2FB75F3}"/>
              </a:ext>
            </a:extLst>
          </p:cNvPr>
          <p:cNvSpPr txBox="1"/>
          <p:nvPr/>
        </p:nvSpPr>
        <p:spPr>
          <a:xfrm>
            <a:off x="575335" y="1290842"/>
            <a:ext cx="41132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PCIe SR-IOV</a:t>
            </a:r>
            <a:r>
              <a:rPr lang="zh-CN" altLang="en-US" dirty="0"/>
              <a:t>标准，将物理</a:t>
            </a:r>
            <a:r>
              <a:rPr lang="en-US" altLang="zh-CN" dirty="0"/>
              <a:t>GPU</a:t>
            </a:r>
            <a:r>
              <a:rPr lang="zh-CN" altLang="en-US" dirty="0"/>
              <a:t>划分为多个虚拟功能（</a:t>
            </a:r>
            <a:r>
              <a:rPr lang="en-US" altLang="zh-CN" dirty="0"/>
              <a:t>VF</a:t>
            </a:r>
            <a:r>
              <a:rPr lang="zh-CN" altLang="en-US" dirty="0"/>
              <a:t>），每个</a:t>
            </a:r>
            <a:r>
              <a:rPr lang="en-US" altLang="zh-CN" dirty="0"/>
              <a:t>VF</a:t>
            </a:r>
            <a:r>
              <a:rPr lang="zh-CN" altLang="en-US" dirty="0"/>
              <a:t>直通给一个</a:t>
            </a:r>
            <a:r>
              <a:rPr lang="en-US" altLang="zh-CN" dirty="0"/>
              <a:t>VM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显存硬分区：物理显存被静态划分为独立区块，每个</a:t>
            </a:r>
            <a:r>
              <a:rPr lang="en-US" altLang="zh-CN" dirty="0"/>
              <a:t>VF</a:t>
            </a:r>
            <a:r>
              <a:rPr lang="zh-CN" altLang="en-US" dirty="0"/>
              <a:t>独占一块（如</a:t>
            </a:r>
            <a:r>
              <a:rPr lang="en-US" altLang="zh-CN" dirty="0"/>
              <a:t>NVIDIA A100</a:t>
            </a:r>
            <a:r>
              <a:rPr lang="zh-CN" altLang="en-US" dirty="0"/>
              <a:t>的</a:t>
            </a:r>
            <a:r>
              <a:rPr lang="en-US" altLang="zh-CN" dirty="0"/>
              <a:t>Multi-Instance GPU, MIG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通过</a:t>
            </a:r>
            <a:r>
              <a:rPr lang="en-US" altLang="zh-CN" dirty="0"/>
              <a:t>GPU</a:t>
            </a:r>
            <a:r>
              <a:rPr lang="zh-CN" altLang="en-US" dirty="0"/>
              <a:t>内置的</a:t>
            </a:r>
            <a:r>
              <a:rPr lang="en-US" altLang="zh-CN" dirty="0"/>
              <a:t>MMU</a:t>
            </a:r>
            <a:r>
              <a:rPr lang="zh-CN" altLang="en-US" dirty="0"/>
              <a:t>（内存管理单元）实现地址转换和访问控制，避免</a:t>
            </a:r>
            <a:r>
              <a:rPr lang="en-US" altLang="zh-CN" dirty="0"/>
              <a:t>Hypervisor</a:t>
            </a:r>
            <a:r>
              <a:rPr lang="zh-CN" altLang="en-US" dirty="0"/>
              <a:t>（此处即第一处的</a:t>
            </a:r>
            <a:r>
              <a:rPr lang="en-US" altLang="zh-CN" dirty="0" err="1"/>
              <a:t>api</a:t>
            </a:r>
            <a:r>
              <a:rPr lang="zh-CN" altLang="en-US" dirty="0"/>
              <a:t>转发的虚拟化层技术）介入。</a:t>
            </a:r>
          </a:p>
          <a:p>
            <a:endParaRPr lang="zh-CN" altLang="en-US" dirty="0"/>
          </a:p>
          <a:p>
            <a:r>
              <a:rPr lang="zh-CN" altLang="en-US" dirty="0"/>
              <a:t>优势：接近原生性能，显存隔离性强。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FC9E27-8B06-8421-C93B-D6DB3F97AB39}"/>
              </a:ext>
            </a:extLst>
          </p:cNvPr>
          <p:cNvSpPr txBox="1"/>
          <p:nvPr/>
        </p:nvSpPr>
        <p:spPr>
          <a:xfrm>
            <a:off x="526241" y="39834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硬件辅助虚拟化（</a:t>
            </a:r>
            <a:r>
              <a:rPr lang="en-US" altLang="zh-CN" dirty="0"/>
              <a:t>SR-IOV/MIG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6D2AF1-3054-C81B-A439-F38C25A99279}"/>
              </a:ext>
            </a:extLst>
          </p:cNvPr>
          <p:cNvSpPr txBox="1"/>
          <p:nvPr/>
        </p:nvSpPr>
        <p:spPr>
          <a:xfrm>
            <a:off x="6319486" y="1152342"/>
            <a:ext cx="4923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2020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年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NVIDIA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发布了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架构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: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安培，以及基于安培架构的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</a:t>
            </a:r>
            <a:r>
              <a:rPr lang="en-US" altLang="zh-CN" b="0" i="0" dirty="0">
                <a:effectLst/>
                <a:latin typeface="-apple-system"/>
              </a:rPr>
              <a:t>: </a:t>
            </a:r>
            <a:r>
              <a:rPr lang="en-US" altLang="zh-CN" b="0" i="0" u="none" strike="noStrike" dirty="0">
                <a:effectLst/>
                <a:latin typeface="-apple-system"/>
              </a:rPr>
              <a:t>A100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。安培提供了许多新的特性，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MIG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是其中一项非常重要的新特性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MIG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的全名是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Multi-Instance GPU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C02562-B2E1-3F1A-9783-C6994281E767}"/>
              </a:ext>
            </a:extLst>
          </p:cNvPr>
          <p:cNvSpPr txBox="1"/>
          <p:nvPr/>
        </p:nvSpPr>
        <p:spPr>
          <a:xfrm>
            <a:off x="6342500" y="2352671"/>
            <a:ext cx="4113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MIG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可将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A100 GPU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划分为多达七个实例，每个实例均与各自的高带宽显存、缓存和计算核心完全隔离。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FB288F-4647-F699-6757-B91E33B7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19" y="3355293"/>
            <a:ext cx="3888893" cy="19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26827-4243-19D0-8BA5-ECA9D69A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任意多边形: 形状 20">
            <a:extLst>
              <a:ext uri="{FF2B5EF4-FFF2-40B4-BE49-F238E27FC236}">
                <a16:creationId xmlns:a16="http://schemas.microsoft.com/office/drawing/2014/main" id="{8AEAF6F6-7216-88A0-67A4-CF2A2C7EBA66}"/>
              </a:ext>
            </a:extLst>
          </p:cNvPr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0" name="任意多边形: 形状 15">
            <a:extLst>
              <a:ext uri="{FF2B5EF4-FFF2-40B4-BE49-F238E27FC236}">
                <a16:creationId xmlns:a16="http://schemas.microsoft.com/office/drawing/2014/main" id="{A8B27371-82EA-689D-6023-2032D9C1FC20}"/>
              </a:ext>
            </a:extLst>
          </p:cNvPr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1" name="矩形 5">
            <a:extLst>
              <a:ext uri="{FF2B5EF4-FFF2-40B4-BE49-F238E27FC236}">
                <a16:creationId xmlns:a16="http://schemas.microsoft.com/office/drawing/2014/main" id="{AA67B06E-C19C-D2D5-7005-0B7BE7EB3377}"/>
              </a:ext>
            </a:extLst>
          </p:cNvPr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2" name="任意多边形: 形状 11">
            <a:extLst>
              <a:ext uri="{FF2B5EF4-FFF2-40B4-BE49-F238E27FC236}">
                <a16:creationId xmlns:a16="http://schemas.microsoft.com/office/drawing/2014/main" id="{8BBA219A-5EE2-D2AB-3851-8CD8463ED3BA}"/>
              </a:ext>
            </a:extLst>
          </p:cNvPr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4" name="文本框 24">
            <a:extLst>
              <a:ext uri="{FF2B5EF4-FFF2-40B4-BE49-F238E27FC236}">
                <a16:creationId xmlns:a16="http://schemas.microsoft.com/office/drawing/2014/main" id="{B47B4003-23AB-F3E6-7780-1591FAB530A1}"/>
              </a:ext>
            </a:extLst>
          </p:cNvPr>
          <p:cNvSpPr txBox="1"/>
          <p:nvPr/>
        </p:nvSpPr>
        <p:spPr>
          <a:xfrm>
            <a:off x="669189" y="3068432"/>
            <a:ext cx="268996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第二部分</a:t>
            </a:r>
          </a:p>
        </p:txBody>
      </p:sp>
      <p:grpSp>
        <p:nvGrpSpPr>
          <p:cNvPr id="2585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9522B01-1EF5-496C-D3EE-E8B9ACFEDBA4}"/>
              </a:ext>
            </a:extLst>
          </p:cNvPr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86" name="îşlíde">
              <a:extLst>
                <a:ext uri="{FF2B5EF4-FFF2-40B4-BE49-F238E27FC236}">
                  <a16:creationId xmlns:a16="http://schemas.microsoft.com/office/drawing/2014/main" id="{0BB71C50-91AA-C6DE-A78D-C3892BA447B3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7" name="iṩļîdé">
              <a:extLst>
                <a:ext uri="{FF2B5EF4-FFF2-40B4-BE49-F238E27FC236}">
                  <a16:creationId xmlns:a16="http://schemas.microsoft.com/office/drawing/2014/main" id="{953B6FB9-5D4F-EA33-5545-770311E202E6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8" name="iSľíḓé">
              <a:extLst>
                <a:ext uri="{FF2B5EF4-FFF2-40B4-BE49-F238E27FC236}">
                  <a16:creationId xmlns:a16="http://schemas.microsoft.com/office/drawing/2014/main" id="{EC30EB42-0344-FFB8-9C2A-1095D4449A19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9" name="iṧlíḑè">
              <a:extLst>
                <a:ext uri="{FF2B5EF4-FFF2-40B4-BE49-F238E27FC236}">
                  <a16:creationId xmlns:a16="http://schemas.microsoft.com/office/drawing/2014/main" id="{7DB252B7-2A9F-E388-5A28-2CEB433B7912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0" name="iṥḻiḑé">
              <a:extLst>
                <a:ext uri="{FF2B5EF4-FFF2-40B4-BE49-F238E27FC236}">
                  <a16:creationId xmlns:a16="http://schemas.microsoft.com/office/drawing/2014/main" id="{0BFF835E-202C-B2A1-C8D4-E6A1778D61AD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1" name="ïṧľidè">
              <a:extLst>
                <a:ext uri="{FF2B5EF4-FFF2-40B4-BE49-F238E27FC236}">
                  <a16:creationId xmlns:a16="http://schemas.microsoft.com/office/drawing/2014/main" id="{9BE15F85-571A-0ADA-0653-A60DE32D6D15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2" name="iśḷíḍe">
              <a:extLst>
                <a:ext uri="{FF2B5EF4-FFF2-40B4-BE49-F238E27FC236}">
                  <a16:creationId xmlns:a16="http://schemas.microsoft.com/office/drawing/2014/main" id="{CAEF77F4-92C9-3A77-33AC-D4F61DAAED7E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3" name="íṡļïḓè">
              <a:extLst>
                <a:ext uri="{FF2B5EF4-FFF2-40B4-BE49-F238E27FC236}">
                  <a16:creationId xmlns:a16="http://schemas.microsoft.com/office/drawing/2014/main" id="{D002701B-7628-549A-5E65-6428CD2845B6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4" name="iŝḷîḑé">
              <a:extLst>
                <a:ext uri="{FF2B5EF4-FFF2-40B4-BE49-F238E27FC236}">
                  <a16:creationId xmlns:a16="http://schemas.microsoft.com/office/drawing/2014/main" id="{C82D5E0F-24BC-AE0F-3B31-E0A4E2F11AF0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5" name="i$ľïḋé">
              <a:extLst>
                <a:ext uri="{FF2B5EF4-FFF2-40B4-BE49-F238E27FC236}">
                  <a16:creationId xmlns:a16="http://schemas.microsoft.com/office/drawing/2014/main" id="{BE52C9E9-DA4E-3968-F50E-8056AB70AE7A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6" name="íšḻïḓe">
              <a:extLst>
                <a:ext uri="{FF2B5EF4-FFF2-40B4-BE49-F238E27FC236}">
                  <a16:creationId xmlns:a16="http://schemas.microsoft.com/office/drawing/2014/main" id="{CF5434BD-097F-F41F-58FD-6B2E40B7AC29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7" name="iṧḻidè">
              <a:extLst>
                <a:ext uri="{FF2B5EF4-FFF2-40B4-BE49-F238E27FC236}">
                  <a16:creationId xmlns:a16="http://schemas.microsoft.com/office/drawing/2014/main" id="{5AE5AFBF-9772-C3F8-B6E6-0770464F5B01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8" name="îṣľide">
              <a:extLst>
                <a:ext uri="{FF2B5EF4-FFF2-40B4-BE49-F238E27FC236}">
                  <a16:creationId xmlns:a16="http://schemas.microsoft.com/office/drawing/2014/main" id="{0959A775-F255-2E76-8CCD-2FC7A63C5021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9" name="ï$ḷîḋê">
              <a:extLst>
                <a:ext uri="{FF2B5EF4-FFF2-40B4-BE49-F238E27FC236}">
                  <a16:creationId xmlns:a16="http://schemas.microsoft.com/office/drawing/2014/main" id="{CCA96A0E-802B-E975-7740-8D5E8B34A406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0" name="ïslîdê">
              <a:extLst>
                <a:ext uri="{FF2B5EF4-FFF2-40B4-BE49-F238E27FC236}">
                  <a16:creationId xmlns:a16="http://schemas.microsoft.com/office/drawing/2014/main" id="{7DEA4F96-7DA9-0DA1-15B6-8259C9F29DFC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1" name="ïṡ1iḋè">
              <a:extLst>
                <a:ext uri="{FF2B5EF4-FFF2-40B4-BE49-F238E27FC236}">
                  <a16:creationId xmlns:a16="http://schemas.microsoft.com/office/drawing/2014/main" id="{F0896853-A007-5547-C842-F804E62FF535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2" name="iṩļíḓê">
              <a:extLst>
                <a:ext uri="{FF2B5EF4-FFF2-40B4-BE49-F238E27FC236}">
                  <a16:creationId xmlns:a16="http://schemas.microsoft.com/office/drawing/2014/main" id="{7E68A3C5-A71F-EF2F-A7F3-4B507CFCD02C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3" name="íSļíďê">
              <a:extLst>
                <a:ext uri="{FF2B5EF4-FFF2-40B4-BE49-F238E27FC236}">
                  <a16:creationId xmlns:a16="http://schemas.microsoft.com/office/drawing/2014/main" id="{8296DD7D-6135-5D31-724E-D6AA74D8A726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4" name="íS1íďe">
              <a:extLst>
                <a:ext uri="{FF2B5EF4-FFF2-40B4-BE49-F238E27FC236}">
                  <a16:creationId xmlns:a16="http://schemas.microsoft.com/office/drawing/2014/main" id="{DF1F1C8E-84F0-2BFB-EB9D-8309A0734796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5" name="ïŝḷidé">
              <a:extLst>
                <a:ext uri="{FF2B5EF4-FFF2-40B4-BE49-F238E27FC236}">
                  <a16:creationId xmlns:a16="http://schemas.microsoft.com/office/drawing/2014/main" id="{16A6B507-3ECF-9587-0F04-A1A2DF8E7EE0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6" name="ïṥḷidê">
              <a:extLst>
                <a:ext uri="{FF2B5EF4-FFF2-40B4-BE49-F238E27FC236}">
                  <a16:creationId xmlns:a16="http://schemas.microsoft.com/office/drawing/2014/main" id="{4D71573B-0BCA-1BCE-8D27-41DB48C69A35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7" name="íṥľïďé">
              <a:extLst>
                <a:ext uri="{FF2B5EF4-FFF2-40B4-BE49-F238E27FC236}">
                  <a16:creationId xmlns:a16="http://schemas.microsoft.com/office/drawing/2014/main" id="{6C12E44D-4069-30E9-9CF0-6190CF8F4851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8" name="îṩľïḋe">
              <a:extLst>
                <a:ext uri="{FF2B5EF4-FFF2-40B4-BE49-F238E27FC236}">
                  <a16:creationId xmlns:a16="http://schemas.microsoft.com/office/drawing/2014/main" id="{2338D6C0-7937-A30C-5104-9C0C0FD1DB9D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9" name="iṥlíḍe">
              <a:extLst>
                <a:ext uri="{FF2B5EF4-FFF2-40B4-BE49-F238E27FC236}">
                  <a16:creationId xmlns:a16="http://schemas.microsoft.com/office/drawing/2014/main" id="{6DDC032A-7271-5B09-7F5A-5AE3911FF701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0" name="ïŝľiḍé">
              <a:extLst>
                <a:ext uri="{FF2B5EF4-FFF2-40B4-BE49-F238E27FC236}">
                  <a16:creationId xmlns:a16="http://schemas.microsoft.com/office/drawing/2014/main" id="{889C3B91-ADF7-27F7-10DC-DF1F1A48FAF7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1" name="ïSľïḍè">
              <a:extLst>
                <a:ext uri="{FF2B5EF4-FFF2-40B4-BE49-F238E27FC236}">
                  <a16:creationId xmlns:a16="http://schemas.microsoft.com/office/drawing/2014/main" id="{7A6D2DD8-1029-CA5C-DD45-53D0C3E5604D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2" name="i$1ïďè">
              <a:extLst>
                <a:ext uri="{FF2B5EF4-FFF2-40B4-BE49-F238E27FC236}">
                  <a16:creationId xmlns:a16="http://schemas.microsoft.com/office/drawing/2014/main" id="{C0500522-8D1A-2D56-088F-187849C172DD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3" name="îṡ1íḓé">
              <a:extLst>
                <a:ext uri="{FF2B5EF4-FFF2-40B4-BE49-F238E27FC236}">
                  <a16:creationId xmlns:a16="http://schemas.microsoft.com/office/drawing/2014/main" id="{14604CE0-8010-EEEA-5ADA-B875449BD1D7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4" name="îšľîďè">
              <a:extLst>
                <a:ext uri="{FF2B5EF4-FFF2-40B4-BE49-F238E27FC236}">
                  <a16:creationId xmlns:a16="http://schemas.microsoft.com/office/drawing/2014/main" id="{2ED24883-DA1D-CF1E-4FF8-B4B4D568E1C7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5" name="íṣ1îḋè">
              <a:extLst>
                <a:ext uri="{FF2B5EF4-FFF2-40B4-BE49-F238E27FC236}">
                  <a16:creationId xmlns:a16="http://schemas.microsoft.com/office/drawing/2014/main" id="{F88199B5-21B4-1640-1C1C-F5B5B5DC86C5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6" name="íś1ïdê">
              <a:extLst>
                <a:ext uri="{FF2B5EF4-FFF2-40B4-BE49-F238E27FC236}">
                  <a16:creationId xmlns:a16="http://schemas.microsoft.com/office/drawing/2014/main" id="{E7EA9D56-C5A7-155C-F73C-E4F2E180F101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7" name="íṥḻiḓe">
              <a:extLst>
                <a:ext uri="{FF2B5EF4-FFF2-40B4-BE49-F238E27FC236}">
                  <a16:creationId xmlns:a16="http://schemas.microsoft.com/office/drawing/2014/main" id="{AFB70943-3836-3975-B90A-06EF68623C84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8" name="iṩļïḓe">
              <a:extLst>
                <a:ext uri="{FF2B5EF4-FFF2-40B4-BE49-F238E27FC236}">
                  <a16:creationId xmlns:a16="http://schemas.microsoft.com/office/drawing/2014/main" id="{1117C04C-EA94-3EF5-7ACD-2E965698A20A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9" name="iṡ1ïḍé">
              <a:extLst>
                <a:ext uri="{FF2B5EF4-FFF2-40B4-BE49-F238E27FC236}">
                  <a16:creationId xmlns:a16="http://schemas.microsoft.com/office/drawing/2014/main" id="{20D8EFE0-7840-8422-2C89-3F86A55C8493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0" name="iś1ïḑê">
              <a:extLst>
                <a:ext uri="{FF2B5EF4-FFF2-40B4-BE49-F238E27FC236}">
                  <a16:creationId xmlns:a16="http://schemas.microsoft.com/office/drawing/2014/main" id="{67C980C2-8596-25DB-FC97-9E45DD2D3FC5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1" name="iṣḻîḍé">
              <a:extLst>
                <a:ext uri="{FF2B5EF4-FFF2-40B4-BE49-F238E27FC236}">
                  <a16:creationId xmlns:a16="http://schemas.microsoft.com/office/drawing/2014/main" id="{8749B8E5-B9F0-59DE-FDFB-04E015153659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2" name="íṣlide">
              <a:extLst>
                <a:ext uri="{FF2B5EF4-FFF2-40B4-BE49-F238E27FC236}">
                  <a16:creationId xmlns:a16="http://schemas.microsoft.com/office/drawing/2014/main" id="{00B43404-5A19-B77F-408E-E21D447D609F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3" name="îṩlíḍé">
              <a:extLst>
                <a:ext uri="{FF2B5EF4-FFF2-40B4-BE49-F238E27FC236}">
                  <a16:creationId xmlns:a16="http://schemas.microsoft.com/office/drawing/2014/main" id="{7452BBFD-8486-E8F6-2824-9283697271D6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4" name="ïṥḻiḑê">
              <a:extLst>
                <a:ext uri="{FF2B5EF4-FFF2-40B4-BE49-F238E27FC236}">
                  <a16:creationId xmlns:a16="http://schemas.microsoft.com/office/drawing/2014/main" id="{327098D5-9D71-2F1E-9A98-358A12077760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5" name="íṥḷîďê">
              <a:extLst>
                <a:ext uri="{FF2B5EF4-FFF2-40B4-BE49-F238E27FC236}">
                  <a16:creationId xmlns:a16="http://schemas.microsoft.com/office/drawing/2014/main" id="{3813C21C-C002-1C4C-E790-BD89838CB4B7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6" name="ïṡḻide">
              <a:extLst>
                <a:ext uri="{FF2B5EF4-FFF2-40B4-BE49-F238E27FC236}">
                  <a16:creationId xmlns:a16="http://schemas.microsoft.com/office/drawing/2014/main" id="{9414A36E-111A-14C4-B464-60BDB6F3BD2A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7" name="iṡ1ïḑe">
              <a:extLst>
                <a:ext uri="{FF2B5EF4-FFF2-40B4-BE49-F238E27FC236}">
                  <a16:creationId xmlns:a16="http://schemas.microsoft.com/office/drawing/2014/main" id="{2813D732-0AD5-0566-4D7C-4CD85BC13DA5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8" name="ïṧlïḍe">
              <a:extLst>
                <a:ext uri="{FF2B5EF4-FFF2-40B4-BE49-F238E27FC236}">
                  <a16:creationId xmlns:a16="http://schemas.microsoft.com/office/drawing/2014/main" id="{C4864B42-9E29-6A8F-139B-E8A69CD87E01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9" name="íṣḷîde">
              <a:extLst>
                <a:ext uri="{FF2B5EF4-FFF2-40B4-BE49-F238E27FC236}">
                  <a16:creationId xmlns:a16="http://schemas.microsoft.com/office/drawing/2014/main" id="{8753F821-A866-2BB6-E009-5EC2D5361E12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0" name="ïS1ïḍê">
              <a:extLst>
                <a:ext uri="{FF2B5EF4-FFF2-40B4-BE49-F238E27FC236}">
                  <a16:creationId xmlns:a16="http://schemas.microsoft.com/office/drawing/2014/main" id="{5A97A8DC-E8E6-3599-922C-6622D8053F01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1" name="ïṧḷíḍê">
              <a:extLst>
                <a:ext uri="{FF2B5EF4-FFF2-40B4-BE49-F238E27FC236}">
                  <a16:creationId xmlns:a16="http://schemas.microsoft.com/office/drawing/2014/main" id="{26245B63-9997-A990-BAE6-F7DD31CF7361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2" name="iṡľiḋe">
              <a:extLst>
                <a:ext uri="{FF2B5EF4-FFF2-40B4-BE49-F238E27FC236}">
                  <a16:creationId xmlns:a16="http://schemas.microsoft.com/office/drawing/2014/main" id="{102AB80A-8C05-9AEA-9CEA-4FD537ED2736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3" name="íş1îḋê">
              <a:extLst>
                <a:ext uri="{FF2B5EF4-FFF2-40B4-BE49-F238E27FC236}">
                  <a16:creationId xmlns:a16="http://schemas.microsoft.com/office/drawing/2014/main" id="{9E3D1BDC-1CE2-AB90-1BD4-A0C97132E498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4" name="îṡ1îḋe">
              <a:extLst>
                <a:ext uri="{FF2B5EF4-FFF2-40B4-BE49-F238E27FC236}">
                  <a16:creationId xmlns:a16="http://schemas.microsoft.com/office/drawing/2014/main" id="{493D9E98-FF23-7E0D-2BAA-4342F9D802C9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5" name="i$lïdê">
              <a:extLst>
                <a:ext uri="{FF2B5EF4-FFF2-40B4-BE49-F238E27FC236}">
                  <a16:creationId xmlns:a16="http://schemas.microsoft.com/office/drawing/2014/main" id="{D3565CDA-2DBF-BC2A-1128-1746CCD6EF3D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6" name="isḻídé">
              <a:extLst>
                <a:ext uri="{FF2B5EF4-FFF2-40B4-BE49-F238E27FC236}">
                  <a16:creationId xmlns:a16="http://schemas.microsoft.com/office/drawing/2014/main" id="{AD74D54B-2FF3-0FA6-AD2E-C0DC119AF59D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7" name="íṣlíḓê">
              <a:extLst>
                <a:ext uri="{FF2B5EF4-FFF2-40B4-BE49-F238E27FC236}">
                  <a16:creationId xmlns:a16="http://schemas.microsoft.com/office/drawing/2014/main" id="{FABA681E-A2A6-2843-1049-D07537A30A05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8" name="î$ľïḋe">
              <a:extLst>
                <a:ext uri="{FF2B5EF4-FFF2-40B4-BE49-F238E27FC236}">
                  <a16:creationId xmlns:a16="http://schemas.microsoft.com/office/drawing/2014/main" id="{1CBEF476-D41B-46EF-6B45-F8273D98A963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9" name="ïśḷíḋe">
              <a:extLst>
                <a:ext uri="{FF2B5EF4-FFF2-40B4-BE49-F238E27FC236}">
                  <a16:creationId xmlns:a16="http://schemas.microsoft.com/office/drawing/2014/main" id="{5BC3252A-15D4-D2C9-2ABA-8618112145A9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0" name="î$ļîḋè">
              <a:extLst>
                <a:ext uri="{FF2B5EF4-FFF2-40B4-BE49-F238E27FC236}">
                  <a16:creationId xmlns:a16="http://schemas.microsoft.com/office/drawing/2014/main" id="{DD1541B0-3B6A-F81F-F7B9-CCFB44E29A76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1" name="î$líde">
              <a:extLst>
                <a:ext uri="{FF2B5EF4-FFF2-40B4-BE49-F238E27FC236}">
                  <a16:creationId xmlns:a16="http://schemas.microsoft.com/office/drawing/2014/main" id="{93AEA5A9-1B34-2BE7-2A43-A10F3CAD47B8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2" name="isḻíḍé">
              <a:extLst>
                <a:ext uri="{FF2B5EF4-FFF2-40B4-BE49-F238E27FC236}">
                  <a16:creationId xmlns:a16="http://schemas.microsoft.com/office/drawing/2014/main" id="{8F9F9F0C-C922-1511-03B5-85337A9B9985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3" name="í$ļide">
              <a:extLst>
                <a:ext uri="{FF2B5EF4-FFF2-40B4-BE49-F238E27FC236}">
                  <a16:creationId xmlns:a16="http://schemas.microsoft.com/office/drawing/2014/main" id="{B06049AC-4E4B-B4FE-3E3E-DB78ECEB6FF6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4" name="ïśḻiďê">
              <a:extLst>
                <a:ext uri="{FF2B5EF4-FFF2-40B4-BE49-F238E27FC236}">
                  <a16:creationId xmlns:a16="http://schemas.microsoft.com/office/drawing/2014/main" id="{D4009A36-DDF3-3EA4-EA4E-1103398F0F38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5" name="iṧḷïḑê">
              <a:extLst>
                <a:ext uri="{FF2B5EF4-FFF2-40B4-BE49-F238E27FC236}">
                  <a16:creationId xmlns:a16="http://schemas.microsoft.com/office/drawing/2014/main" id="{75484ECA-B62C-FCB1-423B-EC2F95F0D651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6" name="iṧľiďé">
              <a:extLst>
                <a:ext uri="{FF2B5EF4-FFF2-40B4-BE49-F238E27FC236}">
                  <a16:creationId xmlns:a16="http://schemas.microsoft.com/office/drawing/2014/main" id="{1BD89FC9-3965-FBB7-6857-2AE543AAF580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7" name="î$1iḑe">
              <a:extLst>
                <a:ext uri="{FF2B5EF4-FFF2-40B4-BE49-F238E27FC236}">
                  <a16:creationId xmlns:a16="http://schemas.microsoft.com/office/drawing/2014/main" id="{A3D541CD-7800-4D3B-1347-D73887B60F56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8" name="iṣḻiḓe">
              <a:extLst>
                <a:ext uri="{FF2B5EF4-FFF2-40B4-BE49-F238E27FC236}">
                  <a16:creationId xmlns:a16="http://schemas.microsoft.com/office/drawing/2014/main" id="{A292115E-88D9-D09D-FD46-F1F120827D7F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9" name="îṩ1íḓê">
              <a:extLst>
                <a:ext uri="{FF2B5EF4-FFF2-40B4-BE49-F238E27FC236}">
                  <a16:creationId xmlns:a16="http://schemas.microsoft.com/office/drawing/2014/main" id="{A91ED8B7-4546-8B4F-784A-49D8315C20F2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0" name="íṡlíḋè">
              <a:extLst>
                <a:ext uri="{FF2B5EF4-FFF2-40B4-BE49-F238E27FC236}">
                  <a16:creationId xmlns:a16="http://schemas.microsoft.com/office/drawing/2014/main" id="{F519BE7A-073A-4EA6-048F-A1C1D97265E8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1" name="íṩľidé">
              <a:extLst>
                <a:ext uri="{FF2B5EF4-FFF2-40B4-BE49-F238E27FC236}">
                  <a16:creationId xmlns:a16="http://schemas.microsoft.com/office/drawing/2014/main" id="{6BEB49FC-EB52-FEE6-D1F8-4988D9E3607B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2" name="iṩliḑê">
              <a:extLst>
                <a:ext uri="{FF2B5EF4-FFF2-40B4-BE49-F238E27FC236}">
                  <a16:creationId xmlns:a16="http://schemas.microsoft.com/office/drawing/2014/main" id="{8A89F495-8D1B-BF93-A8B4-ECC4EE243146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3" name="ïŝḷïďè">
              <a:extLst>
                <a:ext uri="{FF2B5EF4-FFF2-40B4-BE49-F238E27FC236}">
                  <a16:creationId xmlns:a16="http://schemas.microsoft.com/office/drawing/2014/main" id="{E5B350B1-F79C-5EA9-2DBA-5D7D65A3C4C1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4" name="ïSḻîḋe">
              <a:extLst>
                <a:ext uri="{FF2B5EF4-FFF2-40B4-BE49-F238E27FC236}">
                  <a16:creationId xmlns:a16="http://schemas.microsoft.com/office/drawing/2014/main" id="{E3327504-0E80-2C12-7767-3B2E699B3ACA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5" name="ïŝḻîḓé">
              <a:extLst>
                <a:ext uri="{FF2B5EF4-FFF2-40B4-BE49-F238E27FC236}">
                  <a16:creationId xmlns:a16="http://schemas.microsoft.com/office/drawing/2014/main" id="{1EA9E299-A6E8-5CCA-8866-CA0ADAC629EC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6" name="íśḻîḓe">
              <a:extLst>
                <a:ext uri="{FF2B5EF4-FFF2-40B4-BE49-F238E27FC236}">
                  <a16:creationId xmlns:a16="http://schemas.microsoft.com/office/drawing/2014/main" id="{1724494A-6FA2-898A-0052-43F52D7CC837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7" name="îSļíďè">
              <a:extLst>
                <a:ext uri="{FF2B5EF4-FFF2-40B4-BE49-F238E27FC236}">
                  <a16:creationId xmlns:a16="http://schemas.microsoft.com/office/drawing/2014/main" id="{963EA864-5D77-2450-5996-5126FE98F881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8" name="ïṡḻiḑe">
              <a:extLst>
                <a:ext uri="{FF2B5EF4-FFF2-40B4-BE49-F238E27FC236}">
                  <a16:creationId xmlns:a16="http://schemas.microsoft.com/office/drawing/2014/main" id="{4C0CCEEA-F4AF-48D2-2BD6-98D74ACCB0E0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9" name="iṩľïḍe">
              <a:extLst>
                <a:ext uri="{FF2B5EF4-FFF2-40B4-BE49-F238E27FC236}">
                  <a16:creationId xmlns:a16="http://schemas.microsoft.com/office/drawing/2014/main" id="{36F15163-C574-AA0E-C792-B307F87CCFFD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0" name="íṧlíḍè">
              <a:extLst>
                <a:ext uri="{FF2B5EF4-FFF2-40B4-BE49-F238E27FC236}">
                  <a16:creationId xmlns:a16="http://schemas.microsoft.com/office/drawing/2014/main" id="{0ABBD889-7DFE-BB92-11C5-82CBB2DEBE0C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1" name="îṣḷîďe">
              <a:extLst>
                <a:ext uri="{FF2B5EF4-FFF2-40B4-BE49-F238E27FC236}">
                  <a16:creationId xmlns:a16="http://schemas.microsoft.com/office/drawing/2014/main" id="{F05FB1A1-A7EA-22C0-7203-D4268ACB9986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2" name="ï$1îḋê">
              <a:extLst>
                <a:ext uri="{FF2B5EF4-FFF2-40B4-BE49-F238E27FC236}">
                  <a16:creationId xmlns:a16="http://schemas.microsoft.com/office/drawing/2014/main" id="{8F980561-B70A-764F-9BF8-7B43B9D4F3DC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3" name="îṣ1îḓê">
              <a:extLst>
                <a:ext uri="{FF2B5EF4-FFF2-40B4-BE49-F238E27FC236}">
                  <a16:creationId xmlns:a16="http://schemas.microsoft.com/office/drawing/2014/main" id="{71A408EB-B051-40FB-502B-FDCDB7AA39D9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A11601-9BEA-7EFD-1024-5E3D41C1F2DA}"/>
              </a:ext>
            </a:extLst>
          </p:cNvPr>
          <p:cNvSpPr txBox="1"/>
          <p:nvPr/>
        </p:nvSpPr>
        <p:spPr>
          <a:xfrm>
            <a:off x="676227" y="3977334"/>
            <a:ext cx="6109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图形接口虚拟化</a:t>
            </a:r>
          </a:p>
        </p:txBody>
      </p:sp>
    </p:spTree>
    <p:extLst>
      <p:ext uri="{BB962C8B-B14F-4D97-AF65-F5344CB8AC3E}">
        <p14:creationId xmlns:p14="http://schemas.microsoft.com/office/powerpoint/2010/main" val="285772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B0E4A-9D5B-FAFB-B0B6-D29E45F4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768D4AA2-F77C-A729-11F8-E9F4C8E8DFDD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3EC4763B-9D60-7293-A832-574D7F6B3C92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59B91B86-CB98-F6EB-4E0C-9C77669D019F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D8621B3C-27C5-7650-BDA6-613CD6F0F3A6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3F059967-8089-4890-25F5-56B17E9D4744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CC5923AE-99FF-B89B-AAB1-2F293547C692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86F07049-CF9F-38F3-2F1D-0AF5BAE94B49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A4DDFB8F-77BE-8FD9-1D72-9FC87A907A7F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614ACAC7-8C8B-B46F-D3C7-CDA8E087BA2D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88E43098-E027-1D5D-21C9-F96DD0AF7D12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92E0C090-150A-3980-5454-84A774E6257A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F3A538D1-A132-20F2-A9F0-19C744FA74EC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DA87B727-106A-9C7C-4FEE-635757FDEC8C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04F48F90-CB22-08C4-4C4C-DCE3C645CA74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CA7533B7-6BB8-5AB1-03A5-A0BBDFF02B72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B5E35A80-2F51-DF20-1C25-990B67820D12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40C70B56-496D-3429-8257-2FB3048FE50A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DCEE4858-D75F-DDC2-0DBC-443DE57DF2D5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D8117DDA-9267-C52E-4E2B-A4238EDC46DE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5D40BF88-5437-C992-7C69-B25BBEFAE596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14467533-B1B5-6F77-3FAA-8ACF65DF65E2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37BD2895-635D-065B-7E77-2768C9A02EB3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7B8ECC6C-EE87-6066-BE69-E9FB084B254A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212678C8-EE90-8F16-B706-CF27EEED1330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18615043-A50C-2C7D-01E5-B8BBFEEEFF88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BC6A2449-B2D2-15F5-3A1F-DB67F41B9026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E2C647A1-436F-54A5-FA43-42E434D34B2A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9131D25C-31F0-D3AF-9A34-57B4ADEAA54A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1FB95FE3-1D0E-158F-315A-9143D7FFB1C0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1308D18A-03BD-AF8A-9239-06613673E391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3CBAECFB-DA51-6F10-2F78-58E41BDC2EFE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6F435416-FC28-C972-92C7-2E70AA39725C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1D6AEFA5-F85D-EC4E-76FA-A919F33626DD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E05365B1-EED8-4A95-8202-B909AAD3BB3E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6CE8F046-B0FF-F0B3-40EA-1AB610567E1D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8C465C17-1354-447D-A3DB-556DB28A29D6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5BF33CDD-5A1C-4391-837E-CD983DF64A60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D9E2A769-9B25-730F-630D-EED0701DE541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9073BC91-26BC-035E-BD31-92988D059B59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FA8A92A2-202F-AC1C-1787-2C45BD08B2AC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2F06F860-D57B-0FF3-FC10-F5E0547DE92C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F1BA1F02-350E-C03B-9A30-A6D352C34765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6BCCEFE7-8865-CF6F-7398-B5D5F2BAEEF2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A0140BE3-4194-9A62-E1D7-C58E4EB3D951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30AD5D3B-5D81-732D-2A00-AFBBBA29FCF7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F3F4EAF2-2030-99A7-ABDD-48D16B779006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6D594114-382B-C3F0-835A-193EF16B2BBC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7853DF00-37A8-44E6-196C-78B692A9CDDF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DDC7D67B-8910-88BD-5EEC-E9B4F5781997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C70A0A0B-D97F-4D18-895D-026A06E93E20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3D660198-290D-BF88-F7E5-488A80817C2D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B253A04D-4107-5D4C-9203-4DBA0BBFEF89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5504C483-3386-1486-3AE8-BDC39FD42270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871A5110-4F4E-381E-285C-7324ED705CFE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185DD887-7462-52EB-8012-4CBA3604D7E4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B38A30DA-BF7D-7894-BA83-B10EDCF9C40B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F28A8714-903A-24B6-3F3F-CB5490574214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C95ABE7D-B6CA-102E-1956-7768CDCF14B4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C34491AB-6236-55FB-8D4F-457C3A21103A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DB47D4C2-D576-2C99-E18C-42EF1036CFC7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54BE3C74-5165-BE7E-911D-3C278E6E174A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302EB42F-AEA6-1F27-A4F1-11A90EF8838E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C0204E30-3F36-3A78-C47D-8F46BD9B06A9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5C18AAF0-9921-BCBD-CD46-299A6409F045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F558E1C1-A5D4-0F4A-D6C7-4F1871D30B7E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8D479C72-450D-2FA5-92E4-E86D5779876A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6FF6F1CB-54B8-5ADB-03C6-5053F2D511A7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2B3A8952-1C61-A33F-8CEB-328F19C63082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3318B069-B145-2BA9-8B35-5B279F747ABA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A2704FF7-A8D5-A2C6-B987-3E1482B80441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578A1DC0-452B-97E8-C09D-5B807D1E2EBB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E3CF6741-BE1A-5EF9-DC3B-9CD31691A6BD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1762A954-C5AB-AF93-2111-1A289F24E4E0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E11CD61A-0214-6D61-6ABE-DBACB18D0C8B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B3706547-4239-70E2-290D-4878F4F4207E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99312F21-F2E1-CD4E-6756-1EFBB2B0E025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6B2F86B5-5D95-B973-79D5-AF57E6F6671D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0221CAFA-A810-944E-F652-DE052F067E62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444543AC-4EC4-AF6E-10E5-B89661019971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5331ECDA-73FD-8F10-1FA0-344A425BD562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3A558ECD-50EA-C65B-DC09-DFAFAC03E514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C02BCB12-C04E-C793-0BBB-8A4C53458016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07E6C119-C256-0851-86E3-A10A4A1A4334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DAD1B9D8-7713-326A-4F56-8EED5C953CC2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652C08EA-29AE-43F7-649C-6A561B531211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4BEE0F97-E8F8-9DAB-BB5F-108A0027FDBE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4F96EA80-8ECE-4226-BE2B-A6D368FAE5EC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2AB3567-8187-AE42-708A-9DDA92021091}"/>
              </a:ext>
            </a:extLst>
          </p:cNvPr>
          <p:cNvSpPr txBox="1"/>
          <p:nvPr/>
        </p:nvSpPr>
        <p:spPr>
          <a:xfrm>
            <a:off x="575337" y="1617209"/>
            <a:ext cx="48681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在虚拟机内实现轻量级图形驱动，将图形</a:t>
            </a:r>
            <a:r>
              <a:rPr lang="en-US" altLang="zh-CN" dirty="0"/>
              <a:t>API</a:t>
            </a:r>
            <a:r>
              <a:rPr lang="zh-CN" altLang="en-US" dirty="0"/>
              <a:t>指令（如</a:t>
            </a:r>
            <a:r>
              <a:rPr lang="en-US" altLang="zh-CN" dirty="0"/>
              <a:t>OpenGL</a:t>
            </a:r>
            <a:r>
              <a:rPr lang="zh-CN" altLang="en-US" dirty="0"/>
              <a:t>）转换为中间命令流，由宿主机</a:t>
            </a:r>
            <a:r>
              <a:rPr lang="en-US" altLang="zh-CN" dirty="0"/>
              <a:t>GPU</a:t>
            </a:r>
            <a:r>
              <a:rPr lang="zh-CN" altLang="en-US" dirty="0"/>
              <a:t>渲染。</a:t>
            </a:r>
          </a:p>
          <a:p>
            <a:endParaRPr lang="zh-CN" altLang="en-US" dirty="0"/>
          </a:p>
          <a:p>
            <a:r>
              <a:rPr lang="zh-CN" altLang="en-US" dirty="0"/>
              <a:t>共享内存机制：使用</a:t>
            </a:r>
            <a:r>
              <a:rPr lang="en-US" altLang="zh-CN" dirty="0"/>
              <a:t>VirGL</a:t>
            </a:r>
            <a:r>
              <a:rPr lang="zh-CN" altLang="en-US" dirty="0"/>
              <a:t>纹理协议，将客户机的图形数据通过共享内存传递到宿主机。</a:t>
            </a:r>
          </a:p>
          <a:p>
            <a:endParaRPr lang="zh-CN" altLang="en-US" dirty="0"/>
          </a:p>
          <a:p>
            <a:r>
              <a:rPr lang="en-US" altLang="zh-CN" dirty="0"/>
              <a:t>Gallium3D</a:t>
            </a:r>
            <a:r>
              <a:rPr lang="zh-CN" altLang="en-US" dirty="0"/>
              <a:t>驱动栈：在宿主机端解析命令流，依赖</a:t>
            </a:r>
            <a:r>
              <a:rPr lang="en-US" altLang="zh-CN" dirty="0"/>
              <a:t>GEM</a:t>
            </a:r>
            <a:r>
              <a:rPr lang="zh-CN" altLang="en-US" dirty="0"/>
              <a:t>（</a:t>
            </a:r>
            <a:r>
              <a:rPr lang="en-US" altLang="zh-CN" dirty="0"/>
              <a:t>Graphics Execution Manager</a:t>
            </a:r>
            <a:r>
              <a:rPr lang="zh-CN" altLang="en-US" dirty="0"/>
              <a:t>）管理显存对象。</a:t>
            </a:r>
          </a:p>
          <a:p>
            <a:endParaRPr lang="zh-CN" altLang="en-US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QEMU/KVM</a:t>
            </a:r>
            <a:r>
              <a:rPr lang="zh-CN" altLang="en-US" dirty="0"/>
              <a:t>中的</a:t>
            </a:r>
            <a:r>
              <a:rPr lang="en-US" altLang="zh-CN" dirty="0"/>
              <a:t>VirGL</a:t>
            </a:r>
            <a:r>
              <a:rPr lang="zh-CN" altLang="en-US" dirty="0"/>
              <a:t>，适用于低负载图形场景。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A3EE02-335E-3224-60A2-5AA5EFE6507C}"/>
              </a:ext>
            </a:extLst>
          </p:cNvPr>
          <p:cNvSpPr txBox="1"/>
          <p:nvPr/>
        </p:nvSpPr>
        <p:spPr>
          <a:xfrm>
            <a:off x="395321" y="34310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中间渲染层（</a:t>
            </a:r>
            <a:r>
              <a:rPr lang="en-US" altLang="zh-CN" dirty="0"/>
              <a:t>VirGL/QXL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E0B76E-E31C-675B-2BC5-93FD6956FD46}"/>
              </a:ext>
            </a:extLst>
          </p:cNvPr>
          <p:cNvSpPr txBox="1"/>
          <p:nvPr/>
        </p:nvSpPr>
        <p:spPr>
          <a:xfrm>
            <a:off x="1080099" y="5770366"/>
            <a:ext cx="4363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VirGL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是一种虚拟化图形技术，旨在让虚拟机使用宿主机的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GPU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进行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3D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渲染。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A81665-8934-6FC6-7116-EFF2BF52A691}"/>
              </a:ext>
            </a:extLst>
          </p:cNvPr>
          <p:cNvSpPr txBox="1"/>
          <p:nvPr/>
        </p:nvSpPr>
        <p:spPr>
          <a:xfrm>
            <a:off x="7026765" y="1582340"/>
            <a:ext cx="40626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虚拟机像个翻译官，把你想看的电影（</a:t>
            </a:r>
            <a:r>
              <a:rPr lang="en-US" altLang="zh-CN" dirty="0"/>
              <a:t>OpenGL </a:t>
            </a:r>
            <a:r>
              <a:rPr lang="zh-CN" altLang="en-US" dirty="0"/>
              <a:t>指令）翻译成放映员（宿主机 </a:t>
            </a:r>
            <a:r>
              <a:rPr lang="en-US" altLang="zh-CN" dirty="0"/>
              <a:t>GPU</a:t>
            </a:r>
            <a:r>
              <a:rPr lang="zh-CN" altLang="en-US" dirty="0"/>
              <a:t>）能听懂的语言（</a:t>
            </a:r>
            <a:r>
              <a:rPr lang="en-US" altLang="zh-CN" dirty="0"/>
              <a:t>Gallium3D </a:t>
            </a:r>
            <a:r>
              <a:rPr lang="zh-CN" altLang="en-US" dirty="0"/>
              <a:t>命令），放映员播放后再把画面传回给你。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你和放映员共享同一卷胶片（共享内存），但通过 </a:t>
            </a:r>
            <a:r>
              <a:rPr lang="en-US" altLang="zh-CN" dirty="0"/>
              <a:t>GEM </a:t>
            </a:r>
            <a:r>
              <a:rPr lang="zh-CN" altLang="en-US" dirty="0"/>
              <a:t>这个 </a:t>
            </a:r>
            <a:r>
              <a:rPr lang="en-US" altLang="zh-CN" dirty="0"/>
              <a:t>"</a:t>
            </a:r>
            <a:r>
              <a:rPr lang="zh-CN" altLang="en-US" dirty="0"/>
              <a:t>胶片管理员</a:t>
            </a:r>
            <a:r>
              <a:rPr lang="en-US" altLang="zh-CN" dirty="0"/>
              <a:t>" </a:t>
            </a:r>
            <a:r>
              <a:rPr lang="zh-CN" altLang="en-US" dirty="0"/>
              <a:t>来确保你只能操作自己的那部分胶片。</a:t>
            </a:r>
          </a:p>
          <a:p>
            <a:endParaRPr lang="en-US" altLang="zh-CN" dirty="0"/>
          </a:p>
          <a:p>
            <a:r>
              <a:rPr lang="zh-CN" altLang="en-US" dirty="0"/>
              <a:t>就像你在手机上看直播电影，虽然不用买昂贵的 </a:t>
            </a:r>
            <a:r>
              <a:rPr lang="en-US" altLang="zh-CN" dirty="0"/>
              <a:t>IMAX </a:t>
            </a:r>
            <a:r>
              <a:rPr lang="zh-CN" altLang="en-US" dirty="0"/>
              <a:t>设备，但可能会有延迟，适合看动画片（轻量级图形应用）。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C71754C-CF15-4895-169C-1BB2E724D966}"/>
              </a:ext>
            </a:extLst>
          </p:cNvPr>
          <p:cNvSpPr/>
          <p:nvPr/>
        </p:nvSpPr>
        <p:spPr>
          <a:xfrm>
            <a:off x="5578454" y="3172784"/>
            <a:ext cx="1000316" cy="4664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ource Code Pro"/>
        <a:ea typeface="微软雅黑"/>
        <a:cs typeface=""/>
      </a:majorFont>
      <a:minorFont>
        <a:latin typeface="Source Code Pro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1307</Words>
  <Application>Microsoft Office PowerPoint</Application>
  <PresentationFormat>宽屏</PresentationFormat>
  <Paragraphs>92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</vt:lpstr>
      <vt:lpstr>DeepSeek-CJK-patch</vt:lpstr>
      <vt:lpstr>Inter</vt:lpstr>
      <vt:lpstr>思源黑体 CN Bold</vt:lpstr>
      <vt:lpstr>思源黑体 CN Medium</vt:lpstr>
      <vt:lpstr>微软雅黑</vt:lpstr>
      <vt:lpstr>Arial</vt:lpstr>
      <vt:lpstr>Calibri</vt:lpstr>
      <vt:lpstr>Source Code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俞一 YUYI</cp:lastModifiedBy>
  <cp:revision>4</cp:revision>
  <dcterms:created xsi:type="dcterms:W3CDTF">2025-03-13T23:49:00Z</dcterms:created>
  <dcterms:modified xsi:type="dcterms:W3CDTF">2025-04-07T07:53:00Z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7384AA2676364C29BB611CEF57405936_13</vt:lpwstr>
  </property>
  <property fmtid="{D5CDD505-2E9C-101B-9397-08002B2CF9AE}" pid="3" name="KSOProductBuildVer">
    <vt:lpwstr>2052-12.1.0.20305</vt:lpwstr>
  </property>
</Properties>
</file>