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5" r:id="rId2"/>
    <p:sldMasterId id="2147483657" r:id="rId3"/>
    <p:sldMasterId id="2147483658" r:id="rId4"/>
    <p:sldMasterId id="2147483659" r:id="rId5"/>
    <p:sldMasterId id="2147483660" r:id="rId6"/>
    <p:sldMasterId id="2147483661" r:id="rId7"/>
    <p:sldMasterId id="2147483662" r:id="rId8"/>
  </p:sldMasterIdLst>
  <p:notesMasterIdLst>
    <p:notesMasterId r:id="rId61"/>
  </p:notesMasterIdLst>
  <p:handoutMasterIdLst>
    <p:handoutMasterId r:id="rId62"/>
  </p:handoutMasterIdLst>
  <p:sldIdLst>
    <p:sldId id="675" r:id="rId9"/>
    <p:sldId id="893" r:id="rId10"/>
    <p:sldId id="488" r:id="rId11"/>
    <p:sldId id="469" r:id="rId12"/>
    <p:sldId id="470" r:id="rId13"/>
    <p:sldId id="471" r:id="rId14"/>
    <p:sldId id="472" r:id="rId15"/>
    <p:sldId id="473" r:id="rId16"/>
    <p:sldId id="475" r:id="rId17"/>
    <p:sldId id="477" r:id="rId18"/>
    <p:sldId id="478" r:id="rId19"/>
    <p:sldId id="480" r:id="rId20"/>
    <p:sldId id="423" r:id="rId21"/>
    <p:sldId id="425" r:id="rId22"/>
    <p:sldId id="457" r:id="rId23"/>
    <p:sldId id="432" r:id="rId24"/>
    <p:sldId id="433" r:id="rId25"/>
    <p:sldId id="427" r:id="rId26"/>
    <p:sldId id="428" r:id="rId27"/>
    <p:sldId id="429" r:id="rId28"/>
    <p:sldId id="456" r:id="rId29"/>
    <p:sldId id="435" r:id="rId30"/>
    <p:sldId id="437" r:id="rId31"/>
    <p:sldId id="438" r:id="rId32"/>
    <p:sldId id="439" r:id="rId33"/>
    <p:sldId id="430" r:id="rId34"/>
    <p:sldId id="440" r:id="rId35"/>
    <p:sldId id="441" r:id="rId36"/>
    <p:sldId id="442" r:id="rId37"/>
    <p:sldId id="494" r:id="rId38"/>
    <p:sldId id="443" r:id="rId39"/>
    <p:sldId id="894" r:id="rId40"/>
    <p:sldId id="896" r:id="rId41"/>
    <p:sldId id="590" r:id="rId42"/>
    <p:sldId id="592" r:id="rId43"/>
    <p:sldId id="595" r:id="rId44"/>
    <p:sldId id="596" r:id="rId45"/>
    <p:sldId id="895" r:id="rId46"/>
    <p:sldId id="445" r:id="rId47"/>
    <p:sldId id="446" r:id="rId48"/>
    <p:sldId id="495" r:id="rId49"/>
    <p:sldId id="463" r:id="rId50"/>
    <p:sldId id="897" r:id="rId51"/>
    <p:sldId id="898" r:id="rId52"/>
    <p:sldId id="600" r:id="rId53"/>
    <p:sldId id="601" r:id="rId54"/>
    <p:sldId id="602" r:id="rId55"/>
    <p:sldId id="447" r:id="rId56"/>
    <p:sldId id="444" r:id="rId57"/>
    <p:sldId id="490" r:id="rId58"/>
    <p:sldId id="491" r:id="rId59"/>
    <p:sldId id="492" r:id="rId60"/>
  </p:sldIdLst>
  <p:sldSz cx="9144000" cy="6858000" type="screen4x3"/>
  <p:notesSz cx="6761163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0F0F0"/>
    <a:srgbClr val="DDDDDD"/>
    <a:srgbClr val="808080"/>
    <a:srgbClr val="66CCFF"/>
    <a:srgbClr val="009696"/>
    <a:srgbClr val="339933"/>
    <a:srgbClr val="FFC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8" autoAdjust="0"/>
    <p:restoredTop sz="93409" autoAdjust="0"/>
  </p:normalViewPr>
  <p:slideViewPr>
    <p:cSldViewPr>
      <p:cViewPr varScale="1">
        <p:scale>
          <a:sx n="79" d="100"/>
          <a:sy n="79" d="100"/>
        </p:scale>
        <p:origin x="150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317" y="86"/>
      </p:cViewPr>
      <p:guideLst>
        <p:guide orient="horz" pos="3128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4E0D5A2-BD8E-E5A3-024A-71ED483B7F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5DB1FC9-C61C-5F0C-498E-C5FDEF697EC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9F0945D7-F0ED-8198-759D-CF14EACA601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50D40D53-34DF-9F06-4F10-546E4DD86C0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32925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C73B608-1C4B-4402-AC28-2FA40028AF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89541B8D-CB86-891B-2844-861BC27238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C0FB419C-45E8-F326-065D-E328AB37A3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C263BFB-F821-83E8-7E1F-9D4CD2DA3AD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5221" name="Rectangle 5">
            <a:extLst>
              <a:ext uri="{FF2B5EF4-FFF2-40B4-BE49-F238E27FC236}">
                <a16:creationId xmlns:a16="http://schemas.microsoft.com/office/drawing/2014/main" id="{09AF4FB1-CBB1-F533-B71B-301C7BC316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18050"/>
            <a:ext cx="5408613" cy="4468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65222" name="Rectangle 6">
            <a:extLst>
              <a:ext uri="{FF2B5EF4-FFF2-40B4-BE49-F238E27FC236}">
                <a16:creationId xmlns:a16="http://schemas.microsoft.com/office/drawing/2014/main" id="{A93DC448-E2FB-8378-B8DA-C1C2C3E0A5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5223" name="Rectangle 7">
            <a:extLst>
              <a:ext uri="{FF2B5EF4-FFF2-40B4-BE49-F238E27FC236}">
                <a16:creationId xmlns:a16="http://schemas.microsoft.com/office/drawing/2014/main" id="{C5DDCA25-807A-BF10-E55A-AFEEB68E8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32925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7DA902-5CAE-4C46-81AA-F9A78CB189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2C7BFC1-2DA5-19D9-95DF-D6799FB518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17CD83A8-6680-1B77-695E-C386D28FDE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D6E61581-3D42-248C-B882-2AA1831C13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0A7A00-B5BE-4E07-8AA7-6D9B38D1047C}" type="slidenum">
              <a:rPr lang="zh-CN" altLang="en-US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B7A1518F-DD14-1F32-F43B-21EAA284C4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29466B8A-0610-FA94-9F09-2ADC211F93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32288C00-EA84-44F1-013A-EEA35E071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603691-52D9-4B91-91FD-A691E3967EF3}" type="slidenum">
              <a:rPr lang="zh-CN" altLang="en-US">
                <a:latin typeface="Calibri" panose="020F0502020204030204" pitchFamily="34" charset="0"/>
              </a:rPr>
              <a:pPr/>
              <a:t>12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D51C828C-0371-D84E-34BF-498358D2E8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09DEEF1B-358D-B5DB-70B7-522C26FF2C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D0B12639-F18D-A7EB-1BF4-CC57ED74B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776CBE-DF13-41C7-BA74-46C065C42EC1}" type="slidenum">
              <a:rPr lang="zh-CN" altLang="en-US"/>
              <a:pPr>
                <a:spcBef>
                  <a:spcPct val="0"/>
                </a:spcBef>
              </a:pPr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CDD9DCEC-0307-18E7-17E5-169EE9E665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9B2C589A-95EF-6F43-6BA7-B0C3EA419B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496D3CA0-9380-4112-2344-50BD39F56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27D4D5C-FA9C-45E1-8E52-20E17801F500}" type="slidenum">
              <a:rPr lang="zh-CN" altLang="en-US"/>
              <a:pPr>
                <a:spcBef>
                  <a:spcPct val="0"/>
                </a:spcBef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CCEDC35B-FB18-A5D3-2F8A-4CB5AAAAC3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9D8847D2-295A-F4E8-670E-791B31B386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686777A8-DE21-5755-00F4-183C82F4E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2D8D1CD-E18A-4B9D-8BC7-0A2F7730AF15}" type="slidenum">
              <a:rPr lang="zh-CN" altLang="en-US"/>
              <a:pPr>
                <a:spcBef>
                  <a:spcPct val="0"/>
                </a:spcBef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D5889DF7-DB59-1B61-0133-6EA5C78F22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0C920B04-8095-B786-F1D6-E72786A1D9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B795019C-E876-8D24-BCAA-527965BDA3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AF4BD4-0A48-44BA-8924-2A935573CCCE}" type="slidenum">
              <a:rPr lang="zh-CN" altLang="en-US"/>
              <a:pPr>
                <a:spcBef>
                  <a:spcPct val="0"/>
                </a:spcBef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E1104204-1EA4-8FCD-B8F0-8F55BCA4B4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1B35BFB9-4E9C-8499-5AAF-A866641905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64A315D8-C587-858D-1E94-42F7C7A40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94711E-0970-4FC5-ADC0-261B904B29FE}" type="slidenum">
              <a:rPr lang="zh-CN" altLang="en-US"/>
              <a:pPr>
                <a:spcBef>
                  <a:spcPct val="0"/>
                </a:spcBef>
              </a:pPr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2E8A73CB-DBEB-9DAE-C343-07568A96EF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BE1C3FEC-7B9A-8F0F-43C2-D96F7EE2D1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24BBB0BE-FF35-8127-084D-54D92F5CCB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BC209F-A537-46C1-9A8C-1373D6626773}" type="slidenum">
              <a:rPr lang="zh-CN" altLang="en-US"/>
              <a:pPr>
                <a:spcBef>
                  <a:spcPct val="0"/>
                </a:spcBef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9CC12E35-4E51-216B-4B0F-ED9CDB9B18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0DFB5451-F908-32B6-5CFD-C322434F66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70335DC9-C1A7-BF1E-9170-09EE5003E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48D8C8-AE3C-4EF3-8589-644598E24D83}" type="slidenum">
              <a:rPr lang="zh-CN" altLang="en-US"/>
              <a:pPr>
                <a:spcBef>
                  <a:spcPct val="0"/>
                </a:spcBef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14362CEE-797B-EAF2-FFC0-139F92E112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17807F14-317F-36D5-29AB-407A6BB80F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A6A822DD-2085-875B-7C9C-EB753D8C3F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E4166F-C1C4-494A-B5DA-7F766D320696}" type="slidenum">
              <a:rPr lang="zh-CN" altLang="en-US"/>
              <a:pPr>
                <a:spcBef>
                  <a:spcPct val="0"/>
                </a:spcBef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09F774DC-827C-4D7B-9537-E632FBE758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9C61CE38-936D-BC13-416C-9FE9FEAFBF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7C98C0F7-7478-910D-DE5C-D126CE227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091E574-7154-46A6-A280-A48FF041678A}" type="slidenum">
              <a:rPr lang="zh-CN" altLang="en-US"/>
              <a:pPr>
                <a:spcBef>
                  <a:spcPct val="0"/>
                </a:spcBef>
              </a:pPr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02887776-1C74-E34F-0BB7-9920E1FF4E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4C3DE32D-D418-6A03-1382-85BA2B0D80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17436FE7-71F2-D8D7-D3F8-C269A22C6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A6C60F-22B7-4B86-B345-D9E7C013FF16}" type="slidenum">
              <a:rPr lang="zh-CN" altLang="en-US">
                <a:latin typeface="Calibri" panose="020F0502020204030204" pitchFamily="34" charset="0"/>
              </a:rPr>
              <a:pPr/>
              <a:t>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12C93784-BAA9-8664-4358-7A449FFB5F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53EF9F87-19ED-1B9C-3087-2FF4AA1A1D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D211D3C1-A3DD-4F0C-5009-684DA98B3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7D19D9-78BD-4412-B3DC-D0F410406B78}" type="slidenum">
              <a:rPr lang="zh-CN" altLang="en-US"/>
              <a:pPr>
                <a:spcBef>
                  <a:spcPct val="0"/>
                </a:spcBef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32B96678-996C-4193-33FC-6FF6E1DB3D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111AF3F5-82D4-D5A0-D8F6-070446497C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8F7218BB-CB30-B037-75B4-49D83D7A1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69DEBAE-3610-4DB5-90F0-46FEFBED833F}" type="slidenum">
              <a:rPr lang="zh-CN" altLang="en-US">
                <a:latin typeface="Calibri" panose="020F0502020204030204" pitchFamily="34" charset="0"/>
              </a:rPr>
              <a:pPr/>
              <a:t>23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89177FA6-0D30-6CBA-3351-834B088B062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91FDABF9-1E0D-36DC-A905-FB33F0F4A8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2A7C4FC6-A201-7444-A098-62D208EEB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5F5577-F2FC-4498-879C-0F1D0000E271}" type="slidenum">
              <a:rPr lang="zh-CN" altLang="en-US">
                <a:latin typeface="Calibri" panose="020F0502020204030204" pitchFamily="34" charset="0"/>
              </a:rPr>
              <a:pPr/>
              <a:t>24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7BF90F66-CC5A-F1D7-BA2C-5130442A43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73504926-4491-9567-3936-7C69ABB29E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D7E9EBC1-0FA4-9EC6-8DB6-8E490266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8DAF5AF-CB16-4C43-A8FA-3BBB7F041671}" type="slidenum">
              <a:rPr lang="zh-CN" altLang="en-US">
                <a:latin typeface="Calibri" panose="020F0502020204030204" pitchFamily="34" charset="0"/>
              </a:rPr>
              <a:pPr/>
              <a:t>25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>
            <a:extLst>
              <a:ext uri="{FF2B5EF4-FFF2-40B4-BE49-F238E27FC236}">
                <a16:creationId xmlns:a16="http://schemas.microsoft.com/office/drawing/2014/main" id="{32314892-3291-4FC8-D159-72BF29F34A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备注占位符 2">
            <a:extLst>
              <a:ext uri="{FF2B5EF4-FFF2-40B4-BE49-F238E27FC236}">
                <a16:creationId xmlns:a16="http://schemas.microsoft.com/office/drawing/2014/main" id="{C2CD491F-B2D2-4459-A7E1-0E945466DF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684" name="灯片编号占位符 3">
            <a:extLst>
              <a:ext uri="{FF2B5EF4-FFF2-40B4-BE49-F238E27FC236}">
                <a16:creationId xmlns:a16="http://schemas.microsoft.com/office/drawing/2014/main" id="{EFCE4572-574D-547B-49B4-AE27F04D8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9418944-35CD-433E-BABD-844D267D4304}" type="slidenum">
              <a:rPr lang="zh-CN" altLang="en-US"/>
              <a:pPr>
                <a:spcBef>
                  <a:spcPct val="0"/>
                </a:spcBef>
              </a:pPr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7C6BEDE2-30B9-C9A5-4521-5768E59661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68738D6B-A479-3A7E-F6BE-69572B6BDA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BD07BA66-CE56-21E2-385A-2EB7E65806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3F910AF-15AC-4B9F-B886-3A722D16E3EA}" type="slidenum">
              <a:rPr lang="zh-CN" altLang="en-US"/>
              <a:pPr>
                <a:spcBef>
                  <a:spcPct val="0"/>
                </a:spcBef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>
            <a:extLst>
              <a:ext uri="{FF2B5EF4-FFF2-40B4-BE49-F238E27FC236}">
                <a16:creationId xmlns:a16="http://schemas.microsoft.com/office/drawing/2014/main" id="{21EB3038-9D4D-D94F-5F33-EC82D70229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备注占位符 2">
            <a:extLst>
              <a:ext uri="{FF2B5EF4-FFF2-40B4-BE49-F238E27FC236}">
                <a16:creationId xmlns:a16="http://schemas.microsoft.com/office/drawing/2014/main" id="{8FD2F8FB-6C24-15B1-7A97-56AF46AAC2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780" name="灯片编号占位符 3">
            <a:extLst>
              <a:ext uri="{FF2B5EF4-FFF2-40B4-BE49-F238E27FC236}">
                <a16:creationId xmlns:a16="http://schemas.microsoft.com/office/drawing/2014/main" id="{90E1D837-3F60-DEF3-EEE9-1FEF71E8CC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074EE5-11D7-4638-9857-C05E3C1A8CC6}" type="slidenum">
              <a:rPr lang="zh-CN" altLang="en-US"/>
              <a:pPr>
                <a:spcBef>
                  <a:spcPct val="0"/>
                </a:spcBef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DAB896E8-5189-E018-1F8F-53BD22905A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备注占位符 2">
            <a:extLst>
              <a:ext uri="{FF2B5EF4-FFF2-40B4-BE49-F238E27FC236}">
                <a16:creationId xmlns:a16="http://schemas.microsoft.com/office/drawing/2014/main" id="{1F703BEC-DE2A-E209-AEB0-BDC0D5C434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7828" name="灯片编号占位符 3">
            <a:extLst>
              <a:ext uri="{FF2B5EF4-FFF2-40B4-BE49-F238E27FC236}">
                <a16:creationId xmlns:a16="http://schemas.microsoft.com/office/drawing/2014/main" id="{2A63148D-E907-FE55-1FEB-1DB56B1C6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42F10FF-AC41-4212-B62E-E994D306B7FB}" type="slidenum">
              <a:rPr lang="zh-CN" altLang="en-US"/>
              <a:pPr>
                <a:spcBef>
                  <a:spcPct val="0"/>
                </a:spcBef>
              </a:pPr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7E7F469C-589C-7EBF-4EE8-B763FB53C9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1A82097F-E2D7-8F15-C97B-ED37DC5035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4AE66B19-BF45-4250-A40E-1F46B9A6C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AC9CDB-9F24-474A-B016-29080341B253}" type="slidenum">
              <a:rPr lang="zh-CN" altLang="en-US"/>
              <a:pPr>
                <a:spcBef>
                  <a:spcPct val="0"/>
                </a:spcBef>
              </a:pPr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AA84C3BA-C7CE-59D2-F086-5701E8D610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0553B72A-D7D7-D957-2745-2CFA1ED6D5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485F954A-83AC-E79E-128F-9D2739C403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89C9C77-5D96-43F8-AC27-8A599F9FAB34}" type="slidenum">
              <a:rPr lang="zh-CN" altLang="en-US">
                <a:latin typeface="Calibri" panose="020F0502020204030204" pitchFamily="34" charset="0"/>
              </a:rPr>
              <a:pPr/>
              <a:t>31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517DA9B7-754C-5832-6219-F03FD085D97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03BA2C0B-F8FE-3D3D-E5B7-832FF1C835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2F97972C-0CED-37EB-F023-ED4FEF37A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1F18AF-D033-4977-A8E2-86083FC08360}" type="slidenum">
              <a:rPr lang="zh-CN" altLang="en-US">
                <a:latin typeface="Calibri" panose="020F0502020204030204" pitchFamily="34" charset="0"/>
              </a:rPr>
              <a:pPr/>
              <a:t>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>
            <a:extLst>
              <a:ext uri="{FF2B5EF4-FFF2-40B4-BE49-F238E27FC236}">
                <a16:creationId xmlns:a16="http://schemas.microsoft.com/office/drawing/2014/main" id="{0AF57EB0-7B62-AF95-5B24-CE9D7155E7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备注占位符 2">
            <a:extLst>
              <a:ext uri="{FF2B5EF4-FFF2-40B4-BE49-F238E27FC236}">
                <a16:creationId xmlns:a16="http://schemas.microsoft.com/office/drawing/2014/main" id="{59E4A167-D7A6-CCC9-D26C-A22A5E3908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3972" name="灯片编号占位符 3">
            <a:extLst>
              <a:ext uri="{FF2B5EF4-FFF2-40B4-BE49-F238E27FC236}">
                <a16:creationId xmlns:a16="http://schemas.microsoft.com/office/drawing/2014/main" id="{68BF9D19-FAB3-6C35-7107-093729A24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C2B5A2F-16E5-407E-9F7B-9B49C483627E}" type="slidenum">
              <a:rPr lang="zh-CN" altLang="en-US">
                <a:latin typeface="Calibri" panose="020F0502020204030204" pitchFamily="34" charset="0"/>
              </a:rPr>
              <a:pPr/>
              <a:t>39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0E90D77C-D63B-EE4E-4F7B-F1DC1657C3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93FCFD8D-CE45-CE8B-8F79-25AB14D86F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CA614DA6-4DCB-F56E-E40F-F81F05235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7510F8-7F3B-4D44-9D19-5C6FA87C0D7F}" type="slidenum">
              <a:rPr lang="zh-CN" altLang="en-US">
                <a:latin typeface="Calibri" panose="020F0502020204030204" pitchFamily="34" charset="0"/>
              </a:rPr>
              <a:pPr/>
              <a:t>40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>
            <a:extLst>
              <a:ext uri="{FF2B5EF4-FFF2-40B4-BE49-F238E27FC236}">
                <a16:creationId xmlns:a16="http://schemas.microsoft.com/office/drawing/2014/main" id="{1DCA2A01-C337-995C-3B88-5E92ABE3F1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备注占位符 2">
            <a:extLst>
              <a:ext uri="{FF2B5EF4-FFF2-40B4-BE49-F238E27FC236}">
                <a16:creationId xmlns:a16="http://schemas.microsoft.com/office/drawing/2014/main" id="{C109EBDE-79E7-39EE-AEB2-848ADC885B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4212" name="灯片编号占位符 3">
            <a:extLst>
              <a:ext uri="{FF2B5EF4-FFF2-40B4-BE49-F238E27FC236}">
                <a16:creationId xmlns:a16="http://schemas.microsoft.com/office/drawing/2014/main" id="{B12A165D-F250-A446-243E-4AD0D8EE5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D7CE6A-A02B-451E-99AC-C02D0172851C}" type="slidenum">
              <a:rPr lang="zh-CN" altLang="en-US">
                <a:latin typeface="Calibri" panose="020F0502020204030204" pitchFamily="34" charset="0"/>
              </a:rPr>
              <a:pPr/>
              <a:t>41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6303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>
            <a:extLst>
              <a:ext uri="{FF2B5EF4-FFF2-40B4-BE49-F238E27FC236}">
                <a16:creationId xmlns:a16="http://schemas.microsoft.com/office/drawing/2014/main" id="{70A37F3A-25B3-0A29-7222-CAD8AF8343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>
            <a:extLst>
              <a:ext uri="{FF2B5EF4-FFF2-40B4-BE49-F238E27FC236}">
                <a16:creationId xmlns:a16="http://schemas.microsoft.com/office/drawing/2014/main" id="{5B4ED50E-34C1-5E19-75C7-AE4209C40D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64" name="灯片编号占位符 3">
            <a:extLst>
              <a:ext uri="{FF2B5EF4-FFF2-40B4-BE49-F238E27FC236}">
                <a16:creationId xmlns:a16="http://schemas.microsoft.com/office/drawing/2014/main" id="{A2A7D351-9D13-4470-9C10-96236CCD2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3CFF48-F9AA-40DA-9B7C-01341F8C94DA}" type="slidenum">
              <a:rPr lang="zh-CN" altLang="en-US">
                <a:latin typeface="Calibri" panose="020F0502020204030204" pitchFamily="34" charset="0"/>
              </a:rPr>
              <a:pPr/>
              <a:t>42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>
            <a:extLst>
              <a:ext uri="{FF2B5EF4-FFF2-40B4-BE49-F238E27FC236}">
                <a16:creationId xmlns:a16="http://schemas.microsoft.com/office/drawing/2014/main" id="{70A37F3A-25B3-0A29-7222-CAD8AF8343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>
            <a:extLst>
              <a:ext uri="{FF2B5EF4-FFF2-40B4-BE49-F238E27FC236}">
                <a16:creationId xmlns:a16="http://schemas.microsoft.com/office/drawing/2014/main" id="{5B4ED50E-34C1-5E19-75C7-AE4209C40D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64" name="灯片编号占位符 3">
            <a:extLst>
              <a:ext uri="{FF2B5EF4-FFF2-40B4-BE49-F238E27FC236}">
                <a16:creationId xmlns:a16="http://schemas.microsoft.com/office/drawing/2014/main" id="{A2A7D351-9D13-4470-9C10-96236CCD2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3CFF48-F9AA-40DA-9B7C-01341F8C94DA}" type="slidenum">
              <a:rPr lang="zh-CN" altLang="en-US">
                <a:latin typeface="Calibri" panose="020F0502020204030204" pitchFamily="34" charset="0"/>
              </a:rPr>
              <a:pPr/>
              <a:t>43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3082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>
            <a:extLst>
              <a:ext uri="{FF2B5EF4-FFF2-40B4-BE49-F238E27FC236}">
                <a16:creationId xmlns:a16="http://schemas.microsoft.com/office/drawing/2014/main" id="{70A37F3A-25B3-0A29-7222-CAD8AF8343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备注占位符 2">
            <a:extLst>
              <a:ext uri="{FF2B5EF4-FFF2-40B4-BE49-F238E27FC236}">
                <a16:creationId xmlns:a16="http://schemas.microsoft.com/office/drawing/2014/main" id="{5B4ED50E-34C1-5E19-75C7-AE4209C40D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2164" name="灯片编号占位符 3">
            <a:extLst>
              <a:ext uri="{FF2B5EF4-FFF2-40B4-BE49-F238E27FC236}">
                <a16:creationId xmlns:a16="http://schemas.microsoft.com/office/drawing/2014/main" id="{A2A7D351-9D13-4470-9C10-96236CCD2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E3CFF48-F9AA-40DA-9B7C-01341F8C94DA}" type="slidenum">
              <a:rPr lang="zh-CN" altLang="en-US">
                <a:latin typeface="Calibri" panose="020F0502020204030204" pitchFamily="34" charset="0"/>
              </a:rPr>
              <a:pPr/>
              <a:t>44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627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69E94D01-DFB0-322A-9B46-5C7458E454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A92E1F7E-BB68-2CD9-0DAD-691B328B5D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3A81EB84-3936-0973-54E0-6CFAF2585B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13AEB4D-585C-4E9A-97B7-ACD69F1DD4C1}" type="slidenum">
              <a:rPr lang="zh-CN" altLang="en-US">
                <a:latin typeface="Calibri" panose="020F0502020204030204" pitchFamily="34" charset="0"/>
              </a:rPr>
              <a:pPr/>
              <a:t>6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>
            <a:extLst>
              <a:ext uri="{FF2B5EF4-FFF2-40B4-BE49-F238E27FC236}">
                <a16:creationId xmlns:a16="http://schemas.microsoft.com/office/drawing/2014/main" id="{A4814E6F-0D1E-5D0C-0741-9C497C5114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备注占位符 2">
            <a:extLst>
              <a:ext uri="{FF2B5EF4-FFF2-40B4-BE49-F238E27FC236}">
                <a16:creationId xmlns:a16="http://schemas.microsoft.com/office/drawing/2014/main" id="{A3748CEF-92BA-2307-42CD-3446C50084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8308" name="灯片编号占位符 3">
            <a:extLst>
              <a:ext uri="{FF2B5EF4-FFF2-40B4-BE49-F238E27FC236}">
                <a16:creationId xmlns:a16="http://schemas.microsoft.com/office/drawing/2014/main" id="{746F38BB-CC95-F742-2E46-8BE25E1844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8D46CF-9949-4FCF-B9B2-03CF5A2F7B23}" type="slidenum">
              <a:rPr lang="zh-CN" altLang="en-US">
                <a:latin typeface="Calibri" panose="020F0502020204030204" pitchFamily="34" charset="0"/>
              </a:rPr>
              <a:pPr/>
              <a:t>48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>
            <a:extLst>
              <a:ext uri="{FF2B5EF4-FFF2-40B4-BE49-F238E27FC236}">
                <a16:creationId xmlns:a16="http://schemas.microsoft.com/office/drawing/2014/main" id="{A3094731-9F2D-AD44-2E2C-CA2DCE7518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备注占位符 2">
            <a:extLst>
              <a:ext uri="{FF2B5EF4-FFF2-40B4-BE49-F238E27FC236}">
                <a16:creationId xmlns:a16="http://schemas.microsoft.com/office/drawing/2014/main" id="{46038CD0-F536-1DD3-D61A-55C6A26179F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0356" name="灯片编号占位符 3">
            <a:extLst>
              <a:ext uri="{FF2B5EF4-FFF2-40B4-BE49-F238E27FC236}">
                <a16:creationId xmlns:a16="http://schemas.microsoft.com/office/drawing/2014/main" id="{5CAE5440-F950-2E27-CDC9-8530061B07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FEF016-36CA-4305-80F4-1D3D02603C9C}" type="slidenum">
              <a:rPr lang="zh-CN" altLang="en-US">
                <a:latin typeface="Calibri" panose="020F0502020204030204" pitchFamily="34" charset="0"/>
              </a:rPr>
              <a:pPr/>
              <a:t>49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>
            <a:extLst>
              <a:ext uri="{FF2B5EF4-FFF2-40B4-BE49-F238E27FC236}">
                <a16:creationId xmlns:a16="http://schemas.microsoft.com/office/drawing/2014/main" id="{D7554AA0-27F3-E0D4-3270-7675A13929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>
            <a:extLst>
              <a:ext uri="{FF2B5EF4-FFF2-40B4-BE49-F238E27FC236}">
                <a16:creationId xmlns:a16="http://schemas.microsoft.com/office/drawing/2014/main" id="{49E89DC1-75EB-8E74-1436-290297AB36B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452" name="灯片编号占位符 3">
            <a:extLst>
              <a:ext uri="{FF2B5EF4-FFF2-40B4-BE49-F238E27FC236}">
                <a16:creationId xmlns:a16="http://schemas.microsoft.com/office/drawing/2014/main" id="{9F16E382-E354-429D-65BA-3D6643573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E7DA21-CDE9-42E3-B24A-FEDA55D6C668}" type="slidenum">
              <a:rPr lang="zh-CN" altLang="en-US">
                <a:latin typeface="Calibri" panose="020F0502020204030204" pitchFamily="34" charset="0"/>
              </a:rPr>
              <a:pPr/>
              <a:t>50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>
            <a:extLst>
              <a:ext uri="{FF2B5EF4-FFF2-40B4-BE49-F238E27FC236}">
                <a16:creationId xmlns:a16="http://schemas.microsoft.com/office/drawing/2014/main" id="{8BBEE5A6-5E68-BBB5-3524-3BD627FDAC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备注占位符 2">
            <a:extLst>
              <a:ext uri="{FF2B5EF4-FFF2-40B4-BE49-F238E27FC236}">
                <a16:creationId xmlns:a16="http://schemas.microsoft.com/office/drawing/2014/main" id="{8A199BA3-DA1D-9E8D-2597-96EF9793E0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6500" name="灯片编号占位符 3">
            <a:extLst>
              <a:ext uri="{FF2B5EF4-FFF2-40B4-BE49-F238E27FC236}">
                <a16:creationId xmlns:a16="http://schemas.microsoft.com/office/drawing/2014/main" id="{1B0FB05D-1290-E3C9-BF28-A26AF0975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928F7B-BAAB-4D82-9ABE-6D6FE15FC6E2}" type="slidenum">
              <a:rPr lang="zh-CN" altLang="en-US">
                <a:latin typeface="Calibri" panose="020F0502020204030204" pitchFamily="34" charset="0"/>
              </a:rPr>
              <a:pPr/>
              <a:t>51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CDFA0039-5C70-35E8-0A65-7F493E9DBE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4C49F036-CBA5-9A5D-1E63-EF0328591B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F7445B33-A979-D380-E595-BEADDCAA1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EF4194-0B98-41FD-A7EF-B3DDDDD7C6B9}" type="slidenum">
              <a:rPr lang="zh-CN" altLang="en-US">
                <a:latin typeface="Calibri" panose="020F0502020204030204" pitchFamily="34" charset="0"/>
              </a:rPr>
              <a:pPr/>
              <a:t>52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31A57CFC-17EB-33C8-A783-86E65D3620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8918D87-4563-7AB2-457C-2A9A571EBF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4D678B3D-28F4-2E89-0A11-DC03ED3EB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0D7C5F-28BA-4319-9F53-138D4C4515BB}" type="slidenum">
              <a:rPr lang="zh-CN" altLang="en-US">
                <a:latin typeface="Calibri" panose="020F0502020204030204" pitchFamily="34" charset="0"/>
              </a:rPr>
              <a:pPr/>
              <a:t>7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C5D0EAAF-74BE-C4F0-C0E5-21BAE4694C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830783-C06F-35D2-536D-1CF72B9D0F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16CB9B5A-FD60-B656-154A-C0952995B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2B848C-DCDE-467D-9AFA-3CB47B1407B3}" type="slidenum">
              <a:rPr lang="zh-CN" altLang="en-US">
                <a:latin typeface="Calibri" panose="020F0502020204030204" pitchFamily="34" charset="0"/>
              </a:rPr>
              <a:pPr/>
              <a:t>8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1DBBD24D-4BB3-A4E5-FE56-8F0B69BAF7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64BB1DD9-B917-62C5-1727-F807A4D003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2575F421-3285-6291-78EB-693CB40B43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B68037-955F-4577-BE08-E3952E5048D9}" type="slidenum">
              <a:rPr lang="zh-CN" altLang="en-US"/>
              <a:pPr>
                <a:spcBef>
                  <a:spcPct val="0"/>
                </a:spcBef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3E7025F7-1D32-5E8F-35F4-02DDE74BCE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8238B34F-ED0D-1436-798A-06CE446BCC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A49127E9-FA16-3530-06F9-7719422E5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1C794D-04FA-47B9-BAE6-E6EAFF7A635A}" type="slidenum">
              <a:rPr lang="zh-CN" altLang="en-US">
                <a:latin typeface="Calibri" panose="020F0502020204030204" pitchFamily="34" charset="0"/>
              </a:rPr>
              <a:pPr/>
              <a:t>10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D0EE939C-E63B-1A62-B002-321901C139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36801B0C-7E77-E78D-7BA5-F91C1B83C6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A184D490-8D19-EEB9-1DFE-5A04FE928C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255099-7BAF-406F-9A92-A5BC5FC44EA0}" type="slidenum">
              <a:rPr lang="zh-CN" altLang="en-US">
                <a:latin typeface="Calibri" panose="020F0502020204030204" pitchFamily="34" charset="0"/>
              </a:rPr>
              <a:pPr/>
              <a:t>11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205354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1309660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372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372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7607900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6E13DB-8909-41A4-80F5-6C1D97032951}"/>
              </a:ext>
            </a:extLst>
          </p:cNvPr>
          <p:cNvSpPr/>
          <p:nvPr userDrawn="1"/>
        </p:nvSpPr>
        <p:spPr>
          <a:xfrm flipV="1">
            <a:off x="0" y="757554"/>
            <a:ext cx="9144000" cy="76201"/>
          </a:xfrm>
          <a:prstGeom prst="rect">
            <a:avLst/>
          </a:prstGeom>
          <a:gradFill>
            <a:gsLst>
              <a:gs pos="100000">
                <a:srgbClr val="FBD786"/>
              </a:gs>
              <a:gs pos="0">
                <a:srgbClr val="00416A">
                  <a:alpha val="94902"/>
                </a:srgbClr>
              </a:gs>
              <a:gs pos="40000">
                <a:srgbClr val="E4E5E6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C7FEB1-044A-4D19-8800-FC79008EF1D9}"/>
              </a:ext>
            </a:extLst>
          </p:cNvPr>
          <p:cNvSpPr/>
          <p:nvPr userDrawn="1"/>
        </p:nvSpPr>
        <p:spPr>
          <a:xfrm>
            <a:off x="0" y="6634902"/>
            <a:ext cx="9144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BF80E75-2C6B-4369-A9C4-B830B6A83B35}"/>
              </a:ext>
            </a:extLst>
          </p:cNvPr>
          <p:cNvSpPr txBox="1"/>
          <p:nvPr userDrawn="1"/>
        </p:nvSpPr>
        <p:spPr>
          <a:xfrm>
            <a:off x="64867" y="6603299"/>
            <a:ext cx="183610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bg1"/>
                </a:solidFill>
                <a:cs typeface="Times New Roman" panose="02020603050405020304" pitchFamily="18" charset="0"/>
              </a:rPr>
              <a:t>初心至善 匠心育人</a:t>
            </a:r>
            <a:endParaRPr lang="zh-CN" altLang="en-US" sz="1050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86EE58-243B-4F6C-83A9-FB2D7BC4D9DD}"/>
              </a:ext>
            </a:extLst>
          </p:cNvPr>
          <p:cNvSpPr txBox="1"/>
          <p:nvPr userDrawn="1"/>
        </p:nvSpPr>
        <p:spPr>
          <a:xfrm>
            <a:off x="6872951" y="6582979"/>
            <a:ext cx="22710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锋云智慧官网</a:t>
            </a:r>
            <a:r>
              <a:rPr lang="en-US" altLang="zh-CN" sz="1050" dirty="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www.fengyunedu.cn</a:t>
            </a:r>
            <a:endParaRPr lang="zh-CN" altLang="en-US" sz="1050" dirty="0">
              <a:solidFill>
                <a:schemeClr val="tx1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EAB7F8D-B796-4526-89BD-87716E79AF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617" y="160055"/>
            <a:ext cx="1145494" cy="46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9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70873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8994083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430960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8912661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2865445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3078188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5515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68614289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43252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3241409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96337237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6513" y="0"/>
            <a:ext cx="2128837" cy="6858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234113" cy="6858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66558269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84213" cy="685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86617760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81146733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30589978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728416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484313"/>
            <a:ext cx="3963988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29188" y="1484313"/>
            <a:ext cx="3963987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1785595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635358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246648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228499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669120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9722702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5177969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43675906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24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24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2940411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50682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753206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21449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883025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5538" y="1125538"/>
            <a:ext cx="3884612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2939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171950" cy="5040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171950" cy="5040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35085730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117157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778304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373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74467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22361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022162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2275" y="365125"/>
            <a:ext cx="2047875" cy="63039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991225" cy="6303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5069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8191500" cy="6303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994715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36696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6933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08310185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480062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883025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5538" y="1125538"/>
            <a:ext cx="3884612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688672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67897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583826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8238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465905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49514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231525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2275" y="365125"/>
            <a:ext cx="2047875" cy="63039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991225" cy="6303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809670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8191500" cy="6303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9268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0088199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018722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6424810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375919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883025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5538" y="1125538"/>
            <a:ext cx="3884612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4047210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602526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83810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14783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689693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170401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52239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882811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2275" y="365125"/>
            <a:ext cx="2047875" cy="63039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991225" cy="6303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477503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8191500" cy="6303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24559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9081768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2604453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209923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836613"/>
            <a:ext cx="4064000" cy="5761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0613" y="836613"/>
            <a:ext cx="4064000" cy="5761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2335499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786110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13971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12159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152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4259241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925579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5607836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1813" y="365125"/>
            <a:ext cx="2082800" cy="6232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100763" cy="6232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2063577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9929435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8919301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9889603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052513"/>
            <a:ext cx="4064000" cy="5761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4064000" cy="5761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1572881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4318532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6174585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7456216"/>
      </p:ext>
    </p:extLst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005336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27195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7359440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45350" y="44450"/>
            <a:ext cx="2185988" cy="676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44450"/>
            <a:ext cx="6408737" cy="676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289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19CA5E0-9643-3A13-6255-D1B57A2D6A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191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5097A922-73BD-73E3-7330-0D4A90F7489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0" y="0"/>
            <a:ext cx="9144000" cy="665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FF9A25C-1487-D88F-A6A2-33D12BB45EC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196975"/>
            <a:ext cx="8496300" cy="5040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5837B4CF-A280-51FE-D107-A45C71CB31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9144000" cy="365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32" name="Picture 21">
            <a:extLst>
              <a:ext uri="{FF2B5EF4-FFF2-40B4-BE49-F238E27FC236}">
                <a16:creationId xmlns:a16="http://schemas.microsoft.com/office/drawing/2014/main" id="{57D394E1-2D2F-C585-D9AF-A7B0A07267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6656388"/>
            <a:ext cx="12271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2">
            <a:extLst>
              <a:ext uri="{FF2B5EF4-FFF2-40B4-BE49-F238E27FC236}">
                <a16:creationId xmlns:a16="http://schemas.microsoft.com/office/drawing/2014/main" id="{31342E31-DB7A-9AFB-F0E1-5B2845D4B5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656388"/>
            <a:ext cx="12271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755" r:id="rId12"/>
  </p:sldLayoutIdLst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2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2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90000"/>
        <a:buFont typeface="Wingdings" panose="05000000000000000000" pitchFamily="2" charset="2"/>
        <a:buChar char="þ"/>
        <a:defRPr sz="2800" b="1" kern="1200">
          <a:solidFill>
            <a:srgbClr val="00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9C469A2-A76A-50B6-EE43-86F12E10CBAC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3069431" y="3069431"/>
            <a:ext cx="6858000" cy="7191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EF8AEA47-4572-6A1D-B3CA-F885F548FCB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0" y="0"/>
            <a:ext cx="684213" cy="685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F412161-00D3-E6D1-1E7B-8E894D5D1D75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26531" y="3410744"/>
            <a:ext cx="6858000" cy="3651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90000"/>
        <a:buFont typeface="Wingdings" panose="05000000000000000000" pitchFamily="2" charset="2"/>
        <a:buChar char="þ"/>
        <a:defRPr sz="2800" b="1" kern="1200">
          <a:solidFill>
            <a:srgbClr val="00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1122909-FC36-FAE0-7C20-734E0EAF8D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191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82BF5D04-9976-EC24-452A-842072BBE74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484313"/>
            <a:ext cx="8080375" cy="5040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9E0A78C-0C8D-AE81-C015-B15B0BA578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9144000" cy="365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67653" name="Rectangle 5">
            <a:extLst>
              <a:ext uri="{FF2B5EF4-FFF2-40B4-BE49-F238E27FC236}">
                <a16:creationId xmlns:a16="http://schemas.microsoft.com/office/drawing/2014/main" id="{EA1152EA-544E-A886-DBC4-2F57A871439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0" y="0"/>
            <a:ext cx="9144000" cy="665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3078" name="Group 6">
            <a:extLst>
              <a:ext uri="{FF2B5EF4-FFF2-40B4-BE49-F238E27FC236}">
                <a16:creationId xmlns:a16="http://schemas.microsoft.com/office/drawing/2014/main" id="{1FAC9851-F62A-8AA9-E645-F7D4A3A7FF3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656388"/>
            <a:ext cx="9180513" cy="214312"/>
            <a:chOff x="0" y="4193"/>
            <a:chExt cx="5783" cy="135"/>
          </a:xfrm>
        </p:grpSpPr>
      </p:grpSp>
      <p:sp>
        <p:nvSpPr>
          <p:cNvPr id="3079" name="Rectangle 10">
            <a:extLst>
              <a:ext uri="{FF2B5EF4-FFF2-40B4-BE49-F238E27FC236}">
                <a16:creationId xmlns:a16="http://schemas.microsoft.com/office/drawing/2014/main" id="{D77B9C28-7685-E37F-9CAB-755EC6DE28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5800" y="1147763"/>
            <a:ext cx="71438" cy="71437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0" name="Line 11">
            <a:extLst>
              <a:ext uri="{FF2B5EF4-FFF2-40B4-BE49-F238E27FC236}">
                <a16:creationId xmlns:a16="http://schemas.microsoft.com/office/drawing/2014/main" id="{84CEEF2B-3198-8B48-9B30-6F91944B13C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768350"/>
            <a:ext cx="0" cy="1752600"/>
          </a:xfrm>
          <a:prstGeom prst="line">
            <a:avLst/>
          </a:prstGeom>
          <a:noFill/>
          <a:ln w="12700" cap="sq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8100"/>
          <a:lstStyle/>
          <a:p>
            <a:endParaRPr lang="zh-CN" altLang="en-US"/>
          </a:p>
        </p:txBody>
      </p:sp>
      <p:sp>
        <p:nvSpPr>
          <p:cNvPr id="3081" name="Line 12">
            <a:extLst>
              <a:ext uri="{FF2B5EF4-FFF2-40B4-BE49-F238E27FC236}">
                <a16:creationId xmlns:a16="http://schemas.microsoft.com/office/drawing/2014/main" id="{EC37A09F-C17E-CBA5-9C9D-EB0E59CAC9B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7800" y="920750"/>
            <a:ext cx="0" cy="207963"/>
          </a:xfrm>
          <a:prstGeom prst="line">
            <a:avLst/>
          </a:prstGeom>
          <a:noFill/>
          <a:ln w="127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8100"/>
          <a:lstStyle/>
          <a:p>
            <a:endParaRPr lang="zh-CN" altLang="en-US"/>
          </a:p>
        </p:txBody>
      </p:sp>
      <p:sp>
        <p:nvSpPr>
          <p:cNvPr id="3082" name="Line 13">
            <a:extLst>
              <a:ext uri="{FF2B5EF4-FFF2-40B4-BE49-F238E27FC236}">
                <a16:creationId xmlns:a16="http://schemas.microsoft.com/office/drawing/2014/main" id="{6EEA7A1D-A987-CCE4-7EBF-B4BF47997C0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1073150"/>
            <a:ext cx="0" cy="914400"/>
          </a:xfrm>
          <a:prstGeom prst="line">
            <a:avLst/>
          </a:prstGeom>
          <a:noFill/>
          <a:ln w="12700" cap="sq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8100"/>
          <a:lstStyle/>
          <a:p>
            <a:endParaRPr lang="zh-CN" altLang="en-US"/>
          </a:p>
        </p:txBody>
      </p:sp>
      <p:sp>
        <p:nvSpPr>
          <p:cNvPr id="3083" name="Line 14">
            <a:extLst>
              <a:ext uri="{FF2B5EF4-FFF2-40B4-BE49-F238E27FC236}">
                <a16:creationId xmlns:a16="http://schemas.microsoft.com/office/drawing/2014/main" id="{106F09DD-9718-6B71-60E1-E9DD94C1805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6525" y="996950"/>
            <a:ext cx="0" cy="685800"/>
          </a:xfrm>
          <a:prstGeom prst="line">
            <a:avLst/>
          </a:prstGeom>
          <a:noFill/>
          <a:ln w="12700" cap="sq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8100"/>
          <a:lstStyle/>
          <a:p>
            <a:endParaRPr lang="zh-CN" altLang="en-US"/>
          </a:p>
        </p:txBody>
      </p:sp>
      <p:sp>
        <p:nvSpPr>
          <p:cNvPr id="667663" name="AutoShape 15">
            <a:extLst>
              <a:ext uri="{FF2B5EF4-FFF2-40B4-BE49-F238E27FC236}">
                <a16:creationId xmlns:a16="http://schemas.microsoft.com/office/drawing/2014/main" id="{D367193A-9451-5391-BEC8-409BFCB558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925" y="765175"/>
            <a:ext cx="355600" cy="360363"/>
          </a:xfrm>
          <a:prstGeom prst="roundRect">
            <a:avLst>
              <a:gd name="adj" fmla="val 39583"/>
            </a:avLst>
          </a:prstGeom>
          <a:solidFill>
            <a:srgbClr val="008000"/>
          </a:solidFill>
          <a:ln w="38100" cmpd="dbl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rIns="36000" anchor="ctr"/>
          <a:lstStyle/>
          <a:p>
            <a:pPr algn="r" eaLnBrk="1" hangingPunct="1">
              <a:defRPr/>
            </a:pPr>
            <a:endParaRPr kumimoji="1" lang="en-US" altLang="zh-CN" sz="1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085" name="Rectangle 16">
            <a:extLst>
              <a:ext uri="{FF2B5EF4-FFF2-40B4-BE49-F238E27FC236}">
                <a16:creationId xmlns:a16="http://schemas.microsoft.com/office/drawing/2014/main" id="{5A83A89C-3EC0-D572-06D1-49AC7F2173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1149350"/>
            <a:ext cx="144463" cy="144463"/>
          </a:xfrm>
          <a:prstGeom prst="rect">
            <a:avLst/>
          </a:prstGeom>
          <a:solidFill>
            <a:srgbClr val="00E000"/>
          </a:solidFill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6" name="Rectangle 17">
            <a:extLst>
              <a:ext uri="{FF2B5EF4-FFF2-40B4-BE49-F238E27FC236}">
                <a16:creationId xmlns:a16="http://schemas.microsoft.com/office/drawing/2014/main" id="{FB860B10-F420-3A78-B1F6-9F6CF235D0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1650" y="1147763"/>
            <a:ext cx="107950" cy="107950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7" name="Rectangle 18">
            <a:extLst>
              <a:ext uri="{FF2B5EF4-FFF2-40B4-BE49-F238E27FC236}">
                <a16:creationId xmlns:a16="http://schemas.microsoft.com/office/drawing/2014/main" id="{454DB8E3-CC24-F4D1-0E2D-8DDB0EC1625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1346200"/>
            <a:ext cx="107950" cy="107950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8" name="Rectangle 19">
            <a:extLst>
              <a:ext uri="{FF2B5EF4-FFF2-40B4-BE49-F238E27FC236}">
                <a16:creationId xmlns:a16="http://schemas.microsoft.com/office/drawing/2014/main" id="{21A197F6-CD2E-D2ED-37B2-D8DDC1A743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0063" y="1300163"/>
            <a:ext cx="71437" cy="71437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76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76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90000"/>
        <a:buFont typeface="Wingdings" panose="05000000000000000000" pitchFamily="2" charset="2"/>
        <a:buChar char="þ"/>
        <a:defRPr sz="2800" b="1" kern="1200">
          <a:solidFill>
            <a:srgbClr val="00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>
            <a:extLst>
              <a:ext uri="{FF2B5EF4-FFF2-40B4-BE49-F238E27FC236}">
                <a16:creationId xmlns:a16="http://schemas.microsoft.com/office/drawing/2014/main" id="{5B681807-E07E-B232-1F25-53EE9543EE5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17D495C-4660-3CAC-0E8B-984C5EEED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25538"/>
            <a:ext cx="7920037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Line 4">
            <a:extLst>
              <a:ext uri="{FF2B5EF4-FFF2-40B4-BE49-F238E27FC236}">
                <a16:creationId xmlns:a16="http://schemas.microsoft.com/office/drawing/2014/main" id="{48F1C30A-A27B-A66A-E0C6-89B315F5920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5175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101" name="Picture 5" descr="BUTROLES">
            <a:extLst>
              <a:ext uri="{FF2B5EF4-FFF2-40B4-BE49-F238E27FC236}">
                <a16:creationId xmlns:a16="http://schemas.microsoft.com/office/drawing/2014/main" id="{39D7FC1D-AA31-F3BE-CEA5-ED6DDF3393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AutoShape 6">
            <a:extLst>
              <a:ext uri="{FF2B5EF4-FFF2-40B4-BE49-F238E27FC236}">
                <a16:creationId xmlns:a16="http://schemas.microsoft.com/office/drawing/2014/main" id="{C760D84E-A6C1-BF8F-A38D-B34B9D3E40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2988" y="404813"/>
            <a:ext cx="1728787" cy="287337"/>
          </a:xfrm>
          <a:prstGeom prst="parallelogram">
            <a:avLst>
              <a:gd name="adj" fmla="val 150415"/>
            </a:avLst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latin typeface="Verdana" panose="020B0604030504040204" pitchFamily="34" charset="0"/>
              </a:rPr>
              <a:t>总 结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>
            <a:extLst>
              <a:ext uri="{FF2B5EF4-FFF2-40B4-BE49-F238E27FC236}">
                <a16:creationId xmlns:a16="http://schemas.microsoft.com/office/drawing/2014/main" id="{60C0ED31-81F5-67A5-05F8-42595BAEB5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4C09B1A-BB21-9C06-B5AA-429EC95EB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25538"/>
            <a:ext cx="7920037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AF9A3ADB-F81E-AE6E-6CE4-B384CF9CB0A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5175"/>
            <a:ext cx="2411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AutoShape 5">
            <a:extLst>
              <a:ext uri="{FF2B5EF4-FFF2-40B4-BE49-F238E27FC236}">
                <a16:creationId xmlns:a16="http://schemas.microsoft.com/office/drawing/2014/main" id="{FE01FC6E-52B8-223B-9B19-9A28C6CF3B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2988" y="404813"/>
            <a:ext cx="1873250" cy="304800"/>
          </a:xfrm>
          <a:prstGeom prst="parallelogram">
            <a:avLst>
              <a:gd name="adj" fmla="val 153646"/>
            </a:avLst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latin typeface="Verdana" panose="020B0604030504040204" pitchFamily="34" charset="0"/>
              </a:rPr>
              <a:t>成绩考核</a:t>
            </a:r>
          </a:p>
        </p:txBody>
      </p:sp>
      <p:sp>
        <p:nvSpPr>
          <p:cNvPr id="5126" name="Oval 6">
            <a:extLst>
              <a:ext uri="{FF2B5EF4-FFF2-40B4-BE49-F238E27FC236}">
                <a16:creationId xmlns:a16="http://schemas.microsoft.com/office/drawing/2014/main" id="{A04757B8-8B1B-2225-9395-5FAE1FD51E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333375"/>
            <a:ext cx="609600" cy="60960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5127" name="Picture 7" descr="teacher">
            <a:extLst>
              <a:ext uri="{FF2B5EF4-FFF2-40B4-BE49-F238E27FC236}">
                <a16:creationId xmlns:a16="http://schemas.microsoft.com/office/drawing/2014/main" id="{3A311CED-7E96-8476-4E1C-2EF0C7F6D3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4095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>
            <a:extLst>
              <a:ext uri="{FF2B5EF4-FFF2-40B4-BE49-F238E27FC236}">
                <a16:creationId xmlns:a16="http://schemas.microsoft.com/office/drawing/2014/main" id="{1CA22AC3-956F-3075-2276-1C32BD0E31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AAB5A6D-AFF7-DE1D-E542-1FFDA165A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25538"/>
            <a:ext cx="7920037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23F8C081-9B6F-1FEF-D4D5-25CF1793A6F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5175"/>
            <a:ext cx="24844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AutoShape 5">
            <a:extLst>
              <a:ext uri="{FF2B5EF4-FFF2-40B4-BE49-F238E27FC236}">
                <a16:creationId xmlns:a16="http://schemas.microsoft.com/office/drawing/2014/main" id="{7437DF25-C527-A3C3-1AFC-AE6C16E604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2988" y="404813"/>
            <a:ext cx="1944687" cy="304800"/>
          </a:xfrm>
          <a:prstGeom prst="parallelogram">
            <a:avLst>
              <a:gd name="adj" fmla="val 159505"/>
            </a:avLst>
          </a:prstGeom>
          <a:solidFill>
            <a:srgbClr val="800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>
                <a:solidFill>
                  <a:schemeClr val="bg1"/>
                </a:solidFill>
                <a:latin typeface="Verdana" panose="020B0604030504040204" pitchFamily="34" charset="0"/>
              </a:rPr>
              <a:t>Example</a:t>
            </a:r>
          </a:p>
        </p:txBody>
      </p:sp>
      <p:sp>
        <p:nvSpPr>
          <p:cNvPr id="6150" name="Oval 6">
            <a:extLst>
              <a:ext uri="{FF2B5EF4-FFF2-40B4-BE49-F238E27FC236}">
                <a16:creationId xmlns:a16="http://schemas.microsoft.com/office/drawing/2014/main" id="{5F7FB8F1-51C4-8172-5EA8-6C27609FB4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333375"/>
            <a:ext cx="609600" cy="609600"/>
          </a:xfrm>
          <a:prstGeom prst="ellipse">
            <a:avLst/>
          </a:prstGeom>
          <a:solidFill>
            <a:srgbClr val="FFFF99"/>
          </a:solidFill>
          <a:ln w="2857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6151" name="Picture 7" descr="snowbar">
            <a:extLst>
              <a:ext uri="{FF2B5EF4-FFF2-40B4-BE49-F238E27FC236}">
                <a16:creationId xmlns:a16="http://schemas.microsoft.com/office/drawing/2014/main" id="{6E3B30E0-1519-3D2B-382E-EB0244E810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4556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F048F1A6-54BE-3BA7-F3BA-9A4F82159C5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2367538-DBB4-E154-F41D-61F5F9F1F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836613"/>
            <a:ext cx="8280400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C80C7AEA-0A6B-1496-FB35-A7CF5D424C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76250"/>
            <a:ext cx="2339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AutoShape 5">
            <a:extLst>
              <a:ext uri="{FF2B5EF4-FFF2-40B4-BE49-F238E27FC236}">
                <a16:creationId xmlns:a16="http://schemas.microsoft.com/office/drawing/2014/main" id="{2363BA58-F0F4-E7B0-E227-05F53DC487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950" y="115888"/>
            <a:ext cx="2016125" cy="503237"/>
          </a:xfrm>
          <a:prstGeom prst="flowChartManualInpu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课后习题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>
            <a:extLst>
              <a:ext uri="{FF2B5EF4-FFF2-40B4-BE49-F238E27FC236}">
                <a16:creationId xmlns:a16="http://schemas.microsoft.com/office/drawing/2014/main" id="{A2885CC1-3511-604B-00AE-48860B0E72F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18507C6-206E-0A7C-19D3-F0D0964BD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052513"/>
            <a:ext cx="8280400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3287723E-5190-D4F3-2175-205E67E2D04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92150"/>
            <a:ext cx="2051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AutoShape 5">
            <a:extLst>
              <a:ext uri="{FF2B5EF4-FFF2-40B4-BE49-F238E27FC236}">
                <a16:creationId xmlns:a16="http://schemas.microsoft.com/office/drawing/2014/main" id="{A553F6A6-EA24-61F3-13E1-4B60111345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950" y="188913"/>
            <a:ext cx="1727200" cy="503237"/>
          </a:xfrm>
          <a:prstGeom prst="flowChartManualInpu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</a:rPr>
              <a:t>问答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BFC6EB1F-F212-C37F-C0D9-4BFECF9F157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835150" y="44450"/>
            <a:ext cx="7596188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image" Target="../media/image7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notesSlide" Target="../notesSlides/notesSlide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13" Type="http://schemas.openxmlformats.org/officeDocument/2006/relationships/tags" Target="../tags/tag3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0" Type="http://schemas.openxmlformats.org/officeDocument/2006/relationships/image" Target="../media/image7.pn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10" Type="http://schemas.openxmlformats.org/officeDocument/2006/relationships/tags" Target="../tags/tag28.xml"/><Relationship Id="rId19" Type="http://schemas.openxmlformats.org/officeDocument/2006/relationships/notesSlide" Target="../notesSlides/notesSlide10.xml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1-18-58-58-859989233">
            <a:extLst>
              <a:ext uri="{FF2B5EF4-FFF2-40B4-BE49-F238E27FC236}">
                <a16:creationId xmlns:a16="http://schemas.microsoft.com/office/drawing/2014/main" id="{2B7B8A84-45C8-D060-D259-81BABB1E3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>
            <a:extLst>
              <a:ext uri="{FF2B5EF4-FFF2-40B4-BE49-F238E27FC236}">
                <a16:creationId xmlns:a16="http://schemas.microsoft.com/office/drawing/2014/main" id="{89973DC7-FD3F-AA25-77AB-A086BE01A710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978025" y="2924175"/>
            <a:ext cx="4178300" cy="15827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主讲： 廖红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时间：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5492" name="Rectangle 4">
            <a:extLst>
              <a:ext uri="{FF2B5EF4-FFF2-40B4-BE49-F238E27FC236}">
                <a16:creationId xmlns:a16="http://schemas.microsoft.com/office/drawing/2014/main" id="{60A47D51-7EC3-8EC8-6DEC-5B97A94EFBE9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-107950" y="747713"/>
            <a:ext cx="9144000" cy="66516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基本运算和条件分支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5D844E-AEB2-425A-BE89-00C7D31B6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57250"/>
            <a:ext cx="6121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常见问题或注意事项</a:t>
            </a:r>
          </a:p>
        </p:txBody>
      </p:sp>
      <p:sp>
        <p:nvSpPr>
          <p:cNvPr id="29699" name="AutoShape 2" descr="https://img3.doubanio.com/view/photo/thumb/public/p457198221.webp">
            <a:extLst>
              <a:ext uri="{FF2B5EF4-FFF2-40B4-BE49-F238E27FC236}">
                <a16:creationId xmlns:a16="http://schemas.microsoft.com/office/drawing/2014/main" id="{BE948EED-28A5-FB33-E742-298F11E531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9700" name="AutoShape 4" descr="https://img3.doubanio.com/view/photo/photo/public/p457198221.webp">
            <a:extLst>
              <a:ext uri="{FF2B5EF4-FFF2-40B4-BE49-F238E27FC236}">
                <a16:creationId xmlns:a16="http://schemas.microsoft.com/office/drawing/2014/main" id="{450DEF5A-C6A5-107B-3608-593D387014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9701" name="AutoShape 2" descr="python 的图像结果">
            <a:extLst>
              <a:ext uri="{FF2B5EF4-FFF2-40B4-BE49-F238E27FC236}">
                <a16:creationId xmlns:a16="http://schemas.microsoft.com/office/drawing/2014/main" id="{DF0AFD56-66AC-0DC8-821D-D7D4C5E56A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9702" name="内容占位符 2">
            <a:extLst>
              <a:ext uri="{FF2B5EF4-FFF2-40B4-BE49-F238E27FC236}">
                <a16:creationId xmlns:a16="http://schemas.microsoft.com/office/drawing/2014/main" id="{C77D99E8-93FA-B17D-A30E-68F1E78F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1" y="1700214"/>
            <a:ext cx="8856663" cy="3468687"/>
          </a:xfrm>
        </p:spPr>
        <p:txBody>
          <a:bodyPr/>
          <a:lstStyle/>
          <a:p>
            <a:pPr indent="0">
              <a:spcBef>
                <a:spcPct val="50000"/>
              </a:spcBef>
              <a:buNone/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/ 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的结果一定是小数。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一个算术表达式，只要有一个操作数是小数，其结果就一定是小数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。</a:t>
            </a:r>
          </a:p>
          <a:p>
            <a:pPr indent="0">
              <a:spcBef>
                <a:spcPct val="50000"/>
              </a:spcBef>
              <a:buNone/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indent="0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如果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是小数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print(x)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就会打出小数形式，哪怕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x = 4/2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。如果题目要求是整数，就要注意了，不要把整数当小数打出来。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indent="0">
              <a:spcBef>
                <a:spcPct val="50000"/>
              </a:spcBef>
              <a:buNone/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indent="0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print(4/2)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打出 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2.0</a:t>
            </a:r>
          </a:p>
          <a:p>
            <a:pPr indent="0">
              <a:spcBef>
                <a:spcPct val="50000"/>
              </a:spcBef>
              <a:buNone/>
            </a:pP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indent="0">
              <a:spcBef>
                <a:spcPct val="50000"/>
              </a:spcBef>
              <a:buNone/>
            </a:pPr>
            <a:endParaRPr lang="en-US" altLang="zh-CN" sz="24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EDF1DA4-D416-3017-948B-4A071468B5C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14400" y="1179513"/>
            <a:ext cx="7315200" cy="16065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print(4+6/2)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的结果是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C360DAC-50CD-1B3F-6277-685D962E5C6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28800" y="2946400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4FAB1B-0334-DC5F-BF64-4D9F8214B82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28800" y="3589338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7.0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5275BA-F8C4-7557-0F55-151E04D183C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28800" y="4232275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5.0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ED9587-09C8-8AD0-37B8-5A0FB56EB65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828800" y="4875213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349133B-9DAD-B68E-CC18-837C53BE4803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9514" y="2995613"/>
            <a:ext cx="384175" cy="385762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671F922-6FD2-620A-FF01-DC367AC235ED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9514" y="4281488"/>
            <a:ext cx="384175" cy="385762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7ABF726-8FEC-CC72-5FCC-3D647C762FD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9514" y="4924426"/>
            <a:ext cx="384175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FD7E557A-B0C2-09C7-BA7E-34F7640F3B5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726364" y="5386388"/>
            <a:ext cx="1158875" cy="309562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31DC0A3-9AD9-9582-E232-C64D37551703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179514" y="3606801"/>
            <a:ext cx="384175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33804" name="组合 18">
            <a:extLst>
              <a:ext uri="{FF2B5EF4-FFF2-40B4-BE49-F238E27FC236}">
                <a16:creationId xmlns:a16="http://schemas.microsoft.com/office/drawing/2014/main" id="{092A5CE1-B333-450D-52D7-A3A96437F227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857250"/>
            <a:ext cx="9144000" cy="635000"/>
            <a:chOff x="123371" y="-53784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98E13398-B413-537E-D22F-6F9D6A86C6B3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3371" y="-53784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9CE3DC76-DA76-554E-E3C4-E98B0EA46489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23371" y="-53784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8BC91757-9DAA-8DFF-9831-1E496CA0E94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377371" y="-53784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DDB79D71-B88E-BDFF-EDCB-55AFED8A008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648959" y="55754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3805" name="图片 3">
            <a:extLst>
              <a:ext uri="{FF2B5EF4-FFF2-40B4-BE49-F238E27FC236}">
                <a16:creationId xmlns:a16="http://schemas.microsoft.com/office/drawing/2014/main" id="{E66791C3-AF98-5423-2C77-3C85AC4E58E7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92075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EF78B84-F477-C65F-0478-555D50B4CCC3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2668588" y="5175251"/>
            <a:ext cx="9144000" cy="365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2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此题未设答案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813EEF9-0B0B-8860-C162-FE5ACFCC0B2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14400" y="1179513"/>
            <a:ext cx="7315200" cy="16065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print(4+6/2)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的结果是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FA0245-7938-56EC-BC67-D82548FC266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28800" y="2946400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0C9CA9F-BC47-1EEE-29F7-2934160FA1A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28800" y="3589338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7.0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D6DA4D-A206-0C55-8E6D-90AEF041058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28800" y="4232275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5.0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4BCBC5-387A-976A-FDF6-3D4301850ED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828800" y="4875213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C997269-0A42-A0DC-15C4-40D3FBECA71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9514" y="2995613"/>
            <a:ext cx="384175" cy="385762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722D194-1A0B-976D-9411-F8BCD31E6CE5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9514" y="3638551"/>
            <a:ext cx="384175" cy="385763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BA04D0A-7094-82B5-CCA4-D6868334CA50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9514" y="4281488"/>
            <a:ext cx="384175" cy="385762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61866EA-DFE6-B099-62A8-E9444DF65871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79514" y="4924426"/>
            <a:ext cx="384175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9D4BBCFB-65E3-F4D7-C98D-AB9AB49B931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686550" y="5518151"/>
            <a:ext cx="1157288" cy="309563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</a:p>
        </p:txBody>
      </p:sp>
      <p:grpSp>
        <p:nvGrpSpPr>
          <p:cNvPr id="35852" name="组合 18">
            <a:extLst>
              <a:ext uri="{FF2B5EF4-FFF2-40B4-BE49-F238E27FC236}">
                <a16:creationId xmlns:a16="http://schemas.microsoft.com/office/drawing/2014/main" id="{AAE5AA7D-A58D-8A26-4E64-2AA06F1E7951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857250"/>
            <a:ext cx="9144000" cy="635000"/>
            <a:chOff x="123371" y="-53784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6EB6CE61-9274-4BBD-FA10-366AA71C041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23371" y="-53784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72906BC9-B704-D174-4E79-3D251B884CF5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3371" y="-53784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EA681DDC-8F62-9F6E-1B69-2F14001119F1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377371" y="-53784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1E0A0E3D-AA0D-C008-2CD5-CD82E1C4B332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648959" y="55754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35853" name="图片 3">
            <a:extLst>
              <a:ext uri="{FF2B5EF4-FFF2-40B4-BE49-F238E27FC236}">
                <a16:creationId xmlns:a16="http://schemas.microsoft.com/office/drawing/2014/main" id="{760533B0-9D9D-0C8D-1020-502BA4F66965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92075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46D62B2C-ED24-2829-5F24-9BBE08DB3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484313"/>
            <a:ext cx="8640762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7744" bIns="184092">
            <a:spAutoFit/>
          </a:bodyPr>
          <a:lstStyle>
            <a:lvl1pPr indent="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六种关系</a:t>
            </a:r>
            <a:r>
              <a:rPr lang="zh-CN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运算符用于</a:t>
            </a:r>
            <a:r>
              <a:rPr lang="zh-CN" altLang="en-US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比较大小</a:t>
            </a:r>
            <a:endParaRPr lang="en-US" altLang="zh-CN" sz="22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 eaLnBrk="1" hangingPunct="1">
              <a:spcBef>
                <a:spcPct val="0"/>
              </a:spcBef>
              <a:buNone/>
              <a:defRPr/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相等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==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不等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!=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大于等于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&gt;=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小于等于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&lt;=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比较的结果是</a:t>
            </a:r>
            <a:r>
              <a:rPr lang="en-US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bool</a:t>
            </a:r>
            <a:r>
              <a:rPr lang="zh-CN" altLang="en-US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类型，成立则为</a:t>
            </a:r>
            <a:r>
              <a:rPr lang="en-US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True,</a:t>
            </a:r>
            <a:r>
              <a:rPr lang="zh-CN" altLang="en-US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反之为</a:t>
            </a:r>
            <a:r>
              <a:rPr lang="en-US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bool</a:t>
            </a:r>
            <a:r>
              <a:rPr lang="zh-CN" altLang="en-US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类型数据只有两种取值，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en-US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39" name="标题 1">
            <a:extLst>
              <a:ext uri="{FF2B5EF4-FFF2-40B4-BE49-F238E27FC236}">
                <a16:creationId xmlns:a16="http://schemas.microsoft.com/office/drawing/2014/main" id="{032DA782-F8FD-AC23-9505-9080FFDD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关系运算符和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bool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类型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D25A94D9-4555-3110-E8C7-4DB700098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412875"/>
            <a:ext cx="8640762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7744" bIns="18409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print(3 &lt; 5)		#&gt;&gt;True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print(4 != 7)		#&gt;&gt;True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4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print(2 &lt; a &lt; 6 &lt; 8)	#&gt;&gt;True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print(2 &lt; a == 4 &lt; 6)	#&gt;&gt;True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print(2 &lt; a &gt; 5)		#&gt;&gt;False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a &lt; 6			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print(b)			#&gt;&gt;True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 b == 1)		#&gt;&gt;True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 b == 2)		#&gt;&gt;False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a &gt; 6			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 b == 0)		#&gt;&gt;True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True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 == 1)		#&gt;&gt;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zh-CN" altLang="zh-CN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87" name="标题 1">
            <a:extLst>
              <a:ext uri="{FF2B5EF4-FFF2-40B4-BE49-F238E27FC236}">
                <a16:creationId xmlns:a16="http://schemas.microsoft.com/office/drawing/2014/main" id="{1CA7AEC3-3E8E-2548-BFF9-ECCB37E8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22" y="905917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关系运算符和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bool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类型</a:t>
            </a: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BBB63E7F-BC13-9650-C321-6BFCC6BD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E7E314-5F16-4FEA-AC85-1A36F4E77061}" type="slidenum">
              <a:rPr lang="zh-CN" altLang="en-US" smtClean="0"/>
              <a:pPr/>
              <a:t>14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DFE74CF0-DA6B-E3DB-37FB-2F5A1FC01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412875"/>
            <a:ext cx="8640762" cy="387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7744" bIns="18409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关系运算符也能比较字符串</a:t>
            </a:r>
            <a:r>
              <a:rPr lang="en-US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按字典序，大小写相关</a:t>
            </a:r>
            <a:r>
              <a:rPr lang="en-US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 = "k"	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print(a == "k")			#&gt;&gt;True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 = "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abc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"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print(a == "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abc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")			#&gt;&gt;True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print(a == "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Abc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")			#&gt;&gt;False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 "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abc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" &lt; "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acd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")		#&gt;&gt;True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 "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abc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" &lt; "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abcd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")		#&gt;&gt;True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print("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abc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" &gt; "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Abc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")		#&gt;&gt;True 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endParaRPr lang="zh-CN" altLang="zh-CN" sz="2000" b="1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44035" name="标题 1">
            <a:extLst>
              <a:ext uri="{FF2B5EF4-FFF2-40B4-BE49-F238E27FC236}">
                <a16:creationId xmlns:a16="http://schemas.microsoft.com/office/drawing/2014/main" id="{F737C600-4E4F-9F92-FB5B-78452E18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关系运算符和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bool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类型</a:t>
            </a:r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F5FCAE4B-F016-71E9-4531-55A69FAC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E7E314-5F16-4FEA-AC85-1A36F4E77061}" type="slidenum">
              <a:rPr lang="zh-CN" altLang="en-US" smtClean="0"/>
              <a:pPr/>
              <a:t>15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72866FB2-443B-B527-6F28-0A3EF4A2A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412876"/>
            <a:ext cx="8640762" cy="439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7744" bIns="18409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逻辑运算符用于表达式的逻辑操作</a:t>
            </a:r>
            <a:r>
              <a:rPr lang="zh-CN" altLang="en-US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，有 </a:t>
            </a:r>
            <a:r>
              <a:rPr lang="en-US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  or  not </a:t>
            </a:r>
            <a:r>
              <a:rPr lang="zh-CN" altLang="en-US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三种，操作的结果是</a:t>
            </a:r>
            <a:r>
              <a:rPr lang="en-US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en-US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  exp1 and exp2  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当且仅当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exp1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exp2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的值都为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相当于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）时，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相当于</a:t>
            </a:r>
            <a:r>
              <a:rPr lang="en-US" altLang="zh-CN" sz="2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4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&gt; 4 and n &lt; 5      	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false</a:t>
            </a:r>
            <a:b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&gt;= 2 and n &lt; 5 and n%2 == 0    # true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print(5 and False)   #&gt;&gt;False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print(4 and True)    #&gt;&gt;True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083" name="标题 1">
            <a:extLst>
              <a:ext uri="{FF2B5EF4-FFF2-40B4-BE49-F238E27FC236}">
                <a16:creationId xmlns:a16="http://schemas.microsoft.com/office/drawing/2014/main" id="{3A9D44DA-94DC-81DD-B360-933089E6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逻辑运算符和逻辑表达式</a:t>
            </a: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CCAABCAE-FCF0-1890-52AD-201474B6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E7E314-5F16-4FEA-AC85-1A36F4E77061}" type="slidenum">
              <a:rPr lang="zh-CN" altLang="en-US" smtClean="0"/>
              <a:pPr/>
              <a:t>16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>
            <a:extLst>
              <a:ext uri="{FF2B5EF4-FFF2-40B4-BE49-F238E27FC236}">
                <a16:creationId xmlns:a16="http://schemas.microsoft.com/office/drawing/2014/main" id="{52621025-29E4-DFE3-EAB7-0C36D400C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412875"/>
            <a:ext cx="8640762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7744" bIns="184092">
            <a:spAutoFit/>
          </a:bodyPr>
          <a:lstStyle>
            <a:lvl1pPr indent="228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“”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空字符串）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[] 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空列表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None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都相当于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（但除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以外都不等于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False)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的数，非空的字符串和非空列表，都相当于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（但除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以外，都不等于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完全等价， 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完全等价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 eaLnBrk="1" hangingPunct="1">
              <a:spcBef>
                <a:spcPct val="0"/>
              </a:spcBef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True == 1 		#True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 == 0		#True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"" == False	#False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== True		#False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[] == False		#False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[2,3] == True	#False</a:t>
            </a:r>
          </a:p>
        </p:txBody>
      </p:sp>
      <p:sp>
        <p:nvSpPr>
          <p:cNvPr id="48131" name="标题 1">
            <a:extLst>
              <a:ext uri="{FF2B5EF4-FFF2-40B4-BE49-F238E27FC236}">
                <a16:creationId xmlns:a16="http://schemas.microsoft.com/office/drawing/2014/main" id="{CDCAF795-A273-F260-8410-512B47A3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什么相当于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True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或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False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94206574-F308-CA64-F658-85B59C81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E7E314-5F16-4FEA-AC85-1A36F4E77061}" type="slidenum">
              <a:rPr lang="zh-CN" altLang="en-US" smtClean="0"/>
              <a:pPr/>
              <a:t>17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659B02A4-5A8E-2BC9-C094-C067A0008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28776"/>
            <a:ext cx="8856662" cy="31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77744" bIns="184092">
            <a:spAutoFit/>
          </a:bodyPr>
          <a:lstStyle/>
          <a:p>
            <a:pPr eaLnBrk="1" hangingPunct="1">
              <a:buFont typeface="Wingdings" pitchFamily="2" charset="2"/>
              <a:buChar char="l"/>
              <a:defRPr/>
            </a:pP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:    exp1 or exp2   </a:t>
            </a:r>
          </a:p>
          <a:p>
            <a:pPr lvl="1" eaLnBrk="1" hangingPunct="1">
              <a:defRPr/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defRPr/>
            </a:pP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当且仅当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exp1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exp2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都为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（或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相当于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）时，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</a:t>
            </a:r>
            <a:r>
              <a:rPr lang="zh-CN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（或</a:t>
            </a: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相当于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zh-CN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）</a:t>
            </a:r>
            <a:endParaRPr lang="en-US" altLang="zh-CN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1" indent="-457200" eaLnBrk="1" hangingPunct="1">
              <a:defRPr/>
            </a:pPr>
            <a:endParaRPr lang="en-US" altLang="zh-CN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1" indent="-457200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n = 4</a:t>
            </a:r>
            <a:b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 &gt; 4 or n &lt; 5    #True</a:t>
            </a:r>
            <a:b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 &lt;= 2 or n &gt; 5   #False</a:t>
            </a:r>
            <a:b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endParaRPr lang="en-US" altLang="zh-CN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79" name="标题 1">
            <a:extLst>
              <a:ext uri="{FF2B5EF4-FFF2-40B4-BE49-F238E27FC236}">
                <a16:creationId xmlns:a16="http://schemas.microsoft.com/office/drawing/2014/main" id="{F0358B37-C671-ADE6-1913-98EE7D88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逻辑运算符和逻辑表达式</a:t>
            </a: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FCD767B4-65B0-F141-FAB1-C237DD97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E7E314-5F16-4FEA-AC85-1A36F4E77061}" type="slidenum">
              <a:rPr lang="zh-CN" altLang="en-US" smtClean="0"/>
              <a:pPr/>
              <a:t>18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6A7BEE34-A965-3DE6-4956-359DCEF57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6" y="1628775"/>
            <a:ext cx="8640763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77744" bIns="184092">
            <a:spAutoFit/>
          </a:bodyPr>
          <a:lstStyle/>
          <a:p>
            <a:pPr eaLnBrk="1" hangingPunct="1">
              <a:buFont typeface="Wingdings" pitchFamily="2" charset="2"/>
              <a:buChar char="l"/>
              <a:defRPr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:  not exp  </a:t>
            </a:r>
          </a:p>
          <a:p>
            <a:pPr lvl="1" eaLnBrk="1" hangingPunct="1">
              <a:defRPr/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defRPr/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exp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值为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True(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或相当于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True)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结果为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False(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或相当于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False)</a:t>
            </a:r>
          </a:p>
          <a:p>
            <a:pPr lvl="1" eaLnBrk="1" hangingPunct="1">
              <a:defRPr/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exp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值为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False(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或相当于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False)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结果为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True(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或相当于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True)</a:t>
            </a:r>
          </a:p>
          <a:p>
            <a:pPr marL="0" lvl="1" eaLnBrk="1" hangingPunct="1">
              <a:defRPr/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1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not  4 &lt; 5  	#False</a:t>
            </a:r>
          </a:p>
          <a:p>
            <a:pPr marL="0" lvl="1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not 5 		#False</a:t>
            </a:r>
          </a:p>
          <a:p>
            <a:pPr marL="0" lvl="1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not 0 		#True</a:t>
            </a:r>
          </a:p>
          <a:p>
            <a:pPr marL="0" lvl="1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not "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		#False</a:t>
            </a:r>
          </a:p>
          <a:p>
            <a:pPr marL="0" lvl="1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not ""		#True</a:t>
            </a:r>
          </a:p>
          <a:p>
            <a:pPr marL="0" lvl="1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Arial" charset="0"/>
              </a:rPr>
              <a:t>	</a:t>
            </a: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not 4 &lt; 5 and 4 &gt; 6	#False</a:t>
            </a:r>
          </a:p>
          <a:p>
            <a:pPr marL="0" lvl="1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not []		#True</a:t>
            </a:r>
          </a:p>
          <a:p>
            <a:pPr marL="0" lvl="1"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not [1]		#False</a:t>
            </a:r>
          </a:p>
          <a:p>
            <a:pPr marL="0" lvl="1" eaLnBrk="1" hangingPunct="1">
              <a:defRPr/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</p:txBody>
      </p:sp>
      <p:sp>
        <p:nvSpPr>
          <p:cNvPr id="52227" name="标题 1">
            <a:extLst>
              <a:ext uri="{FF2B5EF4-FFF2-40B4-BE49-F238E27FC236}">
                <a16:creationId xmlns:a16="http://schemas.microsoft.com/office/drawing/2014/main" id="{10F019EE-2A90-7E48-20B5-A39BE7393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逻辑运算符和逻辑表达式</a:t>
            </a: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01F60C6E-13F6-E5A8-F732-58B5E821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E7E314-5F16-4FEA-AC85-1A36F4E77061}" type="slidenum">
              <a:rPr lang="zh-CN" altLang="en-US" smtClean="0"/>
              <a:pPr/>
              <a:t>19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746" name="Rectangle 2">
            <a:extLst>
              <a:ext uri="{FF2B5EF4-FFF2-40B4-BE49-F238E27FC236}">
                <a16:creationId xmlns:a16="http://schemas.microsoft.com/office/drawing/2014/main" id="{426605AB-54ED-8B2C-3D9D-BF4542E7649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800225" y="1449388"/>
            <a:ext cx="755650" cy="40322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solidFill>
                  <a:srgbClr val="080808"/>
                </a:solidFill>
                <a:ea typeface="黑体" panose="02010609060101010101" pitchFamily="49" charset="-122"/>
              </a:rPr>
              <a:t>内容提要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937A8358-C545-11D7-12FB-7231BBDB0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1"/>
              </a:buClr>
              <a:buSzPct val="90000"/>
              <a:buFont typeface="Wingdings" panose="05000000000000000000" pitchFamily="2" charset="2"/>
              <a:buChar char="þ"/>
              <a:defRPr sz="2800" b="1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0">
              <a:solidFill>
                <a:schemeClr val="tx1"/>
              </a:solidFill>
            </a:endParaRPr>
          </a:p>
        </p:txBody>
      </p:sp>
      <p:sp>
        <p:nvSpPr>
          <p:cNvPr id="1311748" name="AutoShape 4">
            <a:extLst>
              <a:ext uri="{FF2B5EF4-FFF2-40B4-BE49-F238E27FC236}">
                <a16:creationId xmlns:a16="http://schemas.microsoft.com/office/drawing/2014/main" id="{DB6AB5FE-BE11-CF5E-4CB4-CBBDA49B76AF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747712" y="1079500"/>
            <a:ext cx="4824412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2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0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311749" name="AutoShape 5">
            <a:extLst>
              <a:ext uri="{FF2B5EF4-FFF2-40B4-BE49-F238E27FC236}">
                <a16:creationId xmlns:a16="http://schemas.microsoft.com/office/drawing/2014/main" id="{4EA53DDF-9DED-DC59-7A1E-D2A7C1741F18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342106" y="1515268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4"/>
                  <a:pt x="10856" y="10769"/>
                  <a:pt x="10856" y="10800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799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2294" name="AutoShape 6">
            <a:extLst>
              <a:ext uri="{FF2B5EF4-FFF2-40B4-BE49-F238E27FC236}">
                <a16:creationId xmlns:a16="http://schemas.microsoft.com/office/drawing/2014/main" id="{A0F1BD2E-9EBC-2344-875B-7234BA99936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97263" y="4703763"/>
            <a:ext cx="431482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1"/>
              </a:buClr>
              <a:buSzPct val="90000"/>
              <a:buFont typeface="Wingdings" panose="05000000000000000000" pitchFamily="2" charset="2"/>
              <a:buChar char="þ"/>
              <a:defRPr sz="2800" b="1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80808"/>
                </a:solidFill>
              </a:rPr>
              <a:t>条件分支语句</a:t>
            </a:r>
          </a:p>
        </p:txBody>
      </p:sp>
      <p:sp>
        <p:nvSpPr>
          <p:cNvPr id="12295" name="AutoShape 7">
            <a:extLst>
              <a:ext uri="{FF2B5EF4-FFF2-40B4-BE49-F238E27FC236}">
                <a16:creationId xmlns:a16="http://schemas.microsoft.com/office/drawing/2014/main" id="{396C853C-1DC6-A5F3-2688-01C3D624E9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92563" y="3876675"/>
            <a:ext cx="439578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1"/>
              </a:buClr>
              <a:buSzPct val="90000"/>
              <a:buFont typeface="Wingdings" panose="05000000000000000000" pitchFamily="2" charset="2"/>
              <a:buChar char="þ"/>
              <a:defRPr sz="2800" b="1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80808"/>
                </a:solidFill>
              </a:rPr>
              <a:t>算符优先级</a:t>
            </a:r>
          </a:p>
        </p:txBody>
      </p:sp>
      <p:sp>
        <p:nvSpPr>
          <p:cNvPr id="12296" name="AutoShape 8">
            <a:extLst>
              <a:ext uri="{FF2B5EF4-FFF2-40B4-BE49-F238E27FC236}">
                <a16:creationId xmlns:a16="http://schemas.microsoft.com/office/drawing/2014/main" id="{F0DB5C9F-CDD1-302C-2B3F-408F4338471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13213" y="3063875"/>
            <a:ext cx="42751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1"/>
              </a:buClr>
              <a:buSzPct val="90000"/>
              <a:buFont typeface="Wingdings" panose="05000000000000000000" pitchFamily="2" charset="2"/>
              <a:buChar char="þ"/>
              <a:defRPr sz="2800" b="1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80808"/>
                </a:solidFill>
              </a:rPr>
              <a:t>逻辑运算</a:t>
            </a:r>
          </a:p>
        </p:txBody>
      </p:sp>
      <p:sp>
        <p:nvSpPr>
          <p:cNvPr id="12297" name="AutoShape 9">
            <a:extLst>
              <a:ext uri="{FF2B5EF4-FFF2-40B4-BE49-F238E27FC236}">
                <a16:creationId xmlns:a16="http://schemas.microsoft.com/office/drawing/2014/main" id="{B5054F69-5032-542D-CC43-AA4A3F7D95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60813" y="2195513"/>
            <a:ext cx="4427537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hlink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1"/>
              </a:buClr>
              <a:buSzPct val="90000"/>
              <a:buFont typeface="Wingdings" panose="05000000000000000000" pitchFamily="2" charset="2"/>
              <a:buChar char="þ"/>
              <a:defRPr sz="2800" b="1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80808"/>
                </a:solidFill>
              </a:rPr>
              <a:t>关系运算和</a:t>
            </a:r>
            <a:r>
              <a:rPr lang="en-US" altLang="zh-CN" sz="1800" dirty="0">
                <a:solidFill>
                  <a:srgbClr val="080808"/>
                </a:solidFill>
              </a:rPr>
              <a:t>bool</a:t>
            </a:r>
            <a:r>
              <a:rPr lang="zh-CN" altLang="en-US" sz="1800" dirty="0">
                <a:solidFill>
                  <a:srgbClr val="080808"/>
                </a:solidFill>
              </a:rPr>
              <a:t>类型</a:t>
            </a:r>
          </a:p>
        </p:txBody>
      </p:sp>
      <p:sp>
        <p:nvSpPr>
          <p:cNvPr id="12298" name="AutoShape 10">
            <a:extLst>
              <a:ext uri="{FF2B5EF4-FFF2-40B4-BE49-F238E27FC236}">
                <a16:creationId xmlns:a16="http://schemas.microsoft.com/office/drawing/2014/main" id="{BB9410E3-CC27-FCFD-85F8-B7D12149B0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40113" y="1425575"/>
            <a:ext cx="350837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1"/>
              </a:buClr>
              <a:buSzPct val="90000"/>
              <a:buFont typeface="Wingdings" panose="05000000000000000000" pitchFamily="2" charset="2"/>
              <a:buChar char="þ"/>
              <a:defRPr sz="2800" b="1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80808"/>
                </a:solidFill>
              </a:rPr>
              <a:t>算术运算</a:t>
            </a:r>
          </a:p>
        </p:txBody>
      </p:sp>
      <p:grpSp>
        <p:nvGrpSpPr>
          <p:cNvPr id="1311755" name="Group 11">
            <a:extLst>
              <a:ext uri="{FF2B5EF4-FFF2-40B4-BE49-F238E27FC236}">
                <a16:creationId xmlns:a16="http://schemas.microsoft.com/office/drawing/2014/main" id="{FC218249-342A-C916-E0BD-10F7DDA8D846}"/>
              </a:ext>
            </a:extLst>
          </p:cNvPr>
          <p:cNvGrpSpPr>
            <a:grpSpLocks/>
          </p:cNvGrpSpPr>
          <p:nvPr/>
        </p:nvGrpSpPr>
        <p:grpSpPr bwMode="auto">
          <a:xfrm>
            <a:off x="3122613" y="1514475"/>
            <a:ext cx="381000" cy="381000"/>
            <a:chOff x="2078" y="1680"/>
            <a:chExt cx="1615" cy="1615"/>
          </a:xfrm>
        </p:grpSpPr>
        <p:sp>
          <p:nvSpPr>
            <p:cNvPr id="12328" name="Oval 12">
              <a:extLst>
                <a:ext uri="{FF2B5EF4-FFF2-40B4-BE49-F238E27FC236}">
                  <a16:creationId xmlns:a16="http://schemas.microsoft.com/office/drawing/2014/main" id="{18041CAE-126A-FF0D-391D-D6EABEC319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2329" name="Oval 13">
              <a:extLst>
                <a:ext uri="{FF2B5EF4-FFF2-40B4-BE49-F238E27FC236}">
                  <a16:creationId xmlns:a16="http://schemas.microsoft.com/office/drawing/2014/main" id="{1EA21CDA-9125-26DB-F949-483ECCCA535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311758" name="Oval 14">
              <a:extLst>
                <a:ext uri="{FF2B5EF4-FFF2-40B4-BE49-F238E27FC236}">
                  <a16:creationId xmlns:a16="http://schemas.microsoft.com/office/drawing/2014/main" id="{5497EBC4-E998-37D3-DBF9-8FAE17A850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331" name="Oval 15">
              <a:extLst>
                <a:ext uri="{FF2B5EF4-FFF2-40B4-BE49-F238E27FC236}">
                  <a16:creationId xmlns:a16="http://schemas.microsoft.com/office/drawing/2014/main" id="{20FECA91-9017-DD9E-4D45-8FCFA3D7AE7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311760" name="Oval 16">
              <a:extLst>
                <a:ext uri="{FF2B5EF4-FFF2-40B4-BE49-F238E27FC236}">
                  <a16:creationId xmlns:a16="http://schemas.microsoft.com/office/drawing/2014/main" id="{FD8898E7-ABF3-12C9-B815-5A59878911B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333" name="Oval 17">
              <a:extLst>
                <a:ext uri="{FF2B5EF4-FFF2-40B4-BE49-F238E27FC236}">
                  <a16:creationId xmlns:a16="http://schemas.microsoft.com/office/drawing/2014/main" id="{FC212E6F-36C6-BB57-893B-9A5E27893D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1311762" name="Group 18">
            <a:extLst>
              <a:ext uri="{FF2B5EF4-FFF2-40B4-BE49-F238E27FC236}">
                <a16:creationId xmlns:a16="http://schemas.microsoft.com/office/drawing/2014/main" id="{EB41174C-D7D8-BF6B-5211-2002B3F12754}"/>
              </a:ext>
            </a:extLst>
          </p:cNvPr>
          <p:cNvGrpSpPr>
            <a:grpSpLocks/>
          </p:cNvGrpSpPr>
          <p:nvPr/>
        </p:nvGrpSpPr>
        <p:grpSpPr bwMode="auto">
          <a:xfrm>
            <a:off x="3656013" y="2301875"/>
            <a:ext cx="381000" cy="381000"/>
            <a:chOff x="2078" y="1680"/>
            <a:chExt cx="1615" cy="1615"/>
          </a:xfrm>
        </p:grpSpPr>
        <p:sp>
          <p:nvSpPr>
            <p:cNvPr id="12322" name="Oval 19">
              <a:extLst>
                <a:ext uri="{FF2B5EF4-FFF2-40B4-BE49-F238E27FC236}">
                  <a16:creationId xmlns:a16="http://schemas.microsoft.com/office/drawing/2014/main" id="{D71D0742-D9C5-6BEC-A0C5-0DEEB02B01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2323" name="Oval 20">
              <a:extLst>
                <a:ext uri="{FF2B5EF4-FFF2-40B4-BE49-F238E27FC236}">
                  <a16:creationId xmlns:a16="http://schemas.microsoft.com/office/drawing/2014/main" id="{C51D72A4-9C8D-37CF-F7E3-FB7FA5F3978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311765" name="Oval 21">
              <a:extLst>
                <a:ext uri="{FF2B5EF4-FFF2-40B4-BE49-F238E27FC236}">
                  <a16:creationId xmlns:a16="http://schemas.microsoft.com/office/drawing/2014/main" id="{34AE9BDF-EF2B-0DFA-5B87-F24A5D65D6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325" name="Oval 22">
              <a:extLst>
                <a:ext uri="{FF2B5EF4-FFF2-40B4-BE49-F238E27FC236}">
                  <a16:creationId xmlns:a16="http://schemas.microsoft.com/office/drawing/2014/main" id="{82044A7F-81C9-9870-8A0A-F46981A8CF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311767" name="Oval 23">
              <a:extLst>
                <a:ext uri="{FF2B5EF4-FFF2-40B4-BE49-F238E27FC236}">
                  <a16:creationId xmlns:a16="http://schemas.microsoft.com/office/drawing/2014/main" id="{F16E3F02-7FAA-AABA-D7EF-D00D4920C7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327" name="Oval 24">
              <a:extLst>
                <a:ext uri="{FF2B5EF4-FFF2-40B4-BE49-F238E27FC236}">
                  <a16:creationId xmlns:a16="http://schemas.microsoft.com/office/drawing/2014/main" id="{4A2BDD56-1735-6906-F5E6-95FCE89854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1311769" name="Group 25">
            <a:extLst>
              <a:ext uri="{FF2B5EF4-FFF2-40B4-BE49-F238E27FC236}">
                <a16:creationId xmlns:a16="http://schemas.microsoft.com/office/drawing/2014/main" id="{6D282D16-A931-E83E-2560-49681B0C2DEF}"/>
              </a:ext>
            </a:extLst>
          </p:cNvPr>
          <p:cNvGrpSpPr>
            <a:grpSpLocks/>
          </p:cNvGrpSpPr>
          <p:nvPr/>
        </p:nvGrpSpPr>
        <p:grpSpPr bwMode="auto">
          <a:xfrm>
            <a:off x="3808413" y="3140075"/>
            <a:ext cx="381000" cy="381000"/>
            <a:chOff x="2078" y="1680"/>
            <a:chExt cx="1615" cy="1615"/>
          </a:xfrm>
        </p:grpSpPr>
        <p:sp>
          <p:nvSpPr>
            <p:cNvPr id="12316" name="Oval 26">
              <a:extLst>
                <a:ext uri="{FF2B5EF4-FFF2-40B4-BE49-F238E27FC236}">
                  <a16:creationId xmlns:a16="http://schemas.microsoft.com/office/drawing/2014/main" id="{BF2F9B7F-600F-918A-356E-1EEA22B63F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2317" name="Oval 27">
              <a:extLst>
                <a:ext uri="{FF2B5EF4-FFF2-40B4-BE49-F238E27FC236}">
                  <a16:creationId xmlns:a16="http://schemas.microsoft.com/office/drawing/2014/main" id="{C9A13E6F-D00B-9D5B-38A6-3CBD9F6529E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311772" name="Oval 28">
              <a:extLst>
                <a:ext uri="{FF2B5EF4-FFF2-40B4-BE49-F238E27FC236}">
                  <a16:creationId xmlns:a16="http://schemas.microsoft.com/office/drawing/2014/main" id="{5F561156-5904-515A-DA4A-0C0CAD9F73D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319" name="Oval 29">
              <a:extLst>
                <a:ext uri="{FF2B5EF4-FFF2-40B4-BE49-F238E27FC236}">
                  <a16:creationId xmlns:a16="http://schemas.microsoft.com/office/drawing/2014/main" id="{780003BB-ACD3-27E4-3E66-4C463C9091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311774" name="Oval 30">
              <a:extLst>
                <a:ext uri="{FF2B5EF4-FFF2-40B4-BE49-F238E27FC236}">
                  <a16:creationId xmlns:a16="http://schemas.microsoft.com/office/drawing/2014/main" id="{88646247-D077-8E67-9341-1F1DCCA5CD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321" name="Oval 31">
              <a:extLst>
                <a:ext uri="{FF2B5EF4-FFF2-40B4-BE49-F238E27FC236}">
                  <a16:creationId xmlns:a16="http://schemas.microsoft.com/office/drawing/2014/main" id="{538D7776-A8E0-E813-CE94-FA70F1597A0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1311776" name="Group 32">
            <a:extLst>
              <a:ext uri="{FF2B5EF4-FFF2-40B4-BE49-F238E27FC236}">
                <a16:creationId xmlns:a16="http://schemas.microsoft.com/office/drawing/2014/main" id="{7E0FA3D4-7025-B87A-26CB-E9A28069FA10}"/>
              </a:ext>
            </a:extLst>
          </p:cNvPr>
          <p:cNvGrpSpPr>
            <a:grpSpLocks/>
          </p:cNvGrpSpPr>
          <p:nvPr/>
        </p:nvGrpSpPr>
        <p:grpSpPr bwMode="auto">
          <a:xfrm>
            <a:off x="3656013" y="3978275"/>
            <a:ext cx="381000" cy="381000"/>
            <a:chOff x="2078" y="1680"/>
            <a:chExt cx="1615" cy="1615"/>
          </a:xfrm>
        </p:grpSpPr>
        <p:sp>
          <p:nvSpPr>
            <p:cNvPr id="12310" name="Oval 33">
              <a:extLst>
                <a:ext uri="{FF2B5EF4-FFF2-40B4-BE49-F238E27FC236}">
                  <a16:creationId xmlns:a16="http://schemas.microsoft.com/office/drawing/2014/main" id="{7E85A38C-A93F-8E8C-F488-C093C805745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2311" name="Oval 34">
              <a:extLst>
                <a:ext uri="{FF2B5EF4-FFF2-40B4-BE49-F238E27FC236}">
                  <a16:creationId xmlns:a16="http://schemas.microsoft.com/office/drawing/2014/main" id="{376927F9-BA87-CE40-B47D-7B2577E5F3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311779" name="Oval 35">
              <a:extLst>
                <a:ext uri="{FF2B5EF4-FFF2-40B4-BE49-F238E27FC236}">
                  <a16:creationId xmlns:a16="http://schemas.microsoft.com/office/drawing/2014/main" id="{82056F3E-7026-5D0E-D0EC-9885B1C9B23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313" name="Oval 36">
              <a:extLst>
                <a:ext uri="{FF2B5EF4-FFF2-40B4-BE49-F238E27FC236}">
                  <a16:creationId xmlns:a16="http://schemas.microsoft.com/office/drawing/2014/main" id="{4847D0FA-5EE9-B717-F4DC-17A259DEEE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311781" name="Oval 37">
              <a:extLst>
                <a:ext uri="{FF2B5EF4-FFF2-40B4-BE49-F238E27FC236}">
                  <a16:creationId xmlns:a16="http://schemas.microsoft.com/office/drawing/2014/main" id="{BA638444-E0E4-3725-4CBE-10B1E98092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315" name="Oval 38">
              <a:extLst>
                <a:ext uri="{FF2B5EF4-FFF2-40B4-BE49-F238E27FC236}">
                  <a16:creationId xmlns:a16="http://schemas.microsoft.com/office/drawing/2014/main" id="{E2EFACF2-3AA5-AE72-3381-C8A06D932DB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</p:grpSp>
      <p:grpSp>
        <p:nvGrpSpPr>
          <p:cNvPr id="1311783" name="Group 39">
            <a:extLst>
              <a:ext uri="{FF2B5EF4-FFF2-40B4-BE49-F238E27FC236}">
                <a16:creationId xmlns:a16="http://schemas.microsoft.com/office/drawing/2014/main" id="{1DDE6C97-BB4E-66E9-9E14-B3917B988312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4752975"/>
            <a:ext cx="355600" cy="381000"/>
            <a:chOff x="2078" y="1680"/>
            <a:chExt cx="1615" cy="1615"/>
          </a:xfrm>
        </p:grpSpPr>
        <p:sp>
          <p:nvSpPr>
            <p:cNvPr id="12304" name="Oval 40">
              <a:extLst>
                <a:ext uri="{FF2B5EF4-FFF2-40B4-BE49-F238E27FC236}">
                  <a16:creationId xmlns:a16="http://schemas.microsoft.com/office/drawing/2014/main" id="{3F8D37CB-2274-0EFF-4FE1-10BA2FF43D3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2305" name="Oval 41">
              <a:extLst>
                <a:ext uri="{FF2B5EF4-FFF2-40B4-BE49-F238E27FC236}">
                  <a16:creationId xmlns:a16="http://schemas.microsoft.com/office/drawing/2014/main" id="{41614F46-3032-E526-B460-FE2EC93EA1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311786" name="Oval 42">
              <a:extLst>
                <a:ext uri="{FF2B5EF4-FFF2-40B4-BE49-F238E27FC236}">
                  <a16:creationId xmlns:a16="http://schemas.microsoft.com/office/drawing/2014/main" id="{FA9CA2F4-76DA-30E3-CE0D-B72F38E130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307" name="Oval 43">
              <a:extLst>
                <a:ext uri="{FF2B5EF4-FFF2-40B4-BE49-F238E27FC236}">
                  <a16:creationId xmlns:a16="http://schemas.microsoft.com/office/drawing/2014/main" id="{8F831466-9BED-2FA7-3B27-C0B527D8738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1311788" name="Oval 44">
              <a:extLst>
                <a:ext uri="{FF2B5EF4-FFF2-40B4-BE49-F238E27FC236}">
                  <a16:creationId xmlns:a16="http://schemas.microsoft.com/office/drawing/2014/main" id="{29964022-4D03-30D5-FDE0-11820A6ECE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309" name="Oval 45">
              <a:extLst>
                <a:ext uri="{FF2B5EF4-FFF2-40B4-BE49-F238E27FC236}">
                  <a16:creationId xmlns:a16="http://schemas.microsoft.com/office/drawing/2014/main" id="{E334FAEE-8BF7-944A-33D5-4C98DD6C1FB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2" name="AutoShape 6">
            <a:extLst>
              <a:ext uri="{FF2B5EF4-FFF2-40B4-BE49-F238E27FC236}">
                <a16:creationId xmlns:a16="http://schemas.microsoft.com/office/drawing/2014/main" id="{DC841784-7DE4-FD97-FC3B-50B5106854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19412" y="5445125"/>
            <a:ext cx="4314825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rgbClr val="C0C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FFFFFF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1"/>
              </a:buClr>
              <a:buSzPct val="90000"/>
              <a:buFont typeface="Wingdings" panose="05000000000000000000" pitchFamily="2" charset="2"/>
              <a:buChar char="þ"/>
              <a:defRPr sz="2800" b="1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rgbClr val="00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80808"/>
                </a:solidFill>
              </a:rPr>
              <a:t>条件分支语句例题</a:t>
            </a:r>
            <a:endParaRPr lang="en-US" altLang="zh-CN" sz="1800" dirty="0">
              <a:solidFill>
                <a:srgbClr val="080808"/>
              </a:solidFill>
            </a:endParaRPr>
          </a:p>
        </p:txBody>
      </p:sp>
      <p:grpSp>
        <p:nvGrpSpPr>
          <p:cNvPr id="3" name="Group 39">
            <a:extLst>
              <a:ext uri="{FF2B5EF4-FFF2-40B4-BE49-F238E27FC236}">
                <a16:creationId xmlns:a16="http://schemas.microsoft.com/office/drawing/2014/main" id="{6501E7AE-1EAF-3776-923C-AC38C38FB4F2}"/>
              </a:ext>
            </a:extLst>
          </p:cNvPr>
          <p:cNvGrpSpPr>
            <a:grpSpLocks/>
          </p:cNvGrpSpPr>
          <p:nvPr/>
        </p:nvGrpSpPr>
        <p:grpSpPr bwMode="auto">
          <a:xfrm>
            <a:off x="2620962" y="5494337"/>
            <a:ext cx="355600" cy="381000"/>
            <a:chOff x="2078" y="1680"/>
            <a:chExt cx="1615" cy="1615"/>
          </a:xfrm>
        </p:grpSpPr>
        <p:sp>
          <p:nvSpPr>
            <p:cNvPr id="4" name="Oval 40">
              <a:extLst>
                <a:ext uri="{FF2B5EF4-FFF2-40B4-BE49-F238E27FC236}">
                  <a16:creationId xmlns:a16="http://schemas.microsoft.com/office/drawing/2014/main" id="{E78FAD55-F769-5BD4-17D7-07FB0AEDF4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5715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5" name="Oval 41">
              <a:extLst>
                <a:ext uri="{FF2B5EF4-FFF2-40B4-BE49-F238E27FC236}">
                  <a16:creationId xmlns:a16="http://schemas.microsoft.com/office/drawing/2014/main" id="{DF396CB5-36AA-F7CA-35B2-346EF5065D4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6" name="Oval 42">
              <a:extLst>
                <a:ext uri="{FF2B5EF4-FFF2-40B4-BE49-F238E27FC236}">
                  <a16:creationId xmlns:a16="http://schemas.microsoft.com/office/drawing/2014/main" id="{D217BCC4-A2D5-9677-0FC5-103183AB51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Oval 43">
              <a:extLst>
                <a:ext uri="{FF2B5EF4-FFF2-40B4-BE49-F238E27FC236}">
                  <a16:creationId xmlns:a16="http://schemas.microsoft.com/office/drawing/2014/main" id="{8DDEED05-B3C8-EE0D-CAA6-F5D7A6B450F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  <p:sp>
          <p:nvSpPr>
            <p:cNvPr id="8" name="Oval 44">
              <a:extLst>
                <a:ext uri="{FF2B5EF4-FFF2-40B4-BE49-F238E27FC236}">
                  <a16:creationId xmlns:a16="http://schemas.microsoft.com/office/drawing/2014/main" id="{6FC4791D-4DEE-0C57-3699-30D6E941918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" name="Oval 45">
              <a:extLst>
                <a:ext uri="{FF2B5EF4-FFF2-40B4-BE49-F238E27FC236}">
                  <a16:creationId xmlns:a16="http://schemas.microsoft.com/office/drawing/2014/main" id="{36617B51-CBF4-6706-8819-ECC959E878F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bg1"/>
                </a:buClr>
                <a:buSzPct val="90000"/>
                <a:buFont typeface="Wingdings" panose="05000000000000000000" pitchFamily="2" charset="2"/>
                <a:buChar char="þ"/>
                <a:defRPr sz="2800" b="1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8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4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33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1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1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1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1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1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1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id="{77C56853-2A80-9B95-D721-BA17D2486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708275"/>
            <a:ext cx="864076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7744" bIns="18409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print(3 &lt; 4 or 4 &gt; 5 and 1 &gt; 2 )		#&gt;&gt;True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print((3 &lt; 4 or 4 &gt; 5) and 1 &gt; 2 )		#&gt;&gt;False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eaLnBrk="1" hangingPunct="1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4 &lt; 5 and 4 &gt; 6  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即 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(not 4 &lt; 5) and (4 &gt; 6)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275" name="标题 1">
            <a:extLst>
              <a:ext uri="{FF2B5EF4-FFF2-40B4-BE49-F238E27FC236}">
                <a16:creationId xmlns:a16="http://schemas.microsoft.com/office/drawing/2014/main" id="{630E0D3B-8B86-E4C9-DDA7-C0BEA1AA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逻辑运算符的优先级</a:t>
            </a:r>
          </a:p>
        </p:txBody>
      </p:sp>
      <p:sp>
        <p:nvSpPr>
          <p:cNvPr id="54276" name="矩形 3">
            <a:extLst>
              <a:ext uri="{FF2B5EF4-FFF2-40B4-BE49-F238E27FC236}">
                <a16:creationId xmlns:a16="http://schemas.microsoft.com/office/drawing/2014/main" id="{166C670E-CAF1-AAB5-7F40-DCC59C7B2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6" y="1557338"/>
            <a:ext cx="8569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not &gt; and &gt; or</a:t>
            </a:r>
          </a:p>
        </p:txBody>
      </p:sp>
      <p:sp>
        <p:nvSpPr>
          <p:cNvPr id="54277" name="灯片编号占位符 4">
            <a:extLst>
              <a:ext uri="{FF2B5EF4-FFF2-40B4-BE49-F238E27FC236}">
                <a16:creationId xmlns:a16="http://schemas.microsoft.com/office/drawing/2014/main" id="{64B3EF2F-A0AC-9231-3FE8-394946E6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E7E314-5F16-4FEA-AC85-1A36F4E77061}" type="slidenum">
              <a:rPr lang="zh-CN" altLang="en-US" smtClean="0"/>
              <a:pPr/>
              <a:t>20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>
            <a:extLst>
              <a:ext uri="{FF2B5EF4-FFF2-40B4-BE49-F238E27FC236}">
                <a16:creationId xmlns:a16="http://schemas.microsoft.com/office/drawing/2014/main" id="{DF1D9499-5627-4CAC-7282-F256357A0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708275"/>
            <a:ext cx="8640762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7744" bIns="18409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exp1 and  exp2  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 </a:t>
            </a:r>
            <a:r>
              <a:rPr lang="zh-CN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如果已经算出表达式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exp1</a:t>
            </a:r>
            <a:r>
              <a:rPr lang="zh-CN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为假，那么整个表达式的值肯定为假，于是表达式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exp2</a:t>
            </a:r>
            <a:r>
              <a:rPr lang="zh-CN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就不需要再计算</a:t>
            </a:r>
            <a:endParaRPr lang="en-US" altLang="zh-CN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exp1 or exp2   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如果已经算出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exp1</a:t>
            </a:r>
            <a:r>
              <a:rPr lang="zh-CN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为真，那么整个表达式必定为真，于是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exp2</a:t>
            </a:r>
            <a:r>
              <a:rPr lang="zh-CN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也不必计算</a:t>
            </a:r>
          </a:p>
        </p:txBody>
      </p:sp>
      <p:sp>
        <p:nvSpPr>
          <p:cNvPr id="56323" name="标题 1">
            <a:extLst>
              <a:ext uri="{FF2B5EF4-FFF2-40B4-BE49-F238E27FC236}">
                <a16:creationId xmlns:a16="http://schemas.microsoft.com/office/drawing/2014/main" id="{99277809-34CA-A0E8-0D6D-A23A8B2B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</a:rPr>
              <a:t>逻辑运算符和逻辑表达式</a:t>
            </a:r>
          </a:p>
        </p:txBody>
      </p:sp>
      <p:sp>
        <p:nvSpPr>
          <p:cNvPr id="56324" name="矩形 3">
            <a:extLst>
              <a:ext uri="{FF2B5EF4-FFF2-40B4-BE49-F238E27FC236}">
                <a16:creationId xmlns:a16="http://schemas.microsoft.com/office/drawing/2014/main" id="{51DA7B07-C37D-F862-439D-865A45FA0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6" y="1557338"/>
            <a:ext cx="8569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800" b="1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</a:t>
            </a:r>
            <a:r>
              <a:rPr lang="zh-CN" altLang="en-US" sz="1800" b="1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表达式是</a:t>
            </a:r>
            <a:r>
              <a:rPr lang="zh-CN" altLang="en-US" sz="1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短路计算</a:t>
            </a:r>
            <a:r>
              <a:rPr lang="zh-CN" altLang="en-US" sz="1800" b="1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的，即</a:t>
            </a:r>
            <a:r>
              <a:rPr lang="zh-CN" altLang="zh-CN" sz="1800" b="1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对逻辑表达式的计算，在整个表达式的值已经能够断定的时候即会停止</a:t>
            </a:r>
            <a:endParaRPr lang="en-US" altLang="zh-CN" sz="1800" b="1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5" name="灯片编号占位符 4">
            <a:extLst>
              <a:ext uri="{FF2B5EF4-FFF2-40B4-BE49-F238E27FC236}">
                <a16:creationId xmlns:a16="http://schemas.microsoft.com/office/drawing/2014/main" id="{CE670C5F-623F-E972-01CD-314A9D9D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E7E314-5F16-4FEA-AC85-1A36F4E77061}" type="slidenum">
              <a:rPr lang="zh-CN" altLang="en-US" smtClean="0"/>
              <a:pPr/>
              <a:t>21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>
            <a:extLst>
              <a:ext uri="{FF2B5EF4-FFF2-40B4-BE49-F238E27FC236}">
                <a16:creationId xmlns:a16="http://schemas.microsoft.com/office/drawing/2014/main" id="{4590FB8F-5952-5E22-49F2-5F45C6713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060575"/>
            <a:ext cx="8640762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7744" bIns="18409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算术运算符  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 - * / // % **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关系运算符  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&lt; &gt;  ==  !=  &lt;=  &gt;=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逻辑运算符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and  or  not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记不得就勤用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 )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print( 3 + 2 &lt; 5 )	#&gt;&gt;False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print( 3 + (2 &lt; 5))	#&gt;&gt;4  ,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因 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&lt; 5</a:t>
            </a:r>
            <a:r>
              <a:rPr lang="zh-CN" alt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相当于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zh-CN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1" name="标题 1">
            <a:extLst>
              <a:ext uri="{FF2B5EF4-FFF2-40B4-BE49-F238E27FC236}">
                <a16:creationId xmlns:a16="http://schemas.microsoft.com/office/drawing/2014/main" id="{CE76F75D-08EC-BABE-9D14-F230ACED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各种运算符的优先级</a:t>
            </a:r>
          </a:p>
        </p:txBody>
      </p:sp>
      <p:sp>
        <p:nvSpPr>
          <p:cNvPr id="58372" name="矩形 3">
            <a:extLst>
              <a:ext uri="{FF2B5EF4-FFF2-40B4-BE49-F238E27FC236}">
                <a16:creationId xmlns:a16="http://schemas.microsoft.com/office/drawing/2014/main" id="{AD9FBD44-F6B7-20C2-703D-146322EC9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6" y="1557338"/>
            <a:ext cx="8569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0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从高到低：</a:t>
            </a:r>
            <a:endParaRPr lang="en-US" altLang="zh-CN" sz="200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3" name="灯片编号占位符 4">
            <a:extLst>
              <a:ext uri="{FF2B5EF4-FFF2-40B4-BE49-F238E27FC236}">
                <a16:creationId xmlns:a16="http://schemas.microsoft.com/office/drawing/2014/main" id="{B2E35DF0-458B-262A-6D2C-BF0D52BB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E7E314-5F16-4FEA-AC85-1A36F4E77061}" type="slidenum">
              <a:rPr lang="zh-CN" altLang="en-US" smtClean="0"/>
              <a:pPr/>
              <a:t>22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370053B0-F331-E822-78CB-09F4EE6E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857250"/>
            <a:ext cx="8358188" cy="795338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条件分支语句</a:t>
            </a:r>
          </a:p>
        </p:txBody>
      </p:sp>
      <p:sp>
        <p:nvSpPr>
          <p:cNvPr id="21507" name="矩形 8">
            <a:extLst>
              <a:ext uri="{FF2B5EF4-FFF2-40B4-BE49-F238E27FC236}">
                <a16:creationId xmlns:a16="http://schemas.microsoft.com/office/drawing/2014/main" id="{41ED943E-5E1B-60BE-B9A6-52B4416BB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6" y="2420939"/>
            <a:ext cx="856932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228600" eaLnBrk="1" hangingPunct="1">
              <a:lnSpc>
                <a:spcPct val="150000"/>
              </a:lnSpc>
              <a:defRPr/>
            </a:pP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有时，并非所有的程序语句都要被顺序执行到，会希望满足某种条件就执行这部分语句，满足另一条件就执行另一部分语句。这就需要“条件分支语句”</a:t>
            </a:r>
            <a:endParaRPr lang="en-US" altLang="zh-CN" sz="2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nb-NO" altLang="zh-CN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5F69B013-E5C2-74FB-DD30-769EEF50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E7E314-5F16-4FEA-AC85-1A36F4E77061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9C3EAC96-C946-C415-84FA-7A85329B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606526"/>
            <a:ext cx="8358188" cy="795338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条件分支语句</a:t>
            </a:r>
          </a:p>
        </p:txBody>
      </p:sp>
      <p:sp>
        <p:nvSpPr>
          <p:cNvPr id="66563" name="灯片编号占位符 3">
            <a:extLst>
              <a:ext uri="{FF2B5EF4-FFF2-40B4-BE49-F238E27FC236}">
                <a16:creationId xmlns:a16="http://schemas.microsoft.com/office/drawing/2014/main" id="{D8524C0E-CFA1-BC8F-164C-1EA9D62E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E7E314-5F16-4FEA-AC85-1A36F4E77061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4E9774-DB51-1603-C88B-70338036E8D1}"/>
              </a:ext>
            </a:extLst>
          </p:cNvPr>
          <p:cNvSpPr/>
          <p:nvPr/>
        </p:nvSpPr>
        <p:spPr>
          <a:xfrm>
            <a:off x="360199" y="1225863"/>
            <a:ext cx="4032250" cy="558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nb-NO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表达式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1</a:t>
            </a:r>
            <a:r>
              <a:rPr lang="nb-NO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nb-NO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语句组</a:t>
            </a: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nb-NO" altLang="zh-CN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nb-NO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elif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表达式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2</a:t>
            </a:r>
            <a:r>
              <a:rPr lang="nb-NO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nb-NO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语句组</a:t>
            </a: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nb-NO" altLang="zh-CN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nb-NO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 #</a:t>
            </a:r>
            <a:r>
              <a:rPr lang="zh-CN" alt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可以有多种个 </a:t>
            </a:r>
            <a:r>
              <a:rPr lang="en-US" altLang="zh-CN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elif</a:t>
            </a:r>
            <a:endParaRPr lang="zh-CN" altLang="zh-CN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nb-NO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elif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表达式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n</a:t>
            </a:r>
            <a:r>
              <a:rPr lang="nb-NO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nb-NO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语句组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n</a:t>
            </a:r>
            <a:endParaRPr lang="nb-NO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itchFamily="49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nb-NO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else:	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nb-NO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语句组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itchFamily="49" charset="0"/>
              </a:rPr>
              <a:t>n+1</a:t>
            </a:r>
            <a:r>
              <a:rPr lang="nb-NO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  <p:sp>
        <p:nvSpPr>
          <p:cNvPr id="66565" name="TextBox 3">
            <a:extLst>
              <a:ext uri="{FF2B5EF4-FFF2-40B4-BE49-F238E27FC236}">
                <a16:creationId xmlns:a16="http://schemas.microsoft.com/office/drawing/2014/main" id="{67A008AD-61C2-086F-E957-624F81DA5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9" y="2276476"/>
            <a:ext cx="4321175" cy="347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依次计算表达式</a:t>
            </a:r>
            <a:r>
              <a:rPr lang="en-US" altLang="zh-CN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、表达式</a:t>
            </a:r>
            <a:r>
              <a:rPr lang="en-US" altLang="zh-CN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2…</a:t>
            </a: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只要碰到一个表达式</a:t>
            </a:r>
            <a:r>
              <a:rPr lang="en-US" altLang="zh-CN" sz="2000" dirty="0" err="1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为真，则执行语句组</a:t>
            </a:r>
            <a:r>
              <a:rPr lang="en-US" altLang="zh-CN" sz="2000" dirty="0" err="1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（前面为假的表达式对应的语句组不会被执行）</a:t>
            </a:r>
            <a:r>
              <a:rPr lang="en-US" altLang="zh-CN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且后面的表达式不再计算</a:t>
            </a: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，后面的语句组也都不会被执行。</a:t>
            </a:r>
            <a:endParaRPr lang="en-US" altLang="zh-CN" sz="20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若所有表达式都为假，则执行语句组</a:t>
            </a:r>
            <a:r>
              <a:rPr lang="en-US" altLang="zh-CN" sz="20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注意，缩进的前一行末尾有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:'</a:t>
            </a:r>
            <a:endParaRPr lang="zh-CN" altLang="en-US" sz="20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>
            <a:extLst>
              <a:ext uri="{FF2B5EF4-FFF2-40B4-BE49-F238E27FC236}">
                <a16:creationId xmlns:a16="http://schemas.microsoft.com/office/drawing/2014/main" id="{E8589BD4-AAC1-CFB0-DB08-519E24D03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1" y="1557338"/>
            <a:ext cx="734377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7744" bIns="18409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可以没有 </a:t>
            </a:r>
            <a:r>
              <a:rPr lang="en-US" altLang="zh-CN" sz="20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elif</a:t>
            </a:r>
            <a:r>
              <a:rPr lang="zh-CN" altLang="en-US" sz="20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，也可以没有 </a:t>
            </a:r>
            <a:r>
              <a:rPr lang="en-US" altLang="zh-CN" sz="20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else</a:t>
            </a:r>
            <a:r>
              <a:rPr lang="zh-CN" altLang="en-US" sz="200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，也可以都没有</a:t>
            </a:r>
            <a:endParaRPr lang="en-US" altLang="zh-CN" sz="200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68611" name="标题 1">
            <a:extLst>
              <a:ext uri="{FF2B5EF4-FFF2-40B4-BE49-F238E27FC236}">
                <a16:creationId xmlns:a16="http://schemas.microsoft.com/office/drawing/2014/main" id="{92A9B315-0662-380E-5E32-D3C8E2B4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条件分支语句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1C7524-B99E-961E-756A-831B62E34E13}"/>
              </a:ext>
            </a:extLst>
          </p:cNvPr>
          <p:cNvSpPr/>
          <p:nvPr/>
        </p:nvSpPr>
        <p:spPr>
          <a:xfrm>
            <a:off x="323851" y="2905125"/>
            <a:ext cx="2232025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zh-CN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表达式</a:t>
            </a: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 :</a:t>
            </a:r>
            <a:endParaRPr lang="zh-CN" altLang="zh-CN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语句组</a:t>
            </a: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zh-CN" altLang="zh-CN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 :</a:t>
            </a:r>
            <a:endParaRPr lang="zh-CN" altLang="zh-CN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语句组</a:t>
            </a: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zh-CN" altLang="zh-CN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84B285-01B4-1738-285F-92F82DF742AE}"/>
              </a:ext>
            </a:extLst>
          </p:cNvPr>
          <p:cNvSpPr/>
          <p:nvPr/>
        </p:nvSpPr>
        <p:spPr>
          <a:xfrm>
            <a:off x="3132138" y="2908300"/>
            <a:ext cx="2735262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zh-CN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表达式</a:t>
            </a: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1: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语句组</a:t>
            </a: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zh-CN" altLang="zh-CN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表达式</a:t>
            </a: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2:</a:t>
            </a:r>
          </a:p>
          <a:p>
            <a:pPr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语句组</a:t>
            </a: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zh-CN" altLang="zh-CN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808B42-A4CC-9AAD-9829-E2EA0B091F24}"/>
              </a:ext>
            </a:extLst>
          </p:cNvPr>
          <p:cNvSpPr/>
          <p:nvPr/>
        </p:nvSpPr>
        <p:spPr>
          <a:xfrm>
            <a:off x="6300788" y="2917826"/>
            <a:ext cx="2374900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zh-CN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表达式</a:t>
            </a: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 :</a:t>
            </a:r>
            <a:endParaRPr lang="zh-CN" altLang="zh-CN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zh-CN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语句组</a:t>
            </a:r>
            <a:r>
              <a:rPr lang="en-US" altLang="zh-CN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</a:t>
            </a:r>
            <a:endParaRPr lang="zh-CN" altLang="zh-CN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>
            <a:extLst>
              <a:ext uri="{FF2B5EF4-FFF2-40B4-BE49-F238E27FC236}">
                <a16:creationId xmlns:a16="http://schemas.microsoft.com/office/drawing/2014/main" id="{77403ED6-DE60-532A-EF8E-DF9455349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28775"/>
            <a:ext cx="8640762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7744" bIns="18409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Python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程序的语句前面不能加空格或制表符，除非：</a:t>
            </a:r>
            <a:endParaRPr lang="en-US" altLang="zh-CN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1.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它在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if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语句中的某个“语句组”里面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2.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for ,while ....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等语句的语句组里面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3.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在函数体里面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4.......</a:t>
            </a:r>
            <a:endParaRPr lang="zh-CN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70659" name="标题 1">
            <a:extLst>
              <a:ext uri="{FF2B5EF4-FFF2-40B4-BE49-F238E27FC236}">
                <a16:creationId xmlns:a16="http://schemas.microsoft.com/office/drawing/2014/main" id="{B4D62D15-9783-C076-DF45-DDDD2F00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条件分支语句的缩进</a:t>
            </a:r>
          </a:p>
        </p:txBody>
      </p:sp>
      <p:sp>
        <p:nvSpPr>
          <p:cNvPr id="70660" name="灯片编号占位符 3">
            <a:extLst>
              <a:ext uri="{FF2B5EF4-FFF2-40B4-BE49-F238E27FC236}">
                <a16:creationId xmlns:a16="http://schemas.microsoft.com/office/drawing/2014/main" id="{ECBF2A4E-9FD3-7E5D-BAD2-C0406A60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E7E314-5F16-4FEA-AC85-1A36F4E77061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>
            <a:extLst>
              <a:ext uri="{FF2B5EF4-FFF2-40B4-BE49-F238E27FC236}">
                <a16:creationId xmlns:a16="http://schemas.microsoft.com/office/drawing/2014/main" id="{D4B343D3-2110-198C-CD9B-DB91D45FE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28776"/>
            <a:ext cx="8640762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7744" bIns="18409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if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语句中的语句组，每条语句左边必须缩进，且缩进情况必须一样</a:t>
            </a:r>
            <a:r>
              <a:rPr lang="en-US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对齐）</a:t>
            </a:r>
            <a:endParaRPr lang="en-US" altLang="zh-CN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if int(input()) == 5: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print("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a",end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="")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print("b")</a:t>
            </a:r>
            <a:b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输入：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5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输出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: ab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输入：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4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无输出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72707" name="标题 1">
            <a:extLst>
              <a:ext uri="{FF2B5EF4-FFF2-40B4-BE49-F238E27FC236}">
                <a16:creationId xmlns:a16="http://schemas.microsoft.com/office/drawing/2014/main" id="{1B7491A8-0C12-1EAA-C734-9CA9C6C4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条件分支语句的缩进</a:t>
            </a:r>
          </a:p>
        </p:txBody>
      </p:sp>
      <p:sp>
        <p:nvSpPr>
          <p:cNvPr id="72708" name="灯片编号占位符 3">
            <a:extLst>
              <a:ext uri="{FF2B5EF4-FFF2-40B4-BE49-F238E27FC236}">
                <a16:creationId xmlns:a16="http://schemas.microsoft.com/office/drawing/2014/main" id="{2368159A-D672-0B52-F728-21F89CF6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E7E314-5F16-4FEA-AC85-1A36F4E77061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>
            <a:extLst>
              <a:ext uri="{FF2B5EF4-FFF2-40B4-BE49-F238E27FC236}">
                <a16:creationId xmlns:a16="http://schemas.microsoft.com/office/drawing/2014/main" id="{4693A596-B152-7F7A-5862-893F4B042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28776"/>
            <a:ext cx="8640762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7744" bIns="18409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if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语句中的语句组，每条语句左边必须缩进，且缩进情况必须一样</a:t>
            </a:r>
            <a:r>
              <a:rPr lang="en-US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对齐）</a:t>
            </a:r>
            <a:endParaRPr lang="en-US" altLang="zh-CN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if int(input()) == 5: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print("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a",end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="")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print("b")</a:t>
            </a:r>
            <a:b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输入：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4	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输出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: b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74755" name="标题 1">
            <a:extLst>
              <a:ext uri="{FF2B5EF4-FFF2-40B4-BE49-F238E27FC236}">
                <a16:creationId xmlns:a16="http://schemas.microsoft.com/office/drawing/2014/main" id="{7F885009-C1F4-98C3-680E-E545CF92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条件分支语句的缩进</a:t>
            </a:r>
          </a:p>
        </p:txBody>
      </p:sp>
      <p:sp>
        <p:nvSpPr>
          <p:cNvPr id="74756" name="灯片编号占位符 3">
            <a:extLst>
              <a:ext uri="{FF2B5EF4-FFF2-40B4-BE49-F238E27FC236}">
                <a16:creationId xmlns:a16="http://schemas.microsoft.com/office/drawing/2014/main" id="{DFE29B73-AB8A-ADDB-140E-FF48F6D2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E7E314-5F16-4FEA-AC85-1A36F4E77061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>
            <a:extLst>
              <a:ext uri="{FF2B5EF4-FFF2-40B4-BE49-F238E27FC236}">
                <a16:creationId xmlns:a16="http://schemas.microsoft.com/office/drawing/2014/main" id="{2BDC8FAB-5194-9208-3ACB-92F96F522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628776"/>
            <a:ext cx="8640762" cy="313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7744" bIns="18409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if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语句中的语句组，每条语句左边必须缩进，且缩进情况必须一样</a:t>
            </a:r>
            <a:r>
              <a:rPr lang="en-US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对齐）</a:t>
            </a:r>
            <a:endParaRPr lang="en-US" altLang="zh-CN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if int(input()) == 5: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print("</a:t>
            </a:r>
            <a:r>
              <a:rPr lang="en-US" altLang="zh-CN" sz="2000" b="1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a",end</a:t>
            </a: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="")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print("b")</a:t>
            </a:r>
            <a:b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Courier New" panose="02070309020205020404" pitchFamily="49" charset="0"/>
              </a:rPr>
            </a:br>
            <a:endParaRPr lang="en-US" altLang="zh-CN" sz="24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出错！没有对齐的缩进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!</a:t>
            </a:r>
            <a:endParaRPr lang="zh-CN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76803" name="标题 1">
            <a:extLst>
              <a:ext uri="{FF2B5EF4-FFF2-40B4-BE49-F238E27FC236}">
                <a16:creationId xmlns:a16="http://schemas.microsoft.com/office/drawing/2014/main" id="{66785CA7-18D8-969B-3434-C7BEF4CA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条件分支语句的缩进</a:t>
            </a: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9F1F37D2-D23D-4AED-3146-42D03E59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E7E314-5F16-4FEA-AC85-1A36F4E77061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4A5A7298-D1CE-ACA1-BAF5-EA07274D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188" y="3068639"/>
            <a:ext cx="7956550" cy="504825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</a:rPr>
              <a:t>算术运算、逻辑运算和分支语句</a:t>
            </a:r>
          </a:p>
        </p:txBody>
      </p:sp>
      <p:sp>
        <p:nvSpPr>
          <p:cNvPr id="9219" name="TextBox 3">
            <a:extLst>
              <a:ext uri="{FF2B5EF4-FFF2-40B4-BE49-F238E27FC236}">
                <a16:creationId xmlns:a16="http://schemas.microsoft.com/office/drawing/2014/main" id="{0FCC90EA-3854-F4D1-395C-2A90E415A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909639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信息科学技术学院</a:t>
            </a: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9AC824CA-586E-B2A4-93A1-804F15DF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00BBA5-1202-49E1-B11E-3982B14EAACA}" type="slidenum">
              <a:rPr lang="zh-CN" altLang="en-US" smtClean="0"/>
              <a:pPr/>
              <a:t>3</a:t>
            </a:fld>
            <a:endParaRPr lang="en-US" altLang="zh-CN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96348325-5245-F8B5-9919-E08541C26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412875"/>
            <a:ext cx="8640762" cy="405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177744" bIns="184092">
            <a:spAutoFit/>
          </a:bodyPr>
          <a:lstStyle/>
          <a:p>
            <a:pPr indent="228600" eaLnBrk="1" hangingPunct="1">
              <a:defRPr/>
            </a:pPr>
            <a:endParaRPr lang="en-US" altLang="zh-CN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"ok":</a:t>
            </a:r>
            <a:b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print("ok")			#&gt;&gt;ok</a:t>
            </a:r>
            <a:b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"":</a:t>
            </a:r>
            <a:b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print("null string")	#</a:t>
            </a: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无输出</a:t>
            </a:r>
            <a:b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 = [4,2]</a:t>
            </a:r>
            <a:b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a:</a:t>
            </a:r>
            <a:b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print(a)			#&gt;&gt;[4,2]</a:t>
            </a:r>
            <a:b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20:</a:t>
            </a:r>
            <a:b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print(20)			#&gt;&gt;20</a:t>
            </a:r>
            <a:b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 0:</a:t>
            </a:r>
            <a:b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print(0)			#</a:t>
            </a:r>
            <a:r>
              <a:rPr lang="zh-CN" alt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无输出</a:t>
            </a:r>
            <a:endParaRPr lang="en-US" altLang="zh-CN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851" name="标题 1">
            <a:extLst>
              <a:ext uri="{FF2B5EF4-FFF2-40B4-BE49-F238E27FC236}">
                <a16:creationId xmlns:a16="http://schemas.microsoft.com/office/drawing/2014/main" id="{C9AC92CD-1789-4A34-8618-7DF19E3C2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什么相当于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True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或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False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41681B4C-0802-BB6F-FDB0-BAEC921E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E7E314-5F16-4FEA-AC85-1A36F4E77061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>
            <a:extLst>
              <a:ext uri="{FF2B5EF4-FFF2-40B4-BE49-F238E27FC236}">
                <a16:creationId xmlns:a16="http://schemas.microsoft.com/office/drawing/2014/main" id="{EE6AC85E-AA91-F9A5-C3FA-D28EF49F8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6" y="1484314"/>
            <a:ext cx="8893175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7744" bIns="18409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例题:</a:t>
            </a:r>
            <a:r>
              <a:rPr lang="en-US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写一个判断整数奇偶性的程序，要求输入一个整数，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如果是奇数，就输出“It's odd.”，如果是偶数，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就输出“It's even.”。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int(input()) % 2 == 1:</a:t>
            </a:r>
            <a:b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print("It's odd")</a:t>
            </a:r>
            <a:b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b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print("It's even")</a:t>
            </a:r>
            <a:b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</a:rPr>
            </a:br>
            <a:endParaRPr lang="zh-CN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899" name="标题 1">
            <a:extLst>
              <a:ext uri="{FF2B5EF4-FFF2-40B4-BE49-F238E27FC236}">
                <a16:creationId xmlns:a16="http://schemas.microsoft.com/office/drawing/2014/main" id="{0DC21860-DAF0-0D02-AE5F-EF0674F0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981075"/>
            <a:ext cx="8358188" cy="53975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if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语句示例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CDB2A-BB10-9E88-C3B0-14C64940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3BE806-2AF6-CC73-CFE7-7FE578DF3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endParaRPr lang="en-US" altLang="zh-CN" dirty="0"/>
          </a:p>
          <a:p>
            <a:r>
              <a:rPr lang="zh-CN" altLang="en-US" dirty="0"/>
              <a:t>一个年份，判断该年份是否为闰年。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注意：</a:t>
            </a:r>
            <a:r>
              <a:rPr lang="en-US" altLang="zh-CN" dirty="0"/>
              <a:t>and</a:t>
            </a:r>
            <a:r>
              <a:rPr lang="zh-CN" altLang="en-US" dirty="0"/>
              <a:t>不是</a:t>
            </a:r>
            <a:r>
              <a:rPr lang="en-US" altLang="zh-CN" dirty="0"/>
              <a:t>&amp;&amp; or</a:t>
            </a:r>
            <a:r>
              <a:rPr lang="zh-CN" altLang="en-US" dirty="0"/>
              <a:t>不是</a:t>
            </a:r>
            <a:r>
              <a:rPr lang="en-US" altLang="zh-CN" dirty="0"/>
              <a:t>||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88566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40D52-F17C-21FD-D780-38DB36E7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chatGPT</a:t>
            </a:r>
            <a:r>
              <a:rPr lang="zh-CN" altLang="en-US" dirty="0"/>
              <a:t>网址密码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BC738-CC81-5C10-8C14-93FB43E60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chat.takasoap.xyz</a:t>
            </a:r>
            <a:endParaRPr lang="en-US" altLang="zh-CN" dirty="0"/>
          </a:p>
          <a:p>
            <a:r>
              <a:rPr lang="zh-CN" altLang="en-US" dirty="0"/>
              <a:t>密码：</a:t>
            </a:r>
            <a:r>
              <a:rPr lang="en-US" altLang="zh-CN" dirty="0"/>
              <a:t>2023122py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52658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71600" y="1052736"/>
            <a:ext cx="6947535" cy="247529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81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sz="15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身体质量（Body</a:t>
            </a:r>
            <a:r>
              <a:rPr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Mass </a:t>
            </a:r>
            <a:r>
              <a:rPr sz="15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Index，BMI）是国际上衡量人体肥胖程度和是否健康的重要标准，计算BMI需要人体体重和身高两个指标，BMI的计算方式如下</a:t>
            </a:r>
            <a:r>
              <a:rPr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algn="ctr" fontAlgn="auto">
              <a:lnSpc>
                <a:spcPct val="150000"/>
              </a:lnSpc>
            </a:pP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 = 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体重（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kg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身高</a:t>
            </a:r>
            <a:r>
              <a:rPr lang="en-US" altLang="zh-CN" sz="1500" b="1" baseline="30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en-US" altLang="zh-CN" sz="1500" b="1" baseline="30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15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342900" fontAlgn="auto">
              <a:lnSpc>
                <a:spcPct val="15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在国内，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值如果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小于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18.5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，则属于“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偏瘦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”；</a:t>
            </a:r>
          </a:p>
          <a:p>
            <a:pPr indent="342900" fontAlgn="auto">
              <a:lnSpc>
                <a:spcPct val="15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18.5~24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范围内，则属于“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”；</a:t>
            </a:r>
          </a:p>
          <a:p>
            <a:pPr indent="342900" fontAlgn="auto">
              <a:lnSpc>
                <a:spcPct val="15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24~28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范围内，则属于“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偏胖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”；</a:t>
            </a:r>
          </a:p>
          <a:p>
            <a:pPr indent="342900" fontAlgn="auto">
              <a:lnSpc>
                <a:spcPct val="150000"/>
              </a:lnSpc>
            </a:pPr>
            <a:r>
              <a: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        </a:t>
            </a:r>
            <a:r>
              <a:rPr lang="en-US" altLang="zh-CN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大于等于</a:t>
            </a:r>
            <a:r>
              <a:rPr lang="en-US" altLang="zh-CN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28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，则属于“</a:t>
            </a:r>
            <a:r>
              <a:rPr lang="zh-CN" altLang="en-US"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肥胖</a:t>
            </a:r>
            <a:r>
              <a:rPr lang="zh-CN" altLang="en-US"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C8F9C0-855B-DA26-4BE6-B7C488E6E6CE}"/>
              </a:ext>
            </a:extLst>
          </p:cNvPr>
          <p:cNvSpPr txBox="1"/>
          <p:nvPr/>
        </p:nvSpPr>
        <p:spPr>
          <a:xfrm>
            <a:off x="1567864" y="3861048"/>
            <a:ext cx="5755005" cy="212090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sz="18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设计程序计算BMI值，并输出BMI对应的身体情况</a:t>
            </a:r>
            <a:endParaRPr sz="1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7175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体重和身高的值；</a:t>
            </a:r>
          </a:p>
          <a:p>
            <a:pPr marL="257175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值；</a:t>
            </a:r>
          </a:p>
          <a:p>
            <a:pPr marL="257175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值与各个范围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比较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，找到对应身体状况；</a:t>
            </a:r>
          </a:p>
          <a:p>
            <a:pPr marL="257175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="" xmlns:wpsdc="http://www.wps.cn/officeDocument/2017/drawingmlCustomData" val="200" checksum="4158780845"/>
                </a:ext>
              </a:extLst>
            </a:pPr>
            <a:r>
              <a:rPr lang="zh-CN" altLang="en-US" sz="1800" b="1" dirty="0">
                <a:ln/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打印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出身体状况信息。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78582" y="896200"/>
            <a:ext cx="4200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>
                <a:solidFill>
                  <a:schemeClr val="bg1"/>
                </a:solidFill>
                <a:sym typeface="+mn-ea"/>
              </a:rPr>
              <a:t>4.2 </a:t>
            </a:r>
            <a:r>
              <a:rPr lang="zh-CN" altLang="en-US" sz="2700" dirty="0">
                <a:solidFill>
                  <a:schemeClr val="bg1"/>
                </a:solidFill>
                <a:sym typeface="+mn-ea"/>
              </a:rPr>
              <a:t>只用</a:t>
            </a:r>
            <a:r>
              <a:rPr lang="en-US" altLang="zh-CN" sz="2700" dirty="0">
                <a:solidFill>
                  <a:schemeClr val="bg1"/>
                </a:solidFill>
                <a:sym typeface="+mn-ea"/>
              </a:rPr>
              <a:t>if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4392" y="1702118"/>
            <a:ext cx="233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ym typeface="+mn-ea"/>
              </a:rPr>
              <a:t>4.2.3 </a:t>
            </a:r>
            <a:r>
              <a:rPr lang="zh-CN" altLang="en-US" sz="1800" dirty="0">
                <a:sym typeface="+mn-ea"/>
              </a:rPr>
              <a:t>if语句</a:t>
            </a:r>
            <a:r>
              <a:rPr lang="en-US" altLang="zh-CN" sz="1800" dirty="0">
                <a:sym typeface="+mn-ea"/>
              </a:rPr>
              <a:t>-</a:t>
            </a:r>
            <a:r>
              <a:rPr lang="zh-CN" altLang="en-US" sz="1800" b="1" dirty="0">
                <a:sym typeface="+mn-ea"/>
              </a:rPr>
              <a:t>计算</a:t>
            </a:r>
            <a:r>
              <a:rPr lang="en-US" altLang="zh-CN" sz="1800" b="1" dirty="0">
                <a:sym typeface="+mn-ea"/>
              </a:rPr>
              <a:t>BMI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9611" y="2159794"/>
            <a:ext cx="4604861" cy="3214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weight = float(input("</a:t>
            </a:r>
            <a:r>
              <a:rPr sz="105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请输入您的体重（kg</a:t>
            </a: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）："))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height = float(input("</a:t>
            </a:r>
            <a:r>
              <a:rPr sz="105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请输入您的身高（m</a:t>
            </a: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）："))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05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</a:t>
            </a: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weight / pow(height,2)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</a:t>
            </a:r>
            <a:r>
              <a:rPr sz="105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f"BMI的值为</a:t>
            </a: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：{bmi:.2f}")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</a:t>
            </a:r>
            <a:r>
              <a:rPr sz="105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</a:t>
            </a: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 18.5: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level = "</a:t>
            </a:r>
            <a:r>
              <a:rPr sz="105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偏瘦，体重太轻了，要增加营养哦</a:t>
            </a: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18.5 &lt;= </a:t>
            </a:r>
            <a:r>
              <a:rPr sz="105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</a:t>
            </a: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 24: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level = "</a:t>
            </a:r>
            <a:r>
              <a:rPr sz="105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正常，您的身体非常健康，太棒啦</a:t>
            </a: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24 &lt;= </a:t>
            </a:r>
            <a:r>
              <a:rPr sz="105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</a:t>
            </a: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 28: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level = "</a:t>
            </a:r>
            <a:r>
              <a:rPr sz="105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偏胖，规律作息、合理饮食，会变得健康哦</a:t>
            </a: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</a:t>
            </a:r>
            <a:r>
              <a:rPr sz="105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</a:t>
            </a: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&gt;= 28: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level = "</a:t>
            </a:r>
            <a:r>
              <a:rPr sz="105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肥胖，保持健康的身体是爱护自己的表现，要运动起来呀</a:t>
            </a: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</a:t>
            </a:r>
            <a:r>
              <a:rPr sz="105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身体状况为</a:t>
            </a:r>
            <a:r>
              <a:rPr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：",level)</a:t>
            </a:r>
            <a:endParaRPr lang="zh-CN" altLang="en-US" sz="10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41484" y="2047399"/>
            <a:ext cx="4852988" cy="34690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5646896" y="3263265"/>
            <a:ext cx="2985135" cy="12756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请输入您的体重（</a:t>
            </a:r>
            <a:r>
              <a:rPr 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kg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</a:t>
            </a:r>
            <a:r>
              <a:rPr 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55</a:t>
            </a:r>
            <a:endParaRPr lang="zh-CN" altLang="en-US" sz="10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请输入您的身高（</a:t>
            </a:r>
            <a:r>
              <a:rPr 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</a:t>
            </a:r>
            <a:r>
              <a:rPr 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1.7</a:t>
            </a:r>
          </a:p>
          <a:p>
            <a:pPr fontAlgn="auto">
              <a:lnSpc>
                <a:spcPct val="150000"/>
              </a:lnSpc>
            </a:pPr>
            <a:r>
              <a:rPr 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的值为：</a:t>
            </a:r>
            <a:r>
              <a:rPr 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19.03</a:t>
            </a:r>
            <a:endParaRPr lang="zh-CN" altLang="en-US" sz="10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身体状况为：</a:t>
            </a:r>
            <a:r>
              <a:rPr 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0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正常，您的身体非常健康，太棒啦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594509" y="2047399"/>
            <a:ext cx="3089434" cy="34442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右箭头 5"/>
          <p:cNvSpPr/>
          <p:nvPr/>
        </p:nvSpPr>
        <p:spPr>
          <a:xfrm>
            <a:off x="4899661" y="3746659"/>
            <a:ext cx="747236" cy="27336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0" name="文本框 99"/>
          <p:cNvSpPr txBox="1"/>
          <p:nvPr/>
        </p:nvSpPr>
        <p:spPr>
          <a:xfrm>
            <a:off x="6741795" y="1853565"/>
            <a:ext cx="2142173" cy="8744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输入体重</a:t>
            </a:r>
            <a:r>
              <a:rPr 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55kg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，身高</a:t>
            </a:r>
            <a:r>
              <a:rPr 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1.7m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4393" y="891064"/>
            <a:ext cx="4200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>
                <a:sym typeface="+mn-ea"/>
              </a:rPr>
              <a:t>4.2 </a:t>
            </a:r>
            <a:r>
              <a:rPr lang="zh-CN" altLang="en-US" sz="2700" dirty="0">
                <a:sym typeface="+mn-ea"/>
              </a:rPr>
              <a:t>条件语句</a:t>
            </a:r>
            <a:endParaRPr lang="zh-CN" altLang="en-US" sz="2700" dirty="0"/>
          </a:p>
        </p:txBody>
      </p:sp>
      <p:sp>
        <p:nvSpPr>
          <p:cNvPr id="10" name="文本框 9"/>
          <p:cNvSpPr txBox="1"/>
          <p:nvPr/>
        </p:nvSpPr>
        <p:spPr>
          <a:xfrm>
            <a:off x="854393" y="1702118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ym typeface="+mn-ea"/>
              </a:rPr>
              <a:t>4.2.4 </a:t>
            </a:r>
            <a:r>
              <a:rPr lang="zh-CN" altLang="en-US" sz="1800" dirty="0">
                <a:sym typeface="+mn-ea"/>
              </a:rPr>
              <a:t>if...else语句</a:t>
            </a:r>
            <a:endParaRPr lang="en-US" altLang="zh-CN" sz="18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8665" y="2741295"/>
            <a:ext cx="3836670" cy="28296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weight = float(input("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请输入您的体重（kg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）："))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height = float(input("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请输入您的身高（m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）："))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weight / pow(height,2)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f"BMI的值为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：{bmi:.2f}")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18.5 &lt;= 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 24: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level = 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else: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level = 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已偏离正常值，正常范围为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[18.5,24)"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身体状况为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：",level)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31483" y="2552224"/>
            <a:ext cx="4320540" cy="2963704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5161598" y="3433763"/>
            <a:ext cx="3590925" cy="11676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请输入您的体重（kg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）：50</a:t>
            </a:r>
          </a:p>
          <a:p>
            <a:pPr fontAlgn="auto">
              <a:lnSpc>
                <a:spcPct val="150000"/>
              </a:lnSpc>
            </a:pP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请输入您的身高（m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）：1.7</a:t>
            </a:r>
          </a:p>
          <a:p>
            <a:pPr fontAlgn="auto">
              <a:lnSpc>
                <a:spcPct val="150000"/>
              </a:lnSpc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BMI的值为：17.30</a:t>
            </a:r>
          </a:p>
          <a:p>
            <a:pPr fontAlgn="auto">
              <a:lnSpc>
                <a:spcPct val="150000"/>
              </a:lnSpc>
            </a:pP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身体状况为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 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已偏离正常值，正常范围为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[18.5,24</a:t>
            </a: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68716" y="2552224"/>
            <a:ext cx="3844290" cy="2963704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右箭头 7"/>
          <p:cNvSpPr/>
          <p:nvPr/>
        </p:nvSpPr>
        <p:spPr>
          <a:xfrm>
            <a:off x="4414362" y="3885247"/>
            <a:ext cx="747236" cy="27336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6610350" y="2361248"/>
            <a:ext cx="2142173" cy="8744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输入体重</a:t>
            </a:r>
            <a:r>
              <a:rPr 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55kg</a:t>
            </a:r>
            <a:r>
              <a:rPr lang="zh-CN" alt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，身高</a:t>
            </a:r>
            <a:r>
              <a:rPr lang="en-US" sz="1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1.7m</a:t>
            </a:r>
            <a:endParaRPr lang="zh-CN" altLang="en-US" sz="1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2930" y="2047399"/>
            <a:ext cx="4002405" cy="39780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81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sz="15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计算BMI值，判断是否在正常范围</a:t>
            </a:r>
            <a:endParaRPr lang="zh-CN" altLang="en-US" sz="15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90665D-8BA1-2F44-038E-40CC849A448C}"/>
              </a:ext>
            </a:extLst>
          </p:cNvPr>
          <p:cNvSpPr txBox="1"/>
          <p:nvPr/>
        </p:nvSpPr>
        <p:spPr>
          <a:xfrm>
            <a:off x="551498" y="1208805"/>
            <a:ext cx="4200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>
                <a:solidFill>
                  <a:schemeClr val="bg1"/>
                </a:solidFill>
                <a:sym typeface="+mn-ea"/>
              </a:rPr>
              <a:t>4.2 </a:t>
            </a:r>
            <a:r>
              <a:rPr lang="zh-CN" altLang="en-US" sz="2700" dirty="0">
                <a:solidFill>
                  <a:schemeClr val="bg1"/>
                </a:solidFill>
                <a:sym typeface="+mn-ea"/>
              </a:rPr>
              <a:t>用</a:t>
            </a:r>
            <a:r>
              <a:rPr lang="en-US" altLang="zh-CN" sz="2700" dirty="0">
                <a:solidFill>
                  <a:schemeClr val="bg1"/>
                </a:solidFill>
                <a:sym typeface="+mn-ea"/>
              </a:rPr>
              <a:t>if else: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4393" y="891064"/>
            <a:ext cx="42005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>
                <a:sym typeface="+mn-ea"/>
              </a:rPr>
              <a:t>4.2 </a:t>
            </a:r>
            <a:r>
              <a:rPr lang="zh-CN" altLang="en-US" sz="2700" dirty="0">
                <a:sym typeface="+mn-ea"/>
              </a:rPr>
              <a:t>条件语句</a:t>
            </a:r>
            <a:endParaRPr lang="zh-CN" altLang="en-US" sz="27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854393" y="2122647"/>
            <a:ext cx="4743926" cy="39780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81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sz="15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if...else语句也可以写成条件表达式的形式</a:t>
            </a:r>
            <a:endParaRPr lang="zh-CN" altLang="en-US" sz="15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2613660" y="2673191"/>
            <a:ext cx="3973830" cy="599123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文本框 9"/>
          <p:cNvSpPr txBox="1"/>
          <p:nvPr/>
        </p:nvSpPr>
        <p:spPr>
          <a:xfrm>
            <a:off x="854392" y="1702118"/>
            <a:ext cx="1877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ym typeface="+mn-ea"/>
              </a:rPr>
              <a:t>4.2.4 </a:t>
            </a:r>
            <a:r>
              <a:rPr lang="zh-CN" altLang="en-US" sz="1800" dirty="0">
                <a:sym typeface="+mn-ea"/>
              </a:rPr>
              <a:t>if...else语句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462338" y="2799874"/>
            <a:ext cx="2219801" cy="3366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表达式1 if 条件 else 表达式2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82139" y="1986915"/>
            <a:ext cx="1758791" cy="8906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048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1740828767"/>
                </a:ext>
              </a:extLst>
            </a:pPr>
            <a:r>
              <a:rPr lang="zh-CN" altLang="en-US" sz="12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表达式可以是数字类型或字符串类型的一个值，也可以是变量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46923" y="3503771"/>
            <a:ext cx="3836670" cy="11676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18.5 &lt;= 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 24: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level = 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else: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level = 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已偏离正常值，正常范围为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[18.5,24)"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563052" y="3503295"/>
            <a:ext cx="5936933" cy="1176814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文本框 6"/>
          <p:cNvSpPr txBox="1"/>
          <p:nvPr/>
        </p:nvSpPr>
        <p:spPr>
          <a:xfrm>
            <a:off x="1759744" y="5074444"/>
            <a:ext cx="5624989" cy="3366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level = 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 if 18.5 &lt;= 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 24 else 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已偏离正常值，正常范围为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[18.5,24)"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603534" y="5038725"/>
            <a:ext cx="5936933" cy="416719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下箭头 8"/>
          <p:cNvSpPr/>
          <p:nvPr/>
        </p:nvSpPr>
        <p:spPr>
          <a:xfrm>
            <a:off x="4430554" y="4599623"/>
            <a:ext cx="282893" cy="47482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FB61A-700E-F7A5-3C51-C12C777A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AE484F-02AC-4EF9-C954-C0F4BB4F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求三个数里最大值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法</a:t>
            </a:r>
            <a:r>
              <a:rPr lang="en-US" altLang="zh-CN" dirty="0"/>
              <a:t>1</a:t>
            </a:r>
            <a:r>
              <a:rPr lang="zh-CN" altLang="en-US" dirty="0"/>
              <a:t>：使用三目运算</a:t>
            </a:r>
            <a:r>
              <a:rPr lang="en-US" altLang="zh-CN" dirty="0"/>
              <a:t>=if</a:t>
            </a:r>
            <a:r>
              <a:rPr lang="zh-CN" altLang="en-US" dirty="0"/>
              <a:t>来做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法</a:t>
            </a:r>
            <a:r>
              <a:rPr lang="en-US" altLang="zh-CN" dirty="0"/>
              <a:t>2</a:t>
            </a:r>
            <a:r>
              <a:rPr lang="zh-CN" altLang="en-US" dirty="0"/>
              <a:t>：直接列举三种可能，</a:t>
            </a:r>
            <a:r>
              <a:rPr lang="en-US" altLang="zh-CN" dirty="0"/>
              <a:t>a</a:t>
            </a:r>
            <a:r>
              <a:rPr lang="zh-CN" altLang="en-US" dirty="0"/>
              <a:t>最大，</a:t>
            </a:r>
            <a:r>
              <a:rPr lang="en-US" altLang="zh-CN" dirty="0"/>
              <a:t>b</a:t>
            </a:r>
            <a:r>
              <a:rPr lang="zh-CN" altLang="en-US" dirty="0"/>
              <a:t>最大，</a:t>
            </a:r>
            <a:r>
              <a:rPr lang="en-US" altLang="zh-CN" dirty="0"/>
              <a:t>c</a:t>
            </a:r>
            <a:r>
              <a:rPr lang="zh-CN" altLang="en-US" dirty="0"/>
              <a:t>最大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448447-83A1-E3F6-C721-7E5912556E2C}"/>
              </a:ext>
            </a:extLst>
          </p:cNvPr>
          <p:cNvSpPr txBox="1"/>
          <p:nvPr/>
        </p:nvSpPr>
        <p:spPr>
          <a:xfrm>
            <a:off x="1835696" y="3406230"/>
            <a:ext cx="46011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a=int(input("a:"))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b=int(input("b:"))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c=int(input("c:"))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max=a if(a&gt;b)else b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max=max if(max&gt;c) else c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print(f"max:{max}")</a:t>
            </a:r>
          </a:p>
        </p:txBody>
      </p:sp>
    </p:spTree>
    <p:extLst>
      <p:ext uri="{BB962C8B-B14F-4D97-AF65-F5344CB8AC3E}">
        <p14:creationId xmlns:p14="http://schemas.microsoft.com/office/powerpoint/2010/main" val="36482251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>
            <a:extLst>
              <a:ext uri="{FF2B5EF4-FFF2-40B4-BE49-F238E27FC236}">
                <a16:creationId xmlns:a16="http://schemas.microsoft.com/office/drawing/2014/main" id="{3F33B9B8-6E09-AB83-7D41-F76410925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6" y="1484314"/>
            <a:ext cx="8785225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7744" bIns="18409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一条</a:t>
            </a:r>
            <a:r>
              <a:rPr lang="en-US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语句的某个分支</a:t>
            </a:r>
            <a:r>
              <a:rPr lang="en-US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语句组）</a:t>
            </a:r>
            <a:r>
              <a:rPr lang="zh-CN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里，还可以再写</a:t>
            </a:r>
            <a:r>
              <a:rPr lang="en-US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语句。</a:t>
            </a:r>
            <a:endParaRPr lang="en-US" altLang="zh-CN" sz="22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int(input())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 &gt; 0: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a % 2: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print("good")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print("bad")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		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输出：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bad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		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输出：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	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无输出</a:t>
            </a:r>
            <a:endParaRPr lang="zh-CN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947" name="标题 1">
            <a:extLst>
              <a:ext uri="{FF2B5EF4-FFF2-40B4-BE49-F238E27FC236}">
                <a16:creationId xmlns:a16="http://schemas.microsoft.com/office/drawing/2014/main" id="{8EC56C20-3F50-1C00-53C8-BF5FF4AA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9" y="1052513"/>
            <a:ext cx="8358187" cy="53975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if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语句嵌套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D9BDB6-C417-190A-DC18-5106ACF65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57250"/>
            <a:ext cx="6121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算术运算符</a:t>
            </a:r>
          </a:p>
        </p:txBody>
      </p:sp>
      <p:sp>
        <p:nvSpPr>
          <p:cNvPr id="13315" name="AutoShape 2" descr="https://img3.doubanio.com/view/photo/thumb/public/p457198221.webp">
            <a:extLst>
              <a:ext uri="{FF2B5EF4-FFF2-40B4-BE49-F238E27FC236}">
                <a16:creationId xmlns:a16="http://schemas.microsoft.com/office/drawing/2014/main" id="{BA6876EF-9F55-F189-2309-49E2AA2B2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316" name="AutoShape 4" descr="https://img3.doubanio.com/view/photo/photo/public/p457198221.webp">
            <a:extLst>
              <a:ext uri="{FF2B5EF4-FFF2-40B4-BE49-F238E27FC236}">
                <a16:creationId xmlns:a16="http://schemas.microsoft.com/office/drawing/2014/main" id="{3E087FDE-1562-18B9-21A9-015D58BF7C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317" name="AutoShape 2" descr="python 的图像结果">
            <a:extLst>
              <a:ext uri="{FF2B5EF4-FFF2-40B4-BE49-F238E27FC236}">
                <a16:creationId xmlns:a16="http://schemas.microsoft.com/office/drawing/2014/main" id="{4FD83BFB-0F96-0061-A24C-F373318F81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3318" name="内容占位符 2">
            <a:extLst>
              <a:ext uri="{FF2B5EF4-FFF2-40B4-BE49-F238E27FC236}">
                <a16:creationId xmlns:a16="http://schemas.microsoft.com/office/drawing/2014/main" id="{3700EB1B-7771-D8A8-0583-8CEB72097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700214"/>
            <a:ext cx="8569325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Python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支持以下算术运算</a:t>
            </a:r>
            <a:endParaRPr lang="en-US" altLang="zh-CN" sz="24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22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+</a:t>
            </a: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   	</a:t>
            </a:r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加法</a:t>
            </a: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					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en-US" altLang="zh-CN" sz="22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-</a:t>
            </a: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减法</a:t>
            </a: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双操作数）， 取相反数（单操作数）</a:t>
            </a: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			    </a:t>
            </a:r>
            <a:r>
              <a:rPr lang="en-US" altLang="zh-CN" sz="22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*</a:t>
            </a: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乘法</a:t>
            </a:r>
            <a:endParaRPr lang="en-US" altLang="zh-CN" sz="2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 /    </a:t>
            </a:r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除法</a:t>
            </a: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，结果是小数。即便能整除也是小数</a:t>
            </a:r>
            <a:endParaRPr lang="en-US" altLang="zh-CN" sz="2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	%    </a:t>
            </a:r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取模</a:t>
            </a: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求余数）</a:t>
            </a:r>
            <a:endParaRPr lang="en-US" altLang="zh-CN" sz="2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 //	</a:t>
            </a:r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求商，结果取整数部分，不要余数</a:t>
            </a:r>
            <a:endParaRPr lang="en-US" altLang="zh-CN" sz="2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	**    </a:t>
            </a:r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求幂</a:t>
            </a:r>
            <a:endParaRPr lang="en-US" altLang="zh-CN" sz="2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>
            <a:extLst>
              <a:ext uri="{FF2B5EF4-FFF2-40B4-BE49-F238E27FC236}">
                <a16:creationId xmlns:a16="http://schemas.microsoft.com/office/drawing/2014/main" id="{21B63045-715D-2538-0C7A-580DAD64C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6" y="1484314"/>
            <a:ext cx="8785225" cy="402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7744" bIns="18409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一条</a:t>
            </a:r>
            <a:r>
              <a:rPr lang="en-US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语句的某个分支</a:t>
            </a:r>
            <a:r>
              <a:rPr lang="en-US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语句组）</a:t>
            </a:r>
            <a:r>
              <a:rPr lang="zh-CN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里，还可以再写</a:t>
            </a:r>
            <a:r>
              <a:rPr lang="en-US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if</a:t>
            </a:r>
            <a:r>
              <a:rPr lang="zh-CN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语句。</a:t>
            </a:r>
            <a:endParaRPr lang="en-US" altLang="zh-CN" sz="22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int(input())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a &gt; 0: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a % 2: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print("good")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b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print("bad")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		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无输出</a:t>
            </a:r>
            <a:endParaRPr lang="en-US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		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输出：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good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	bad</a:t>
            </a:r>
            <a:endParaRPr lang="zh-CN" altLang="zh-CN" sz="2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995" name="标题 1">
            <a:extLst>
              <a:ext uri="{FF2B5EF4-FFF2-40B4-BE49-F238E27FC236}">
                <a16:creationId xmlns:a16="http://schemas.microsoft.com/office/drawing/2014/main" id="{ABF733EF-64AA-8B00-DB9E-63CA47C1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9" y="1052513"/>
            <a:ext cx="8358187" cy="53975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if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语句嵌套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ED48B9-F6DE-77D9-DD1D-349699283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57250"/>
            <a:ext cx="6121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字符串切片</a:t>
            </a:r>
          </a:p>
        </p:txBody>
      </p:sp>
      <p:sp>
        <p:nvSpPr>
          <p:cNvPr id="93187" name="AutoShape 2" descr="https://img3.doubanio.com/view/photo/thumb/public/p457198221.webp">
            <a:extLst>
              <a:ext uri="{FF2B5EF4-FFF2-40B4-BE49-F238E27FC236}">
                <a16:creationId xmlns:a16="http://schemas.microsoft.com/office/drawing/2014/main" id="{8B56E9FA-287E-9B68-2895-DB50FFA14D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3188" name="AutoShape 4" descr="https://img3.doubanio.com/view/photo/photo/public/p457198221.webp">
            <a:extLst>
              <a:ext uri="{FF2B5EF4-FFF2-40B4-BE49-F238E27FC236}">
                <a16:creationId xmlns:a16="http://schemas.microsoft.com/office/drawing/2014/main" id="{141009F2-57A7-9609-22F0-A8FE51EA0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3189" name="AutoShape 2" descr="python 的图像结果">
            <a:extLst>
              <a:ext uri="{FF2B5EF4-FFF2-40B4-BE49-F238E27FC236}">
                <a16:creationId xmlns:a16="http://schemas.microsoft.com/office/drawing/2014/main" id="{DCE90C24-CD90-AD6A-D583-2B5B24C19C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3190" name="内容占位符 2">
            <a:extLst>
              <a:ext uri="{FF2B5EF4-FFF2-40B4-BE49-F238E27FC236}">
                <a16:creationId xmlns:a16="http://schemas.microsoft.com/office/drawing/2014/main" id="{72D1C2F3-529F-02D7-A630-4F58952F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" y="1700214"/>
            <a:ext cx="8497888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若</a:t>
            </a: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</a:t>
            </a:r>
            <a:r>
              <a:rPr lang="zh-CN" altLang="en-US" sz="2000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是一个字符串，</a:t>
            </a:r>
            <a:endParaRPr lang="en-US" altLang="zh-CN" sz="2000" dirty="0">
              <a:solidFill>
                <a:srgbClr val="7030A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则：</a:t>
            </a:r>
            <a:endParaRPr lang="en-US" altLang="zh-CN" sz="2000" dirty="0">
              <a:solidFill>
                <a:srgbClr val="7030A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s[</a:t>
            </a:r>
            <a:r>
              <a:rPr lang="en-US" altLang="zh-CN" sz="2000" dirty="0" err="1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x:y</a:t>
            </a: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]</a:t>
            </a:r>
            <a:r>
              <a:rPr lang="zh-CN" altLang="en-US" sz="2000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是</a:t>
            </a: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</a:t>
            </a:r>
            <a:r>
              <a:rPr lang="zh-CN" altLang="en-US" sz="2000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的从下标</a:t>
            </a: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x</a:t>
            </a:r>
            <a:r>
              <a:rPr lang="zh-CN" altLang="en-US" sz="2000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到下标</a:t>
            </a: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y</a:t>
            </a:r>
            <a:r>
              <a:rPr lang="zh-CN" altLang="en-US" sz="2000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的左边那个字符构成的子串</a:t>
            </a: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zh-CN" altLang="en-US" sz="2000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切片</a:t>
            </a:r>
            <a:r>
              <a:rPr lang="en-US" altLang="zh-CN" sz="2000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print(“12345”[1:3])	#&gt;&gt; 23                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左闭右开</a:t>
            </a: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 = "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abcdef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"		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print(a[2:-1])	#&gt;&gt; 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cde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   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左闭右开</a:t>
            </a: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print(a[0:6])		#&gt;&gt; 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abcdef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        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左闭右开</a:t>
            </a: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22969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C44FC7-92F5-A34A-C86E-738584C2B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57250"/>
            <a:ext cx="6121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3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if</a:t>
            </a:r>
            <a:r>
              <a:rPr lang="zh-CN" altLang="en-US" sz="3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语句实例：温度转换程序</a:t>
            </a:r>
            <a:endParaRPr lang="en-US" altLang="zh-CN" sz="30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1139" name="AutoShape 2" descr="https://img3.doubanio.com/view/photo/thumb/public/p457198221.webp">
            <a:extLst>
              <a:ext uri="{FF2B5EF4-FFF2-40B4-BE49-F238E27FC236}">
                <a16:creationId xmlns:a16="http://schemas.microsoft.com/office/drawing/2014/main" id="{EAEDE1A1-0B20-0F7C-0529-C3A13AE2F1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1140" name="AutoShape 4" descr="https://img3.doubanio.com/view/photo/photo/public/p457198221.webp">
            <a:extLst>
              <a:ext uri="{FF2B5EF4-FFF2-40B4-BE49-F238E27FC236}">
                <a16:creationId xmlns:a16="http://schemas.microsoft.com/office/drawing/2014/main" id="{60BAAABD-9159-5D2D-040C-D97CA2E7B0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1141" name="AutoShape 2" descr="python 的图像结果">
            <a:extLst>
              <a:ext uri="{FF2B5EF4-FFF2-40B4-BE49-F238E27FC236}">
                <a16:creationId xmlns:a16="http://schemas.microsoft.com/office/drawing/2014/main" id="{93FB4FAB-87B9-FBD6-6232-A405BEAAA2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1142" name="内容占位符 2">
            <a:extLst>
              <a:ext uri="{FF2B5EF4-FFF2-40B4-BE49-F238E27FC236}">
                <a16:creationId xmlns:a16="http://schemas.microsoft.com/office/drawing/2014/main" id="{CFC29C41-F9E3-6A4C-8F86-CA16698B5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700214"/>
            <a:ext cx="8497887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输出：用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f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格式化打印，或用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连接字符串</a:t>
            </a: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C8E985-B991-E5FA-F10D-C52380AB683C}"/>
              </a:ext>
            </a:extLst>
          </p:cNvPr>
          <p:cNvSpPr/>
          <p:nvPr/>
        </p:nvSpPr>
        <p:spPr>
          <a:xfrm>
            <a:off x="1043608" y="2428726"/>
            <a:ext cx="4321175" cy="20005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00B0F0"/>
                </a:solidFill>
                <a:latin typeface="Arial" charset="0"/>
              </a:rPr>
              <a:t>请输入带有符号的温度值：</a:t>
            </a:r>
            <a:r>
              <a:rPr lang="en-US" altLang="zh-CN" sz="2000" dirty="0">
                <a:solidFill>
                  <a:srgbClr val="00B0F0"/>
                </a:solidFill>
                <a:latin typeface="Arial" charset="0"/>
              </a:rPr>
              <a:t>45F</a:t>
            </a:r>
          </a:p>
          <a:p>
            <a:pPr eaLnBrk="1" hangingPunct="1">
              <a:defRPr/>
            </a:pPr>
            <a:r>
              <a:rPr lang="zh-CN" altLang="en-US" sz="2000" dirty="0">
                <a:solidFill>
                  <a:srgbClr val="00B0F0"/>
                </a:solidFill>
                <a:latin typeface="Arial" charset="0"/>
              </a:rPr>
              <a:t>转换后的温度是</a:t>
            </a:r>
            <a:r>
              <a:rPr lang="en-US" altLang="zh-CN" sz="2000" dirty="0">
                <a:solidFill>
                  <a:srgbClr val="00B0F0"/>
                </a:solidFill>
                <a:latin typeface="Arial" charset="0"/>
              </a:rPr>
              <a:t>7.222222222222222C</a:t>
            </a:r>
          </a:p>
          <a:p>
            <a:pPr eaLnBrk="1" hangingPunct="1">
              <a:defRPr/>
            </a:pPr>
            <a:endParaRPr lang="en-US" altLang="zh-CN" sz="2000" dirty="0">
              <a:solidFill>
                <a:srgbClr val="00B0F0"/>
              </a:solidFill>
              <a:latin typeface="Arial" charset="0"/>
            </a:endParaRPr>
          </a:p>
          <a:p>
            <a:pPr eaLnBrk="1" hangingPunct="1">
              <a:defRPr/>
            </a:pPr>
            <a:r>
              <a:rPr lang="zh-CN" altLang="en-US" sz="2000" dirty="0">
                <a:solidFill>
                  <a:srgbClr val="00B0F0"/>
                </a:solidFill>
                <a:latin typeface="Arial" charset="0"/>
              </a:rPr>
              <a:t>请输入带有符号的温度值：</a:t>
            </a:r>
            <a:r>
              <a:rPr lang="en-US" altLang="zh-CN" sz="2000" dirty="0">
                <a:solidFill>
                  <a:srgbClr val="00B0F0"/>
                </a:solidFill>
                <a:latin typeface="Arial" charset="0"/>
              </a:rPr>
              <a:t>8.2C</a:t>
            </a:r>
          </a:p>
          <a:p>
            <a:pPr eaLnBrk="1" hangingPunct="1">
              <a:defRPr/>
            </a:pPr>
            <a:r>
              <a:rPr lang="zh-CN" altLang="en-US" sz="2000" dirty="0">
                <a:solidFill>
                  <a:srgbClr val="00B0F0"/>
                </a:solidFill>
                <a:latin typeface="Arial" charset="0"/>
              </a:rPr>
              <a:t>转换后的温度是</a:t>
            </a:r>
            <a:r>
              <a:rPr lang="en-US" altLang="zh-CN" sz="2000" dirty="0">
                <a:solidFill>
                  <a:srgbClr val="00B0F0"/>
                </a:solidFill>
                <a:latin typeface="Arial" charset="0"/>
              </a:rPr>
              <a:t>46.76F</a:t>
            </a:r>
            <a:endParaRPr lang="zh-CN" altLang="en-US" sz="20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F11768-C93C-A320-A2DC-A71EC2AA059F}"/>
              </a:ext>
            </a:extLst>
          </p:cNvPr>
          <p:cNvSpPr txBox="1"/>
          <p:nvPr/>
        </p:nvSpPr>
        <p:spPr>
          <a:xfrm>
            <a:off x="1133881" y="4810820"/>
            <a:ext cx="523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c=5*(f-32)/9    f=1.8*c+32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C44FC7-92F5-A34A-C86E-738584C2B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4" y="857250"/>
            <a:ext cx="8137599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if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语句实例：从键盘上输入一个华氏温度或摄氏温度，用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F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或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c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标志为华氏温度或摄氏温度，如输入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37c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为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37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摄氏度。输出对应的摄氏温度或华氏温度。</a:t>
            </a:r>
            <a:endParaRPr lang="en-US" altLang="zh-CN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1139" name="AutoShape 2" descr="https://img3.doubanio.com/view/photo/thumb/public/p457198221.webp">
            <a:extLst>
              <a:ext uri="{FF2B5EF4-FFF2-40B4-BE49-F238E27FC236}">
                <a16:creationId xmlns:a16="http://schemas.microsoft.com/office/drawing/2014/main" id="{EAEDE1A1-0B20-0F7C-0529-C3A13AE2F1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1140" name="AutoShape 4" descr="https://img3.doubanio.com/view/photo/photo/public/p457198221.webp">
            <a:extLst>
              <a:ext uri="{FF2B5EF4-FFF2-40B4-BE49-F238E27FC236}">
                <a16:creationId xmlns:a16="http://schemas.microsoft.com/office/drawing/2014/main" id="{60BAAABD-9159-5D2D-040C-D97CA2E7B0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1141" name="AutoShape 2" descr="python 的图像结果">
            <a:extLst>
              <a:ext uri="{FF2B5EF4-FFF2-40B4-BE49-F238E27FC236}">
                <a16:creationId xmlns:a16="http://schemas.microsoft.com/office/drawing/2014/main" id="{93FB4FAB-87B9-FBD6-6232-A405BEAAA2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F11768-C93C-A320-A2DC-A71EC2AA059F}"/>
              </a:ext>
            </a:extLst>
          </p:cNvPr>
          <p:cNvSpPr txBox="1"/>
          <p:nvPr/>
        </p:nvSpPr>
        <p:spPr>
          <a:xfrm>
            <a:off x="1133881" y="4810820"/>
            <a:ext cx="523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c=5*(f-32)/9    f=1.8*c+32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3ED5B40-55FE-110D-64C5-9C455AC77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668462"/>
            <a:ext cx="7056732" cy="75444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9BAEF77-6E89-8069-FBB9-83AA9A9FA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86" y="2454823"/>
            <a:ext cx="7773074" cy="12622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A417322-1A09-4D92-0C74-9DAB8E5B5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5" y="3615716"/>
            <a:ext cx="4328535" cy="44961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27734C8-166A-3E24-4D64-9CB459F045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778" y="4164654"/>
            <a:ext cx="7696867" cy="112785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0FAAA8D-32AA-ED25-4E8C-56BDA01CF333}"/>
              </a:ext>
            </a:extLst>
          </p:cNvPr>
          <p:cNvSpPr txBox="1"/>
          <p:nvPr/>
        </p:nvSpPr>
        <p:spPr>
          <a:xfrm>
            <a:off x="611560" y="5732171"/>
            <a:ext cx="523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c=5*(f-32)/9    f=1.8*c+32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150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C44FC7-92F5-A34A-C86E-738584C2B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4" y="857250"/>
            <a:ext cx="8137599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if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语句实例：从键盘上输入一个华氏温度或摄氏温度，用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F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或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c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标志为华氏温度或摄氏温度，如输入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37c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为</a:t>
            </a:r>
            <a:r>
              <a:rPr lang="en-US" altLang="zh-CN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37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摄氏度。输出对应的摄氏温度或华氏温度。</a:t>
            </a:r>
            <a:endParaRPr lang="en-US" altLang="zh-CN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1139" name="AutoShape 2" descr="https://img3.doubanio.com/view/photo/thumb/public/p457198221.webp">
            <a:extLst>
              <a:ext uri="{FF2B5EF4-FFF2-40B4-BE49-F238E27FC236}">
                <a16:creationId xmlns:a16="http://schemas.microsoft.com/office/drawing/2014/main" id="{EAEDE1A1-0B20-0F7C-0529-C3A13AE2F1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1140" name="AutoShape 4" descr="https://img3.doubanio.com/view/photo/photo/public/p457198221.webp">
            <a:extLst>
              <a:ext uri="{FF2B5EF4-FFF2-40B4-BE49-F238E27FC236}">
                <a16:creationId xmlns:a16="http://schemas.microsoft.com/office/drawing/2014/main" id="{60BAAABD-9159-5D2D-040C-D97CA2E7B0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91141" name="AutoShape 2" descr="python 的图像结果">
            <a:extLst>
              <a:ext uri="{FF2B5EF4-FFF2-40B4-BE49-F238E27FC236}">
                <a16:creationId xmlns:a16="http://schemas.microsoft.com/office/drawing/2014/main" id="{93FB4FAB-87B9-FBD6-6232-A405BEAAA2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F11768-C93C-A320-A2DC-A71EC2AA059F}"/>
              </a:ext>
            </a:extLst>
          </p:cNvPr>
          <p:cNvSpPr txBox="1"/>
          <p:nvPr/>
        </p:nvSpPr>
        <p:spPr>
          <a:xfrm>
            <a:off x="1115616" y="5877272"/>
            <a:ext cx="5238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c=5*(f-32)/9    f=1.8*c+32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50A568-C3F2-29E9-DB23-7F54D5C2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4" y="1916832"/>
            <a:ext cx="8532440" cy="32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63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4392" y="891064"/>
            <a:ext cx="49406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>
                <a:solidFill>
                  <a:schemeClr val="bg1"/>
                </a:solidFill>
                <a:sym typeface="+mn-ea"/>
              </a:rPr>
              <a:t>实战：人格发展的8个阶段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1965" y="1633062"/>
            <a:ext cx="4002405" cy="39780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81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sz="1500"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人格发展的8个阶段</a:t>
            </a:r>
            <a:endParaRPr lang="zh-CN" altLang="en-US" sz="1500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791051" y="2167890"/>
          <a:ext cx="7561898" cy="313325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94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1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139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阶段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考验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品质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139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婴儿期（0~1.5岁）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基本信任与不信任的心理冲突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希望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139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儿童期（1.5~3岁）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自主与害羞和怀疑的冲突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意志力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139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学龄初期（3~6岁）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主动对内疚的冲突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目的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139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学龄期（6~12岁）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勤奋对自卑的冲突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能力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139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青春期（12~18岁）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自我同一性与角色混乱的冲突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忠诚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8139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成年早期（18~25岁）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亲密对孤独的冲突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爱情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139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成年期（25~65岁）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繁衍对停滞的冲突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关心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8139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成熟期（65岁以上）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自我整合与绝望期的冲突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睿智</a:t>
                      </a:r>
                      <a:endParaRPr lang="en-US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4392" y="891064"/>
            <a:ext cx="48834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700" dirty="0">
                <a:solidFill>
                  <a:schemeClr val="bg1"/>
                </a:solidFill>
                <a:sym typeface="+mn-ea"/>
              </a:rPr>
              <a:t>实战：人格发展的8个阶段</a:t>
            </a:r>
            <a:endParaRPr lang="zh-CN" altLang="en-US" sz="27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1965" y="1754029"/>
            <a:ext cx="4002405" cy="39780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381000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sz="1500" b="1" dirty="0" err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用条件语句实现</a:t>
            </a:r>
            <a:endParaRPr lang="zh-CN" altLang="en-US" sz="1500" b="1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91151" y="2702243"/>
            <a:ext cx="5961698" cy="143654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7175" indent="-25717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5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</a:t>
            </a:r>
            <a:r>
              <a:rPr sz="15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input</a:t>
            </a:r>
            <a:r>
              <a:rPr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()</a:t>
            </a:r>
            <a:r>
              <a:rPr sz="15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r>
              <a:rPr sz="15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输入年龄，并转化为数字类型</a:t>
            </a:r>
            <a:r>
              <a:rPr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marL="257175" indent="-25717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5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将年龄范围作为条件，用</a:t>
            </a:r>
            <a:r>
              <a:rPr sz="15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r>
              <a:rPr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r>
              <a:rPr sz="15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elif</a:t>
            </a:r>
            <a:r>
              <a:rPr sz="15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...</a:t>
            </a:r>
            <a:r>
              <a:rPr sz="15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else语句</a:t>
            </a:r>
            <a:r>
              <a:rPr sz="15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判断输入的年龄所处的阶段及可能遇到的考验</a:t>
            </a:r>
            <a:r>
              <a:rPr sz="15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marL="257175" indent="-257175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sz="15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5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f字符串</a:t>
            </a:r>
            <a:r>
              <a:rPr sz="15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格式化打印年龄阶段及可能遇到的考验</a:t>
            </a:r>
            <a:r>
              <a:rPr sz="15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6BEBEF-17D9-4597-D40E-5E900BA4982B}"/>
              </a:ext>
            </a:extLst>
          </p:cNvPr>
          <p:cNvSpPr txBox="1"/>
          <p:nvPr/>
        </p:nvSpPr>
        <p:spPr>
          <a:xfrm>
            <a:off x="6704886" y="3573016"/>
            <a:ext cx="1695926" cy="26395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请输入您的年龄：19</a:t>
            </a:r>
          </a:p>
          <a:p>
            <a:pPr fontAlgn="auto">
              <a:lnSpc>
                <a:spcPct val="150000"/>
              </a:lnSpc>
            </a:pPr>
            <a:r>
              <a:rPr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19.0岁所处的阶段是成年早期，面临的考验是亲密对孤独的冲突，如果度过考验获得的品质是爱情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E41325-65C5-4E8B-E9A1-E9EFB79F5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92" y="4675922"/>
            <a:ext cx="5547841" cy="6706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D6BD39A-2426-8094-5E25-35B1272B3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90" y="5896327"/>
            <a:ext cx="6416596" cy="63251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4392" y="891064"/>
            <a:ext cx="4883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700" dirty="0">
                <a:sym typeface="+mn-ea"/>
              </a:rPr>
              <a:t>4.3 </a:t>
            </a:r>
            <a:r>
              <a:rPr lang="zh-CN" altLang="en-US" sz="2700" dirty="0">
                <a:sym typeface="+mn-ea"/>
              </a:rPr>
              <a:t>实战4：人格发展的8个阶段</a:t>
            </a:r>
            <a:endParaRPr lang="zh-CN" altLang="en-US" sz="2700" dirty="0"/>
          </a:p>
        </p:txBody>
      </p:sp>
      <p:sp>
        <p:nvSpPr>
          <p:cNvPr id="4" name="文本框 3"/>
          <p:cNvSpPr txBox="1"/>
          <p:nvPr/>
        </p:nvSpPr>
        <p:spPr>
          <a:xfrm>
            <a:off x="275272" y="891064"/>
            <a:ext cx="5685949" cy="532267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age = float(input("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请输入您的年龄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："))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0 &lt; age &lt;= 1.5: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stage,crisis,character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婴儿期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基本信任与不信任的心理冲突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希望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elif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1.5 &lt; age &lt;= 3: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stage,crisis,character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儿童期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自主与害羞和怀疑的冲突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意志力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elif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3 &lt; age &lt;= 5: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stage,crisis,character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学龄初期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主动对内疚的冲突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目的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elif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6 &lt; age &lt;= 12: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stage,crisis,character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学龄期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勤奋对自卑的冲突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能力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elif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12 &lt; age &lt;= 18: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stage,crisis,character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青春期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自我同一性与角色混乱的冲突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忠诚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elif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18 &lt; age &lt;= 25: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stage,crisis,character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成年早期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亲密对孤独的冲突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爱情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elif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25 &lt; age &lt;= 65: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stage,crisis,character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成年期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繁衍对停滞的冲突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关心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else: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stage,crisis,character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= 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成熟期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自我整合与绝望期的冲突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","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睿智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</a:t>
            </a:r>
          </a:p>
          <a:p>
            <a:pPr marL="257175" indent="-257175" fontAlgn="auto">
              <a:lnSpc>
                <a:spcPct val="150000"/>
              </a:lnSpc>
              <a:buAutoNum type="arabicPeriod"/>
            </a:pP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print(f"{age:.1f}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岁所处的阶段是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{stage}，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面临的考验是</a:t>
            </a:r>
            <a:r>
              <a:rPr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{crisis}，</a:t>
            </a:r>
            <a:r>
              <a:rPr sz="12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如果度过考验获得的品质</a:t>
            </a:r>
            <a:r>
              <a:rPr sz="10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sz="1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{character}")</a:t>
            </a:r>
            <a:endParaRPr lang="zh-CN" altLang="en-US" sz="105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6543675" y="1582103"/>
            <a:ext cx="2472214" cy="40538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文本框 8"/>
          <p:cNvSpPr txBox="1"/>
          <p:nvPr/>
        </p:nvSpPr>
        <p:spPr>
          <a:xfrm>
            <a:off x="6931819" y="2386393"/>
            <a:ext cx="1695926" cy="26395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请输入您的年龄：19</a:t>
            </a:r>
          </a:p>
          <a:p>
            <a:pPr fontAlgn="auto">
              <a:lnSpc>
                <a:spcPct val="150000"/>
              </a:lnSpc>
            </a:pPr>
            <a:r>
              <a:rPr sz="1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19.0岁所处的阶段是成年早期，面临的考验是亲密对孤独的冲突，如果度过考验获得的品质是爱情</a:t>
            </a:r>
            <a:endParaRPr lang="zh-CN" altLang="en-US" sz="1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5961221" y="3393282"/>
            <a:ext cx="960120" cy="31289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文本框 13"/>
          <p:cNvSpPr txBox="1"/>
          <p:nvPr/>
        </p:nvSpPr>
        <p:spPr>
          <a:xfrm>
            <a:off x="4754880" y="1480662"/>
            <a:ext cx="1515904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</a:rPr>
              <a:t>根据年龄判断可能遇到的考验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>
            <a:extLst>
              <a:ext uri="{FF2B5EF4-FFF2-40B4-BE49-F238E27FC236}">
                <a16:creationId xmlns:a16="http://schemas.microsoft.com/office/drawing/2014/main" id="{D134A6C1-93C2-2076-0918-40FD62639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484314"/>
            <a:ext cx="8713788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7744" bIns="18409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例题</a:t>
            </a:r>
            <a:r>
              <a:rPr lang="zh-CN" altLang="zh-CN" sz="28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:请写一个程序，该程序输入一个年份，根据该年份是否是建国整十周年、建党整十周年以及是否是闰年给出不同的输出。</a:t>
            </a:r>
            <a:endParaRPr lang="en-US" altLang="zh-CN" sz="280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7283" name="标题 1">
            <a:extLst>
              <a:ext uri="{FF2B5EF4-FFF2-40B4-BE49-F238E27FC236}">
                <a16:creationId xmlns:a16="http://schemas.microsoft.com/office/drawing/2014/main" id="{572A7570-83E0-7063-B751-8FD15A2C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9" y="1125538"/>
            <a:ext cx="8358187" cy="53975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</a:rPr>
              <a:t>if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</a:rPr>
              <a:t>语句嵌套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FBE4F5-0DEB-7BBA-F5C8-6BD0215E7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52" y="4607566"/>
            <a:ext cx="7887383" cy="54868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>
            <a:extLst>
              <a:ext uri="{FF2B5EF4-FFF2-40B4-BE49-F238E27FC236}">
                <a16:creationId xmlns:a16="http://schemas.microsoft.com/office/drawing/2014/main" id="{ABD3CC8B-D4E4-BF59-6D82-FFEE2473E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981076"/>
            <a:ext cx="7561262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77744" bIns="18409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 = int(input())</a:t>
            </a:r>
            <a:b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year &lt;= 0:</a:t>
            </a:r>
            <a:b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print("Illegal year")</a:t>
            </a:r>
            <a:b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b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print("Legal year.")</a:t>
            </a:r>
            <a:b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year &gt; 1949 and (year - 1949) % 10 == 0 :</a:t>
            </a:r>
            <a:r>
              <a:rPr lang="en-US" altLang="zh-CN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建国整十</a:t>
            </a:r>
            <a:br>
              <a:rPr lang="zh-CN" altLang="en-US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Luky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year.")</a:t>
            </a:r>
            <a:b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year &gt; 1921 and ((year - 1921) % 10):</a:t>
            </a:r>
            <a:r>
              <a:rPr lang="en-US" altLang="zh-CN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建党整十</a:t>
            </a:r>
            <a:br>
              <a:rPr lang="zh-CN" altLang="en-US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endParaRPr lang="en-US" altLang="zh-CN" sz="1600" b="1" i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print("Good year.")</a:t>
            </a:r>
            <a:b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year % 4 == 0 and year % 100 or year % 400 == 0:</a:t>
            </a:r>
            <a:b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# year % 100 </a:t>
            </a:r>
            <a:r>
              <a:rPr lang="zh-CN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若不为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CN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，则 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 % 100 </a:t>
            </a:r>
            <a:r>
              <a:rPr lang="zh-CN" alt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就相当于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	print("Leap year") </a:t>
            </a:r>
            <a:r>
              <a:rPr lang="en-US" altLang="zh-CN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闰年</a:t>
            </a:r>
            <a:br>
              <a:rPr lang="zh-CN" altLang="en-US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1600" b="1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b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print("Common year.")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7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331" name="Rectangle 1">
            <a:extLst>
              <a:ext uri="{FF2B5EF4-FFF2-40B4-BE49-F238E27FC236}">
                <a16:creationId xmlns:a16="http://schemas.microsoft.com/office/drawing/2014/main" id="{1D8830D3-025C-4B78-96F9-4A93F4B3A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911225"/>
            <a:ext cx="1295400" cy="5043488"/>
          </a:xfrm>
          <a:prstGeom prst="rect">
            <a:avLst/>
          </a:prstGeom>
          <a:gradFill rotWithShape="0">
            <a:gsLst>
              <a:gs pos="0">
                <a:srgbClr val="FFEFD1"/>
              </a:gs>
              <a:gs pos="64999">
                <a:srgbClr val="F0EBD5"/>
              </a:gs>
              <a:gs pos="100000">
                <a:srgbClr val="D1C39F"/>
              </a:gs>
            </a:gsLst>
            <a:lin ang="5400000"/>
          </a:gra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tIns="177744" bIns="184092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 i="1" u="sng" dirty="0">
                <a:solidFill>
                  <a:srgbClr val="00B0F0"/>
                </a:solidFill>
                <a:latin typeface="Arial" panose="020B0604020202020204" pitchFamily="34" charset="0"/>
              </a:rPr>
              <a:t>-2↙</a:t>
            </a:r>
            <a:endParaRPr lang="zh-CN" altLang="zh-CN" sz="16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 i="1" dirty="0">
                <a:solidFill>
                  <a:srgbClr val="00B0F0"/>
                </a:solidFill>
                <a:latin typeface="Arial" panose="020B0604020202020204" pitchFamily="34" charset="0"/>
              </a:rPr>
              <a:t>Illegal year.</a:t>
            </a:r>
            <a:endParaRPr lang="zh-CN" altLang="zh-CN" sz="16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 i="1" dirty="0">
                <a:solidFill>
                  <a:srgbClr val="00B0F0"/>
                </a:solidFill>
                <a:latin typeface="Arial" panose="020B0604020202020204" pitchFamily="34" charset="0"/>
              </a:rPr>
              <a:t> </a:t>
            </a:r>
            <a:endParaRPr lang="zh-CN" altLang="zh-CN" sz="16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 i="1" u="sng" dirty="0">
                <a:solidFill>
                  <a:srgbClr val="00B0F0"/>
                </a:solidFill>
                <a:latin typeface="Arial" panose="020B0604020202020204" pitchFamily="34" charset="0"/>
              </a:rPr>
              <a:t>1959↙</a:t>
            </a:r>
            <a:endParaRPr lang="zh-CN" altLang="zh-CN" sz="16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 i="1" dirty="0">
                <a:solidFill>
                  <a:srgbClr val="00B0F0"/>
                </a:solidFill>
                <a:latin typeface="Arial" panose="020B0604020202020204" pitchFamily="34" charset="0"/>
              </a:rPr>
              <a:t>Legal year.</a:t>
            </a:r>
            <a:endParaRPr lang="zh-CN" altLang="zh-CN" sz="16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 i="1" dirty="0">
                <a:solidFill>
                  <a:srgbClr val="00B0F0"/>
                </a:solidFill>
                <a:latin typeface="Arial" panose="020B0604020202020204" pitchFamily="34" charset="0"/>
              </a:rPr>
              <a:t>Luky year.</a:t>
            </a:r>
            <a:endParaRPr lang="zh-CN" altLang="zh-CN" sz="16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 i="1" dirty="0">
                <a:solidFill>
                  <a:srgbClr val="00B0F0"/>
                </a:solidFill>
                <a:latin typeface="Arial" panose="020B0604020202020204" pitchFamily="34" charset="0"/>
              </a:rPr>
              <a:t> </a:t>
            </a:r>
            <a:endParaRPr lang="zh-CN" altLang="zh-CN" sz="16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 i="1" u="sng" dirty="0">
                <a:solidFill>
                  <a:srgbClr val="00B0F0"/>
                </a:solidFill>
                <a:latin typeface="Arial" panose="020B0604020202020204" pitchFamily="34" charset="0"/>
              </a:rPr>
              <a:t>1931↙</a:t>
            </a:r>
            <a:endParaRPr lang="zh-CN" altLang="zh-CN" sz="16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 i="1" dirty="0">
                <a:solidFill>
                  <a:srgbClr val="00B0F0"/>
                </a:solidFill>
                <a:latin typeface="Arial" panose="020B0604020202020204" pitchFamily="34" charset="0"/>
              </a:rPr>
              <a:t>Legal year.</a:t>
            </a:r>
            <a:endParaRPr lang="zh-CN" altLang="zh-CN" sz="16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 i="1" dirty="0">
                <a:solidFill>
                  <a:srgbClr val="00B0F0"/>
                </a:solidFill>
                <a:latin typeface="Arial" panose="020B0604020202020204" pitchFamily="34" charset="0"/>
              </a:rPr>
              <a:t>Good year.</a:t>
            </a:r>
            <a:endParaRPr lang="zh-CN" altLang="zh-CN" sz="16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 i="1" dirty="0">
                <a:solidFill>
                  <a:srgbClr val="00B0F0"/>
                </a:solidFill>
                <a:latin typeface="Arial" panose="020B0604020202020204" pitchFamily="34" charset="0"/>
              </a:rPr>
              <a:t> </a:t>
            </a:r>
            <a:endParaRPr lang="zh-CN" altLang="zh-CN" sz="16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 i="1" u="sng" dirty="0">
                <a:solidFill>
                  <a:srgbClr val="00B0F0"/>
                </a:solidFill>
                <a:latin typeface="Arial" panose="020B0604020202020204" pitchFamily="34" charset="0"/>
              </a:rPr>
              <a:t>2008↙</a:t>
            </a:r>
            <a:endParaRPr lang="zh-CN" altLang="zh-CN" sz="16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 i="1" dirty="0">
                <a:solidFill>
                  <a:srgbClr val="00B0F0"/>
                </a:solidFill>
                <a:latin typeface="Arial" panose="020B0604020202020204" pitchFamily="34" charset="0"/>
              </a:rPr>
              <a:t>Legal year.</a:t>
            </a:r>
            <a:endParaRPr lang="zh-CN" altLang="zh-CN" sz="16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 i="1" dirty="0">
                <a:solidFill>
                  <a:srgbClr val="00B0F0"/>
                </a:solidFill>
                <a:latin typeface="Arial" panose="020B0604020202020204" pitchFamily="34" charset="0"/>
              </a:rPr>
              <a:t>Leap year.</a:t>
            </a:r>
            <a:endParaRPr lang="zh-CN" altLang="zh-CN" sz="16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 i="1" dirty="0">
                <a:solidFill>
                  <a:srgbClr val="00B0F0"/>
                </a:solidFill>
                <a:latin typeface="Arial" panose="020B0604020202020204" pitchFamily="34" charset="0"/>
              </a:rPr>
              <a:t> </a:t>
            </a:r>
            <a:endParaRPr lang="zh-CN" altLang="zh-CN" sz="16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 i="1" u="sng" dirty="0">
                <a:solidFill>
                  <a:srgbClr val="00B0F0"/>
                </a:solidFill>
                <a:latin typeface="Arial" panose="020B0604020202020204" pitchFamily="34" charset="0"/>
              </a:rPr>
              <a:t>2011↙</a:t>
            </a:r>
            <a:endParaRPr lang="zh-CN" altLang="zh-CN" sz="16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 i="1" dirty="0">
                <a:solidFill>
                  <a:srgbClr val="00B0F0"/>
                </a:solidFill>
                <a:latin typeface="Arial" panose="020B0604020202020204" pitchFamily="34" charset="0"/>
              </a:rPr>
              <a:t>Legal year.</a:t>
            </a:r>
            <a:endParaRPr lang="zh-CN" altLang="zh-CN" sz="1600" dirty="0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1600" i="1" dirty="0">
                <a:solidFill>
                  <a:srgbClr val="00B0F0"/>
                </a:solidFill>
                <a:latin typeface="Arial" panose="020B0604020202020204" pitchFamily="34" charset="0"/>
              </a:rPr>
              <a:t>Common year.</a:t>
            </a:r>
            <a:endParaRPr lang="zh-CN" altLang="zh-CN" sz="1600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EC4E35-488C-52ED-F0A4-0B156D97B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57250"/>
            <a:ext cx="6121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算术表达式</a:t>
            </a:r>
          </a:p>
        </p:txBody>
      </p:sp>
      <p:sp>
        <p:nvSpPr>
          <p:cNvPr id="15363" name="AutoShape 2" descr="https://img3.doubanio.com/view/photo/thumb/public/p457198221.webp">
            <a:extLst>
              <a:ext uri="{FF2B5EF4-FFF2-40B4-BE49-F238E27FC236}">
                <a16:creationId xmlns:a16="http://schemas.microsoft.com/office/drawing/2014/main" id="{6716D070-1AAC-970F-D5FA-E85AD7B51C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5364" name="AutoShape 4" descr="https://img3.doubanio.com/view/photo/photo/public/p457198221.webp">
            <a:extLst>
              <a:ext uri="{FF2B5EF4-FFF2-40B4-BE49-F238E27FC236}">
                <a16:creationId xmlns:a16="http://schemas.microsoft.com/office/drawing/2014/main" id="{D2E395F0-DB90-D301-1B26-CFE2E95C7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5365" name="AutoShape 2" descr="python 的图像结果">
            <a:extLst>
              <a:ext uri="{FF2B5EF4-FFF2-40B4-BE49-F238E27FC236}">
                <a16:creationId xmlns:a16="http://schemas.microsoft.com/office/drawing/2014/main" id="{E42AE9D5-DA0F-2AFA-4C57-66EACF0EFA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5366" name="内容占位符 2">
            <a:extLst>
              <a:ext uri="{FF2B5EF4-FFF2-40B4-BE49-F238E27FC236}">
                <a16:creationId xmlns:a16="http://schemas.microsoft.com/office/drawing/2014/main" id="{69B991A7-35F5-31C3-BA49-BF58E7402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700214"/>
            <a:ext cx="8569325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 = (3+2)*(6-3)/2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print(a)		#&gt;&gt;7.5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print(10/8)	#&gt;&gt;1.25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print(10%8)	#&gt;&gt;2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print(15/4)	#&gt;&gt;3.75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print(15//4)	#&gt;&gt;3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print(3.4/2.2)	#&gt;&gt;1.5454545454545452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print(3.4//2.2)	#&gt;&gt;1.0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print(2**3)	</a:t>
            </a:r>
            <a:r>
              <a:rPr lang="fr-FR" altLang="zh-CN" sz="18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#&gt;&gt;8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fr-FR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print(-9//4)</a:t>
            </a:r>
            <a:r>
              <a:rPr lang="fr-FR" altLang="zh-CN" sz="18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</a:t>
            </a:r>
            <a:r>
              <a:rPr lang="fr-FR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#&gt;&gt;-3   </a:t>
            </a:r>
            <a:r>
              <a:rPr lang="zh-CN" alt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往小里取整</a:t>
            </a:r>
            <a:endParaRPr lang="fr-FR" altLang="zh-CN" sz="18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fr-FR" altLang="zh-CN" sz="2000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000" dirty="0">
              <a:solidFill>
                <a:srgbClr val="00B05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ADD08D-3398-52D7-99B6-96B3B6264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57250"/>
            <a:ext cx="6121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输出格式控制</a:t>
            </a:r>
          </a:p>
        </p:txBody>
      </p:sp>
      <p:sp>
        <p:nvSpPr>
          <p:cNvPr id="103427" name="AutoShape 2" descr="https://img3.doubanio.com/view/photo/thumb/public/p457198221.webp">
            <a:extLst>
              <a:ext uri="{FF2B5EF4-FFF2-40B4-BE49-F238E27FC236}">
                <a16:creationId xmlns:a16="http://schemas.microsoft.com/office/drawing/2014/main" id="{52BA96A4-9080-8744-C147-F0A9B68825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3428" name="AutoShape 4" descr="https://img3.doubanio.com/view/photo/photo/public/p457198221.webp">
            <a:extLst>
              <a:ext uri="{FF2B5EF4-FFF2-40B4-BE49-F238E27FC236}">
                <a16:creationId xmlns:a16="http://schemas.microsoft.com/office/drawing/2014/main" id="{3B8C5026-894D-F204-8B11-B509DAA3F4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3429" name="AutoShape 2" descr="python 的图像结果">
            <a:extLst>
              <a:ext uri="{FF2B5EF4-FFF2-40B4-BE49-F238E27FC236}">
                <a16:creationId xmlns:a16="http://schemas.microsoft.com/office/drawing/2014/main" id="{1C2D8ACB-22E6-A8C3-4F3B-E4398C1A5A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3430" name="内容占位符 2">
            <a:extLst>
              <a:ext uri="{FF2B5EF4-FFF2-40B4-BE49-F238E27FC236}">
                <a16:creationId xmlns:a16="http://schemas.microsoft.com/office/drawing/2014/main" id="{6E9D2296-C195-F358-E58E-0BD0F55B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700214"/>
            <a:ext cx="8497887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字符串中的格式控制符</a:t>
            </a:r>
            <a:r>
              <a:rPr lang="en-US" altLang="zh-CN" sz="22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: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%</a:t>
            </a: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s </a:t>
            </a:r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表示此处要输出一个字符串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%d </a:t>
            </a:r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表示此处要输出一个整数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%f </a:t>
            </a:r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表示此处要输出一个小数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%.nf  </a:t>
            </a:r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表示此处要输出一个小数，保留小数点后面</a:t>
            </a: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en-US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位，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四舍六入，五则可能入也可能舍。注意， 有 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'.'</a:t>
            </a:r>
            <a:endParaRPr lang="en-US" altLang="zh-CN" sz="2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...... 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格式控制符只能出现在字符串中！</a:t>
            </a:r>
            <a:endParaRPr lang="en-US" altLang="zh-CN" sz="2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8BED73-6BA9-63EB-1456-5D785000A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57250"/>
            <a:ext cx="6121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输出格式控制</a:t>
            </a:r>
          </a:p>
        </p:txBody>
      </p:sp>
      <p:sp>
        <p:nvSpPr>
          <p:cNvPr id="105475" name="AutoShape 2" descr="https://img3.doubanio.com/view/photo/thumb/public/p457198221.webp">
            <a:extLst>
              <a:ext uri="{FF2B5EF4-FFF2-40B4-BE49-F238E27FC236}">
                <a16:creationId xmlns:a16="http://schemas.microsoft.com/office/drawing/2014/main" id="{ADFEF28A-760E-7FC7-6123-E7C32CCB37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5476" name="AutoShape 4" descr="https://img3.doubanio.com/view/photo/photo/public/p457198221.webp">
            <a:extLst>
              <a:ext uri="{FF2B5EF4-FFF2-40B4-BE49-F238E27FC236}">
                <a16:creationId xmlns:a16="http://schemas.microsoft.com/office/drawing/2014/main" id="{C86F84CB-6BC8-3991-9FA8-EF7D46071A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5477" name="AutoShape 2" descr="python 的图像结果">
            <a:extLst>
              <a:ext uri="{FF2B5EF4-FFF2-40B4-BE49-F238E27FC236}">
                <a16:creationId xmlns:a16="http://schemas.microsoft.com/office/drawing/2014/main" id="{BA8A2DB9-5366-5CD1-E808-0A83C2284F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5478" name="内容占位符 2">
            <a:extLst>
              <a:ext uri="{FF2B5EF4-FFF2-40B4-BE49-F238E27FC236}">
                <a16:creationId xmlns:a16="http://schemas.microsoft.com/office/drawing/2014/main" id="{D920191B-991C-802E-5929-0A918C842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700214"/>
            <a:ext cx="8569325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h = 1.746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print("My name is %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s,I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am %.2fm tall." % ("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tom",h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print("My age is %d."  % 18)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print("%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d%s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" % (18,"hello"))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print("%.2f,%.2f" % (5.225, 5.325)) #&gt;&gt; 5.22,5.33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输出：</a:t>
            </a:r>
            <a:endParaRPr lang="en-US" altLang="zh-CN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My name is 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tom,I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am 1.75m tall.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My age is 18.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18hello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5.22,5.33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13EB27-77F0-D812-2BE2-BF3DBC017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57250"/>
            <a:ext cx="6121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输出格式控制</a:t>
            </a:r>
          </a:p>
        </p:txBody>
      </p:sp>
      <p:sp>
        <p:nvSpPr>
          <p:cNvPr id="107523" name="AutoShape 2" descr="https://img3.doubanio.com/view/photo/thumb/public/p457198221.webp">
            <a:extLst>
              <a:ext uri="{FF2B5EF4-FFF2-40B4-BE49-F238E27FC236}">
                <a16:creationId xmlns:a16="http://schemas.microsoft.com/office/drawing/2014/main" id="{6A0BC091-DE33-EA97-F214-190E1C5BA7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7524" name="AutoShape 4" descr="https://img3.doubanio.com/view/photo/photo/public/p457198221.webp">
            <a:extLst>
              <a:ext uri="{FF2B5EF4-FFF2-40B4-BE49-F238E27FC236}">
                <a16:creationId xmlns:a16="http://schemas.microsoft.com/office/drawing/2014/main" id="{2EF879B1-EF50-2918-6FA0-C2EB86E7D5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7525" name="AutoShape 2" descr="python 的图像结果">
            <a:extLst>
              <a:ext uri="{FF2B5EF4-FFF2-40B4-BE49-F238E27FC236}">
                <a16:creationId xmlns:a16="http://schemas.microsoft.com/office/drawing/2014/main" id="{3AAB691B-5469-4D5F-34B2-4EED92AB7E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07526" name="内容占位符 2">
            <a:extLst>
              <a:ext uri="{FF2B5EF4-FFF2-40B4-BE49-F238E27FC236}">
                <a16:creationId xmlns:a16="http://schemas.microsoft.com/office/drawing/2014/main" id="{1C3154BF-3BD1-B9D8-BEEA-3D88D55C0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700214"/>
            <a:ext cx="8569325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name = "tom"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h = 1.746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"My name is %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s,I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am %.2fm tall." % ("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tom",h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是个字符串。比下面这个等价字符串简洁：</a:t>
            </a:r>
            <a:endParaRPr lang="en-US" altLang="zh-CN" sz="1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"My name is %s" % name + "I am %.2fm tall." % h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1450B1-DD8F-B073-A2AA-13CA84C1A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57250"/>
            <a:ext cx="6121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算术表达式</a:t>
            </a:r>
          </a:p>
        </p:txBody>
      </p:sp>
      <p:sp>
        <p:nvSpPr>
          <p:cNvPr id="17411" name="AutoShape 2" descr="https://img3.doubanio.com/view/photo/thumb/public/p457198221.webp">
            <a:extLst>
              <a:ext uri="{FF2B5EF4-FFF2-40B4-BE49-F238E27FC236}">
                <a16:creationId xmlns:a16="http://schemas.microsoft.com/office/drawing/2014/main" id="{1FB071B7-6236-E885-1E0D-ADE9579416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7412" name="AutoShape 4" descr="https://img3.doubanio.com/view/photo/photo/public/p457198221.webp">
            <a:extLst>
              <a:ext uri="{FF2B5EF4-FFF2-40B4-BE49-F238E27FC236}">
                <a16:creationId xmlns:a16="http://schemas.microsoft.com/office/drawing/2014/main" id="{A0112646-4BCF-26EC-A537-B1A4AFB605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7413" name="AutoShape 2" descr="python 的图像结果">
            <a:extLst>
              <a:ext uri="{FF2B5EF4-FFF2-40B4-BE49-F238E27FC236}">
                <a16:creationId xmlns:a16="http://schemas.microsoft.com/office/drawing/2014/main" id="{32169B21-0832-9D78-E1F0-465B8EDC75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7414" name="内容占位符 2">
            <a:extLst>
              <a:ext uri="{FF2B5EF4-FFF2-40B4-BE49-F238E27FC236}">
                <a16:creationId xmlns:a16="http://schemas.microsoft.com/office/drawing/2014/main" id="{342E052B-1B3A-14DF-D6CF-BEDFFF016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700214"/>
            <a:ext cx="8569325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fr-FR" altLang="zh-CN" sz="2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/ </a:t>
            </a:r>
            <a:r>
              <a:rPr lang="zh-CN" altLang="en-US" sz="2400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计算的结果都是小数，哪怕能整除</a:t>
            </a:r>
            <a:endParaRPr lang="fr-FR" altLang="zh-CN" sz="2400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z = 10/2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print(z)	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#&gt;&gt;5.0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fr-FR" altLang="zh-CN" sz="2400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fr-FR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-x</a:t>
            </a:r>
            <a:r>
              <a:rPr lang="fr-FR" altLang="zh-CN" sz="2400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zh-CN" altLang="en-US" sz="2400" dirty="0">
                <a:solidFill>
                  <a:srgbClr val="7030A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相当于 </a:t>
            </a:r>
            <a:r>
              <a:rPr lang="en-US" altLang="zh-CN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0-x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 = 10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print(-a)	#&gt;&gt;-10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print(-a*3)	#&gt;&gt;-30   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等价于 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(–a)*3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print(3+-5) #&gt;&gt;-2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4E6647-CB7D-D455-A738-221912EA7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57250"/>
            <a:ext cx="6121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算术表达式</a:t>
            </a:r>
          </a:p>
        </p:txBody>
      </p:sp>
      <p:sp>
        <p:nvSpPr>
          <p:cNvPr id="19459" name="AutoShape 2" descr="https://img3.doubanio.com/view/photo/thumb/public/p457198221.webp">
            <a:extLst>
              <a:ext uri="{FF2B5EF4-FFF2-40B4-BE49-F238E27FC236}">
                <a16:creationId xmlns:a16="http://schemas.microsoft.com/office/drawing/2014/main" id="{DAF37584-6271-0B7A-DB65-17832D0A34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460" name="AutoShape 4" descr="https://img3.doubanio.com/view/photo/photo/public/p457198221.webp">
            <a:extLst>
              <a:ext uri="{FF2B5EF4-FFF2-40B4-BE49-F238E27FC236}">
                <a16:creationId xmlns:a16="http://schemas.microsoft.com/office/drawing/2014/main" id="{A9BA63F4-D898-C8E1-ECB0-77FFFC75EE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9461" name="AutoShape 2" descr="python 的图像结果">
            <a:extLst>
              <a:ext uri="{FF2B5EF4-FFF2-40B4-BE49-F238E27FC236}">
                <a16:creationId xmlns:a16="http://schemas.microsoft.com/office/drawing/2014/main" id="{68A9D5D9-45A8-80E8-FCB3-39727E4F96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5846" name="内容占位符 2">
            <a:extLst>
              <a:ext uri="{FF2B5EF4-FFF2-40B4-BE49-F238E27FC236}">
                <a16:creationId xmlns:a16="http://schemas.microsoft.com/office/drawing/2014/main" id="{1DDA5817-0A37-2C31-C577-7C852D9C8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700214"/>
            <a:ext cx="8569325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itchFamily="2" charset="2"/>
              <a:buChar char="Ø"/>
              <a:defRPr/>
            </a:pPr>
            <a:r>
              <a:rPr lang="fr-FR" altLang="zh-CN" sz="2400" dirty="0">
                <a:solidFill>
                  <a:srgbClr val="FF0000"/>
                </a:solidFill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有小数的算术表达式，结果就是小数</a:t>
            </a:r>
            <a:endParaRPr lang="en-US" altLang="zh-CN" sz="2400" dirty="0">
              <a:solidFill>
                <a:srgbClr val="FF0000"/>
              </a:solidFill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z = 10.0 - 10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print(z)			#&gt;&gt;0.0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z = 7.5 – 2.5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print(z)			#&gt;&gt;5.0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print(2+0*4.5)		#&gt;&gt;2.0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  <a:ea typeface="黑体" panose="02010609060101010101" pitchFamily="49" charset="-122"/>
                <a:cs typeface="Courier New" pitchFamily="49" charset="0"/>
              </a:rPr>
              <a:t>print(2+10/5)		#&gt;&gt;4.0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br>
              <a:rPr lang="en-US" altLang="zh-CN" sz="2000" dirty="0">
                <a:solidFill>
                  <a:schemeClr val="bg1"/>
                </a:solidFill>
              </a:rPr>
            </a:br>
            <a:endParaRPr lang="en-US" altLang="zh-CN" sz="2000" dirty="0">
              <a:solidFill>
                <a:schemeClr val="bg1"/>
              </a:solidFill>
              <a:latin typeface="Courier New" pitchFamily="49" charset="0"/>
              <a:ea typeface="黑体" panose="02010609060101010101" pitchFamily="49" charset="-122"/>
              <a:cs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F5C89B-CFF1-61E6-020F-308B9478B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57250"/>
            <a:ext cx="6121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算术运算符优先级</a:t>
            </a:r>
          </a:p>
        </p:txBody>
      </p:sp>
      <p:sp>
        <p:nvSpPr>
          <p:cNvPr id="21507" name="AutoShape 2" descr="https://img3.doubanio.com/view/photo/thumb/public/p457198221.webp">
            <a:extLst>
              <a:ext uri="{FF2B5EF4-FFF2-40B4-BE49-F238E27FC236}">
                <a16:creationId xmlns:a16="http://schemas.microsoft.com/office/drawing/2014/main" id="{5962AEA0-24FE-189B-ACCE-C54B0E2AA8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1508" name="AutoShape 4" descr="https://img3.doubanio.com/view/photo/photo/public/p457198221.webp">
            <a:extLst>
              <a:ext uri="{FF2B5EF4-FFF2-40B4-BE49-F238E27FC236}">
                <a16:creationId xmlns:a16="http://schemas.microsoft.com/office/drawing/2014/main" id="{2BEA8D1D-A07F-78EA-6E46-916D7D470D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1509" name="AutoShape 2" descr="python 的图像结果">
            <a:extLst>
              <a:ext uri="{FF2B5EF4-FFF2-40B4-BE49-F238E27FC236}">
                <a16:creationId xmlns:a16="http://schemas.microsoft.com/office/drawing/2014/main" id="{B05DFCB8-978C-DC73-4A7B-2BFDCE0F80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1510" name="内容占位符 2">
            <a:extLst>
              <a:ext uri="{FF2B5EF4-FFF2-40B4-BE49-F238E27FC236}">
                <a16:creationId xmlns:a16="http://schemas.microsoft.com/office/drawing/2014/main" id="{DA42C263-A664-6728-DF09-25DCD3B34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700214"/>
            <a:ext cx="8569325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第一级：  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	</a:t>
            </a:r>
            <a:r>
              <a:rPr lang="fr-FR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**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第二级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:   	</a:t>
            </a:r>
            <a:r>
              <a:rPr lang="fr-FR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-(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求相反数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  <a:r>
              <a:rPr lang="fr-FR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第三级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:   	</a:t>
            </a:r>
            <a:r>
              <a:rPr lang="fr-FR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*  /  //  %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第四级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: 	</a:t>
            </a:r>
            <a:r>
              <a:rPr lang="fr-FR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+ -(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减法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  <a:endParaRPr lang="fr-FR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endParaRPr lang="fr-FR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可以用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( ) 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指定计算顺序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:  (3+4)*(1+2)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记不得优先级就用 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( )</a:t>
            </a:r>
            <a:endParaRPr lang="fr-FR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482FFB-5477-01F2-4F3A-C485F96D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57250"/>
            <a:ext cx="61214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算术运算的同时赋值</a:t>
            </a:r>
          </a:p>
        </p:txBody>
      </p:sp>
      <p:sp>
        <p:nvSpPr>
          <p:cNvPr id="25603" name="AutoShape 2" descr="https://img3.doubanio.com/view/photo/thumb/public/p457198221.webp">
            <a:extLst>
              <a:ext uri="{FF2B5EF4-FFF2-40B4-BE49-F238E27FC236}">
                <a16:creationId xmlns:a16="http://schemas.microsoft.com/office/drawing/2014/main" id="{DE45547A-C558-8739-EB14-B2C695DB6C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5604" name="AutoShape 4" descr="https://img3.doubanio.com/view/photo/photo/public/p457198221.webp">
            <a:extLst>
              <a:ext uri="{FF2B5EF4-FFF2-40B4-BE49-F238E27FC236}">
                <a16:creationId xmlns:a16="http://schemas.microsoft.com/office/drawing/2014/main" id="{29A00B74-F983-0672-2391-C239C05FCB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5605" name="AutoShape 2" descr="python 的图像结果">
            <a:extLst>
              <a:ext uri="{FF2B5EF4-FFF2-40B4-BE49-F238E27FC236}">
                <a16:creationId xmlns:a16="http://schemas.microsoft.com/office/drawing/2014/main" id="{B3BCAE01-7DD2-71DB-D193-9E4E8D0D23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712788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5606" name="内容占位符 2">
            <a:extLst>
              <a:ext uri="{FF2B5EF4-FFF2-40B4-BE49-F238E27FC236}">
                <a16:creationId xmlns:a16="http://schemas.microsoft.com/office/drawing/2014/main" id="{7536E7B7-3175-05CB-B2F1-1098879EA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916114"/>
            <a:ext cx="8569325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 = 6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a/=3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print(a)	#&gt;&gt;2.0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a**=3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print(a)	#&gt;&gt;8.0</a:t>
            </a: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1_Glass Layers">
  <a:themeElements>
    <a:clrScheme name="1_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1_Glass Layers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Glass Layers">
  <a:themeElements>
    <a:clrScheme name="2_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2_Glass Layers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lass Layers">
  <a:themeElements>
    <a:clrScheme name="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Glass Layers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16400</TotalTime>
  <Words>3913</Words>
  <Application>Microsoft Office PowerPoint</Application>
  <PresentationFormat>全屏显示(4:3)</PresentationFormat>
  <Paragraphs>530</Paragraphs>
  <Slides>52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52</vt:i4>
      </vt:variant>
    </vt:vector>
  </HeadingPairs>
  <TitlesOfParts>
    <vt:vector size="72" baseType="lpstr">
      <vt:lpstr>等线</vt:lpstr>
      <vt:lpstr>黑体</vt:lpstr>
      <vt:lpstr>隶书</vt:lpstr>
      <vt:lpstr>宋体</vt:lpstr>
      <vt:lpstr>微软雅黑</vt:lpstr>
      <vt:lpstr>Arial</vt:lpstr>
      <vt:lpstr>Arial Black</vt:lpstr>
      <vt:lpstr>Calibri</vt:lpstr>
      <vt:lpstr>Courier New</vt:lpstr>
      <vt:lpstr>Times New Roman</vt:lpstr>
      <vt:lpstr>Verdana</vt:lpstr>
      <vt:lpstr>Wingdings</vt:lpstr>
      <vt:lpstr>1_Glass Layers</vt:lpstr>
      <vt:lpstr>2_Glass Layers</vt:lpstr>
      <vt:lpstr>Glass Layers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PowerPoint 演示文稿</vt:lpstr>
      <vt:lpstr>内容提要</vt:lpstr>
      <vt:lpstr>算术运算、逻辑运算和分支语句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关系运算符和bool类型</vt:lpstr>
      <vt:lpstr>关系运算符和bool类型</vt:lpstr>
      <vt:lpstr>关系运算符和bool类型</vt:lpstr>
      <vt:lpstr>逻辑运算符和逻辑表达式</vt:lpstr>
      <vt:lpstr>什么相当于True或False</vt:lpstr>
      <vt:lpstr>逻辑运算符和逻辑表达式</vt:lpstr>
      <vt:lpstr>逻辑运算符和逻辑表达式</vt:lpstr>
      <vt:lpstr>逻辑运算符的优先级</vt:lpstr>
      <vt:lpstr>逻辑运算符和逻辑表达式</vt:lpstr>
      <vt:lpstr>各种运算符的优先级</vt:lpstr>
      <vt:lpstr>条件分支语句</vt:lpstr>
      <vt:lpstr>条件分支语句</vt:lpstr>
      <vt:lpstr>条件分支语句</vt:lpstr>
      <vt:lpstr>条件分支语句的缩进</vt:lpstr>
      <vt:lpstr>条件分支语句的缩进</vt:lpstr>
      <vt:lpstr>条件分支语句的缩进</vt:lpstr>
      <vt:lpstr>条件分支语句的缩进</vt:lpstr>
      <vt:lpstr>什么相当于True或False</vt:lpstr>
      <vt:lpstr>if 语句示例</vt:lpstr>
      <vt:lpstr>PowerPoint 演示文稿</vt:lpstr>
      <vt:lpstr>chatGPT网址密码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if 语句嵌套</vt:lpstr>
      <vt:lpstr>if 语句嵌套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if 语句嵌套</vt:lpstr>
      <vt:lpstr>PowerPoint 演示文稿</vt:lpstr>
      <vt:lpstr>PowerPoint 演示文稿</vt:lpstr>
      <vt:lpstr>PowerPoint 演示文稿</vt:lpstr>
      <vt:lpstr>PowerPoint 演示文稿</vt:lpstr>
    </vt:vector>
  </TitlesOfParts>
  <Company>Uisee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Aming</dc:creator>
  <cp:lastModifiedBy>笑薇 吴</cp:lastModifiedBy>
  <cp:revision>3517</cp:revision>
  <dcterms:created xsi:type="dcterms:W3CDTF">2003-07-13T13:28:27Z</dcterms:created>
  <dcterms:modified xsi:type="dcterms:W3CDTF">2024-04-01T10:35:05Z</dcterms:modified>
</cp:coreProperties>
</file>