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  <p:sldMasterId id="2147483657" r:id="rId3"/>
    <p:sldMasterId id="2147483658" r:id="rId4"/>
    <p:sldMasterId id="2147483659" r:id="rId5"/>
    <p:sldMasterId id="2147483660" r:id="rId6"/>
    <p:sldMasterId id="2147483661" r:id="rId7"/>
    <p:sldMasterId id="2147483662" r:id="rId8"/>
  </p:sldMasterIdLst>
  <p:notesMasterIdLst>
    <p:notesMasterId r:id="rId83"/>
  </p:notesMasterIdLst>
  <p:handoutMasterIdLst>
    <p:handoutMasterId r:id="rId84"/>
  </p:handoutMasterIdLst>
  <p:sldIdLst>
    <p:sldId id="675" r:id="rId9"/>
    <p:sldId id="540" r:id="rId10"/>
    <p:sldId id="642" r:id="rId11"/>
    <p:sldId id="721" r:id="rId12"/>
    <p:sldId id="645" r:id="rId13"/>
    <p:sldId id="733" r:id="rId14"/>
    <p:sldId id="705" r:id="rId15"/>
    <p:sldId id="736" r:id="rId16"/>
    <p:sldId id="672" r:id="rId17"/>
    <p:sldId id="734" r:id="rId18"/>
    <p:sldId id="735" r:id="rId19"/>
    <p:sldId id="648" r:id="rId20"/>
    <p:sldId id="703" r:id="rId21"/>
    <p:sldId id="704" r:id="rId22"/>
    <p:sldId id="649" r:id="rId23"/>
    <p:sldId id="692" r:id="rId24"/>
    <p:sldId id="693" r:id="rId25"/>
    <p:sldId id="694" r:id="rId26"/>
    <p:sldId id="695" r:id="rId27"/>
    <p:sldId id="696" r:id="rId28"/>
    <p:sldId id="697" r:id="rId29"/>
    <p:sldId id="698" r:id="rId30"/>
    <p:sldId id="739" r:id="rId31"/>
    <p:sldId id="740" r:id="rId32"/>
    <p:sldId id="741" r:id="rId33"/>
    <p:sldId id="566" r:id="rId34"/>
    <p:sldId id="567" r:id="rId35"/>
    <p:sldId id="725" r:id="rId36"/>
    <p:sldId id="569" r:id="rId37"/>
    <p:sldId id="727" r:id="rId38"/>
    <p:sldId id="728" r:id="rId39"/>
    <p:sldId id="726" r:id="rId40"/>
    <p:sldId id="724" r:id="rId41"/>
    <p:sldId id="729" r:id="rId42"/>
    <p:sldId id="593" r:id="rId43"/>
    <p:sldId id="723" r:id="rId44"/>
    <p:sldId id="731" r:id="rId45"/>
    <p:sldId id="334" r:id="rId46"/>
    <p:sldId id="335" r:id="rId47"/>
    <p:sldId id="336" r:id="rId48"/>
    <p:sldId id="338" r:id="rId49"/>
    <p:sldId id="364" r:id="rId50"/>
    <p:sldId id="337" r:id="rId51"/>
    <p:sldId id="339" r:id="rId52"/>
    <p:sldId id="256" r:id="rId53"/>
    <p:sldId id="310" r:id="rId54"/>
    <p:sldId id="347" r:id="rId55"/>
    <p:sldId id="312" r:id="rId56"/>
    <p:sldId id="366" r:id="rId57"/>
    <p:sldId id="367" r:id="rId58"/>
    <p:sldId id="368" r:id="rId59"/>
    <p:sldId id="328" r:id="rId60"/>
    <p:sldId id="356" r:id="rId61"/>
    <p:sldId id="357" r:id="rId62"/>
    <p:sldId id="369" r:id="rId63"/>
    <p:sldId id="370" r:id="rId64"/>
    <p:sldId id="371" r:id="rId65"/>
    <p:sldId id="372" r:id="rId66"/>
    <p:sldId id="738" r:id="rId67"/>
    <p:sldId id="375" r:id="rId68"/>
    <p:sldId id="376" r:id="rId69"/>
    <p:sldId id="386" r:id="rId70"/>
    <p:sldId id="387" r:id="rId71"/>
    <p:sldId id="388" r:id="rId72"/>
    <p:sldId id="389" r:id="rId73"/>
    <p:sldId id="390" r:id="rId74"/>
    <p:sldId id="391" r:id="rId75"/>
    <p:sldId id="377" r:id="rId76"/>
    <p:sldId id="392" r:id="rId77"/>
    <p:sldId id="380" r:id="rId78"/>
    <p:sldId id="393" r:id="rId79"/>
    <p:sldId id="394" r:id="rId80"/>
    <p:sldId id="395" r:id="rId81"/>
    <p:sldId id="396" r:id="rId82"/>
  </p:sldIdLst>
  <p:sldSz cx="9144000" cy="6858000" type="screen4x3"/>
  <p:notesSz cx="6761163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笑薇 吴" initials="笑吴" lastIdx="1" clrIdx="0">
    <p:extLst>
      <p:ext uri="{19B8F6BF-5375-455C-9EA6-DF929625EA0E}">
        <p15:presenceInfo xmlns:p15="http://schemas.microsoft.com/office/powerpoint/2012/main" userId="f304160998827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F0F0"/>
    <a:srgbClr val="DDDDDD"/>
    <a:srgbClr val="808080"/>
    <a:srgbClr val="66CCFF"/>
    <a:srgbClr val="009696"/>
    <a:srgbClr val="339933"/>
    <a:srgbClr val="FF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3409" autoAdjust="0"/>
  </p:normalViewPr>
  <p:slideViewPr>
    <p:cSldViewPr>
      <p:cViewPr varScale="1">
        <p:scale>
          <a:sx n="85" d="100"/>
          <a:sy n="85" d="100"/>
        </p:scale>
        <p:origin x="12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317" y="86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9T12:28:41.02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E0D5A2-BD8E-E5A3-024A-71ED483B7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DB1FC9-C61C-5F0C-498E-C5FDEF697E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F0945D7-F0ED-8198-759D-CF14EACA60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0D40D53-34DF-9F06-4F10-546E4DD86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73B608-1C4B-4402-AC28-2FA40028A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9541B8D-CB86-891B-2844-861BC2723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0FB419C-45E8-F326-065D-E328AB37A3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C263BFB-F821-83E8-7E1F-9D4CD2DA3A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09AF4FB1-CBB1-F533-B71B-301C7BC31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8050"/>
            <a:ext cx="540861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A93DC448-E2FB-8378-B8DA-C1C2C3E0A5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C5DDCA25-807A-BF10-E55A-AFEEB68E8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7DA902-5CAE-4C46-81AA-F9A78CB1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60D23414-8C44-A48C-C9C4-D2DC91B29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1CCC4B07-D5A2-6C24-8BED-CA295DE489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B88B366-4A89-203A-12C3-EC5A54BED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BF8BAE18-56FF-4069-A625-F6319E6011D7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4B19AB5-F0F6-B122-569E-2ACD009084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C93D1D27-4EEB-4233-0926-DA3C0E0C22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EEFFA78F-BD7D-FD38-E8E4-8C4DEED17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6FE00F-A600-4908-9CC3-E2FCB0B8C305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DCA9ED97-EAE9-4B9E-3FFF-1A713FDF6B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B198CB38-31D3-48D0-A849-D2F3B9431D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F23CBFFD-870B-FD25-1C6F-8B8A463E8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468AB6-ED2A-4123-91C3-26B9FEF57AC0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75D9A4AD-E6BF-BD20-1AFD-1965B14E1D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40F48B34-718E-0C59-957E-C1CCBAE839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41D47262-1831-6B92-61D0-B51FC9804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ECB754-2FDD-4490-AE34-5D0D6EC08B84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96857E97-C384-CD18-0F30-71E8EC1858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34FA895D-AA67-E436-8E8E-3EB9046FE5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BE6DFE8-F35D-8CBB-6900-8122AEA0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84F732-C5F3-44C0-961B-35B60ABE390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92C5E94D-64EE-6176-FC04-D881887B76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00F1A7D-9C18-9E9D-6ADD-445894A43C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FBF39BA-25DD-55AD-719B-C7A456119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446765-1C70-4F76-A415-E657A122394E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A612521-B912-47DA-AD96-5CF1D413B4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40F0058C-AC7E-2AE9-283F-AA0C65704C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71E9C55-F08C-69C7-41E0-7536C7F54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1633FC-24EB-4BCC-8EA1-9DB63D39452B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5D125DD7-4A2D-12D5-75FC-EE9CD584E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643F65EC-E469-0E60-542A-ECA3E4E048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6AA89307-B1D7-3A07-B72F-565E7FA5D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C7159D-23AB-4345-BB08-CC9600505FDF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842F22EE-23F0-7CB5-D856-14DD5E3D36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A248CAE-2208-4685-4068-9833C88BE7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D4D46769-1279-2C18-7823-2687BD4CF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6B85E1-0781-4CAC-83AA-CCC478D4A7E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18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9A3C1674-6604-D7C4-A56B-550691FE7B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60A80BB9-395E-ABE4-2D8F-C821D87E7B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0693D72C-306F-E453-0D56-AA2B5AC76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891007-F514-4F23-9970-4912120796D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19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EE548FBE-D08F-A764-5466-F146CC076D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EAA72076-215B-1159-19B1-3F57D97A9E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3E18E7B0-2120-FC34-21A2-09D166FB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EDFF65-055D-4441-B1D3-1AB70820020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16B1904B-2B03-BBFE-AB44-633AED413E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AA71DD19-218B-9E09-0F08-40A859DC55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2970BEF-8FED-36AF-55C0-196FBBD96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C0543E-2548-40CC-AF4B-2FCF7448738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31C136C6-94E5-6FBD-3EAA-41A772E292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2D4DFDC4-445B-FC7B-AC5F-945FAC2680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2D91B056-6876-4762-EAFE-DECFAF9B4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C87C10-F3F6-4B37-864A-F447BA0DD15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5A62BE11-C466-0D09-5255-6393C803CA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42F5B0C8-1C53-1CA5-2C76-AF5F31AAB0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539B297-6EB9-DCF7-4E01-37CB22B0D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C84E64-1835-4F3D-86E9-47C81D21E65B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964103F2-ABA3-9927-29F4-2CE0592436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42E674C8-B9DD-AD72-743A-9FD693B37D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FBAB63F3-51F1-C51D-E320-F35BB325C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3F633D-5257-4E67-AFC8-C4FBFFBEFF2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E18E29F7-794B-6125-759F-5E3BFC8526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EDD0CFF5-87EF-3BB8-FDF1-E07A7F3E67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A5B85FF6-2A2D-7E47-173F-B2D5B957F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401961-2217-4287-8C46-26136E47A82A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893FBA68-8375-5383-1559-12EF228366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7561D0E2-C9F5-87D8-1B12-BD65D5BBF9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84F7940-EE67-C5E5-3BF2-41C3DF70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9DBEED-2329-4631-8BBC-9B31B185297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28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E3A9CED5-9A8E-AFBD-A94F-0F424E1DB1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E6E6D5EA-35EA-82E9-88A0-05047B88A7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82170A80-103D-F9F9-9B6E-0FADEC379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BEACF4-EEA9-46DF-9A8B-5FF7DEDAC89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279BB154-CF00-5794-69FC-59115FD64B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64688025-3436-D645-805C-2B12BD6D64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289880D8-A573-4182-8215-3B51AC76E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D76A17-32E1-4693-9FBB-8ED0A453BB7B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C6CC31FF-2337-C2CD-7977-D741E58FBD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FE563BE2-1538-C490-752F-54EC079DB3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88D302D4-5955-05E3-A0C0-D29F2C02B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75F588-189F-4190-9784-AB72A2600C3F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B9965393-4D92-00E1-3A31-5AB7AA7C27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6C9AC819-5B75-96AF-5BA7-3FABB094BA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FCC66E0C-200A-ED83-2DD1-9EF0C12B3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7759E0-C33C-45E3-9E7B-44BA92618924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6CAF5826-7CB7-F0EE-9C80-3BDAAD3A3A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888F005A-9CC8-EC16-B80D-611BF19447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60489654-9D75-D546-32BB-642A2962E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C439E4-6ED4-43FD-BEB4-638067E006F0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CC528070-42CB-BBF9-CEA4-FE172E3D37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329953C-E998-35DA-BC78-7A86633BA2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E2E30193-0EC5-7DAA-EB64-4AEAA94C4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BD28E8-DC0E-4F07-BC1F-A5D429570534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A3E4760B-12B3-26CF-4463-15AB7EEFAE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F9580913-87A6-CEC2-452B-DB17A35C7D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255A9924-21F3-0516-B2AC-D6C09BB22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C1250-1C97-497D-BD3F-D32D7E5D5EF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24C58215-4200-C120-B2A5-094504C166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F5BC52DD-515C-46F2-281F-91E201E28E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B66EA523-51BF-C1B9-EE1A-53FB4332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6F0868-8507-416A-A809-877D5D85990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1C30BC69-696E-101B-5DDA-9CCE754767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62CB721D-D273-EC96-572D-8055DEDFBF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4C9A9AD8-B820-B3A0-6570-A6CA6BBF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DBBA9D-D861-4BC8-91E5-2D8A0E3B2B4A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11FB166B-AA81-F590-F655-3FDFB2829F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C98A75CA-9521-E7DE-A4BF-ACE6BAE3AD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B2C556C5-7EF1-C0A8-C31C-1A8552A13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634D1E-77C0-41A0-9AAF-ED466E3B1636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4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8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ACF2D68A-FADB-FAE5-9220-DA2449FD3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E6AAF84D-87CF-2BC2-B377-CD335B1C2C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1657EE8E-63D6-558B-E238-011B0D04F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8F23D3-7307-4732-A345-CA6433F8C800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91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5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59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可迭代对象（先简单理解为含多个元素的对象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5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7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78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5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76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A0B19D1F-4590-A19A-6643-BFD09E8D5B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BB59831A-06DE-ACC2-F647-7EE02006BB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80A178F-DE97-1E56-1EA6-661525317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9AF610-29FC-4DDE-AC68-62D70CC814A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7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A7E72092-7B6E-B1F5-C9AF-116CE19ACE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4B789E4A-5208-1EFF-93E9-5E0E00D27A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1296DC0B-3787-249C-DBE2-127DF4F48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85B156-981B-4B55-910F-8AE18700D337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33471D9D-FC63-07E0-6A7C-A7FC6DDC70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D918FEE-F968-4F65-A583-52428B7EFD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CAC91DEF-B52C-448A-82DF-F8223A3A7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C8006E-D9D6-4F13-97B9-3BBE76221169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8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425A47BD-18A2-51A3-0E92-2430EDCA6C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E0CA67C6-9EDE-2351-1FFD-1DB91EAC2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F9F53C59-1614-F101-6F23-3D4A1E986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F0AC2C-50FA-48BC-ADA4-C4120C7079C6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9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C5DE0EED-FEDE-AE4C-9737-156BFC5F2C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EB7F68CD-8FCD-22AF-2E6A-083295DF47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1D639942-4679-C869-FE96-BC51503C9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D905F5-4313-4EA6-A4B0-B722FA8FD9D7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205354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3096609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7607900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4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7190470" y="86443"/>
            <a:ext cx="17908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程序设计案例教程</a:t>
            </a:r>
            <a:endParaRPr lang="en-US" altLang="zh-CN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065827"/>
      </p:ext>
    </p:extLst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708738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89940835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4309608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26614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8654455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781886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5158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8614289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432528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241409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633723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6513" y="0"/>
            <a:ext cx="2128837" cy="68580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234113" cy="6858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6558269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4213" cy="685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66177602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146733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589978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284163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484313"/>
            <a:ext cx="3963988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9188" y="1484313"/>
            <a:ext cx="396398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17855951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353580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24664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2284992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69120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9722702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5177969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75906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9404116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68262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5320608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44937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939541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5085730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171575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7830404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73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7446725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2236131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2216239"/>
      </p:ext>
    </p:extLst>
  </p:cSld>
  <p:clrMapOvr>
    <a:masterClrMapping/>
  </p:clrMapOvr>
  <p:transition spd="slow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069803"/>
      </p:ext>
    </p:extLst>
  </p:cSld>
  <p:clrMapOvr>
    <a:masterClrMapping/>
  </p:clrMapOvr>
  <p:transition spd="slow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9471517"/>
      </p:ext>
    </p:extLst>
  </p:cSld>
  <p:clrMapOvr>
    <a:masterClrMapping/>
  </p:clrMapOvr>
  <p:transition spd="slow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669664"/>
      </p:ext>
    </p:extLst>
  </p:cSld>
  <p:clrMapOvr>
    <a:masterClrMapping/>
  </p:clrMapOvr>
  <p:transition spd="slow"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69334217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8310185"/>
      </p:ext>
    </p:extLst>
  </p:cSld>
  <p:clrMapOvr>
    <a:masterClrMapping/>
  </p:clrMapOvr>
  <p:transition spd="slow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800629"/>
      </p:ext>
    </p:extLst>
  </p:cSld>
  <p:clrMapOvr>
    <a:masterClrMapping/>
  </p:clrMapOvr>
  <p:transition spd="slow"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8867241"/>
      </p:ext>
    </p:extLst>
  </p:cSld>
  <p:clrMapOvr>
    <a:masterClrMapping/>
  </p:clrMapOvr>
  <p:transition spd="slow"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89705"/>
      </p:ext>
    </p:extLst>
  </p:cSld>
  <p:clrMapOvr>
    <a:masterClrMapping/>
  </p:clrMapOvr>
  <p:transition spd="slow">
    <p:pull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8382638"/>
      </p:ext>
    </p:extLst>
  </p:cSld>
  <p:clrMapOvr>
    <a:masterClrMapping/>
  </p:clrMapOvr>
  <p:transition spd="slow">
    <p:pull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23818"/>
      </p:ext>
    </p:extLst>
  </p:cSld>
  <p:clrMapOvr>
    <a:masterClrMapping/>
  </p:clrMapOvr>
  <p:transition spd="slow">
    <p:pull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659059"/>
      </p:ext>
    </p:extLst>
  </p:cSld>
  <p:clrMapOvr>
    <a:masterClrMapping/>
  </p:clrMapOvr>
  <p:transition spd="slow">
    <p:pull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4951446"/>
      </p:ext>
    </p:extLst>
  </p:cSld>
  <p:clrMapOvr>
    <a:masterClrMapping/>
  </p:clrMapOvr>
  <p:transition spd="slow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3152545"/>
      </p:ext>
    </p:extLst>
  </p:cSld>
  <p:clrMapOvr>
    <a:masterClrMapping/>
  </p:clrMapOvr>
  <p:transition spd="slow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0967067"/>
      </p:ext>
    </p:extLst>
  </p:cSld>
  <p:clrMapOvr>
    <a:masterClrMapping/>
  </p:clrMapOvr>
  <p:transition spd="slow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268725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0088199"/>
      </p:ext>
    </p:extLst>
  </p:cSld>
  <p:clrMapOvr>
    <a:masterClrMapping/>
  </p:clrMapOvr>
  <p:transition spd="slow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872298"/>
      </p:ext>
    </p:extLst>
  </p:cSld>
  <p:clrMapOvr>
    <a:masterClrMapping/>
  </p:clrMapOvr>
  <p:transition spd="slow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4248101"/>
      </p:ext>
    </p:extLst>
  </p:cSld>
  <p:clrMapOvr>
    <a:masterClrMapping/>
  </p:clrMapOvr>
  <p:transition spd="slow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759196"/>
      </p:ext>
    </p:extLst>
  </p:cSld>
  <p:clrMapOvr>
    <a:masterClrMapping/>
  </p:clrMapOvr>
  <p:transition spd="slow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0472107"/>
      </p:ext>
    </p:extLst>
  </p:cSld>
  <p:clrMapOvr>
    <a:masterClrMapping/>
  </p:clrMapOvr>
  <p:transition spd="slow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0252655"/>
      </p:ext>
    </p:extLst>
  </p:cSld>
  <p:clrMapOvr>
    <a:masterClrMapping/>
  </p:clrMapOvr>
  <p:transition spd="slow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381000"/>
      </p:ext>
    </p:extLst>
  </p:cSld>
  <p:clrMapOvr>
    <a:masterClrMapping/>
  </p:clrMapOvr>
  <p:transition spd="slow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47834"/>
      </p:ext>
    </p:extLst>
  </p:cSld>
  <p:clrMapOvr>
    <a:masterClrMapping/>
  </p:clrMapOvr>
  <p:transition spd="slow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896938"/>
      </p:ext>
    </p:extLst>
  </p:cSld>
  <p:clrMapOvr>
    <a:masterClrMapping/>
  </p:clrMapOvr>
  <p:transition spd="slow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1704018"/>
      </p:ext>
    </p:extLst>
  </p:cSld>
  <p:clrMapOvr>
    <a:masterClrMapping/>
  </p:clrMapOvr>
  <p:transition spd="slow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223973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82811"/>
      </p:ext>
    </p:extLst>
  </p:cSld>
  <p:clrMapOvr>
    <a:masterClrMapping/>
  </p:clrMapOvr>
  <p:transition spd="slow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47750322"/>
      </p:ext>
    </p:extLst>
  </p:cSld>
  <p:clrMapOvr>
    <a:masterClrMapping/>
  </p:clrMapOvr>
  <p:transition spd="slow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455950"/>
      </p:ext>
    </p:extLst>
  </p:cSld>
  <p:clrMapOvr>
    <a:masterClrMapping/>
  </p:clrMapOvr>
  <p:transition spd="slow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0817683"/>
      </p:ext>
    </p:extLst>
  </p:cSld>
  <p:clrMapOvr>
    <a:masterClrMapping/>
  </p:clrMapOvr>
  <p:transition spd="slow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26044534"/>
      </p:ext>
    </p:extLst>
  </p:cSld>
  <p:clrMapOvr>
    <a:masterClrMapping/>
  </p:clrMapOvr>
  <p:transition spd="slow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099232"/>
      </p:ext>
    </p:extLst>
  </p:cSld>
  <p:clrMapOvr>
    <a:masterClrMapping/>
  </p:clrMapOvr>
  <p:transition spd="slow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23354997"/>
      </p:ext>
    </p:extLst>
  </p:cSld>
  <p:clrMapOvr>
    <a:masterClrMapping/>
  </p:clrMapOvr>
  <p:transition spd="slow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78611010"/>
      </p:ext>
    </p:extLst>
  </p:cSld>
  <p:clrMapOvr>
    <a:masterClrMapping/>
  </p:clrMapOvr>
  <p:transition spd="slow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1397175"/>
      </p:ext>
    </p:extLst>
  </p:cSld>
  <p:clrMapOvr>
    <a:masterClrMapping/>
  </p:clrMapOvr>
  <p:transition spd="slow">
    <p:pull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21595"/>
      </p:ext>
    </p:extLst>
  </p:cSld>
  <p:clrMapOvr>
    <a:masterClrMapping/>
  </p:clrMapOvr>
  <p:transition spd="slow">
    <p:pull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152969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259241"/>
      </p:ext>
    </p:extLst>
  </p:cSld>
  <p:clrMapOvr>
    <a:masterClrMapping/>
  </p:clrMapOvr>
  <p:transition spd="slow">
    <p:pull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255792"/>
      </p:ext>
    </p:extLst>
  </p:cSld>
  <p:clrMapOvr>
    <a:masterClrMapping/>
  </p:clrMapOvr>
  <p:transition spd="slow">
    <p:pull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56078364"/>
      </p:ext>
    </p:extLst>
  </p:cSld>
  <p:clrMapOvr>
    <a:masterClrMapping/>
  </p:clrMapOvr>
  <p:transition spd="slow">
    <p:pull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1813" y="365125"/>
            <a:ext cx="2082800" cy="6232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00763" cy="6232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20635772"/>
      </p:ext>
    </p:extLst>
  </p:cSld>
  <p:clrMapOvr>
    <a:masterClrMapping/>
  </p:clrMapOvr>
  <p:transition spd="slow">
    <p:pull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9294352"/>
      </p:ext>
    </p:extLst>
  </p:cSld>
  <p:clrMapOvr>
    <a:masterClrMapping/>
  </p:clrMapOvr>
  <p:transition spd="slow">
    <p:pull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93017"/>
      </p:ext>
    </p:extLst>
  </p:cSld>
  <p:clrMapOvr>
    <a:masterClrMapping/>
  </p:clrMapOvr>
  <p:transition spd="slow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8896035"/>
      </p:ext>
    </p:extLst>
  </p:cSld>
  <p:clrMapOvr>
    <a:masterClrMapping/>
  </p:clrMapOvr>
  <p:transition spd="slow">
    <p:pull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15728817"/>
      </p:ext>
    </p:extLst>
  </p:cSld>
  <p:clrMapOvr>
    <a:masterClrMapping/>
  </p:clrMapOvr>
  <p:transition spd="slow">
    <p:pull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43185329"/>
      </p:ext>
    </p:extLst>
  </p:cSld>
  <p:clrMapOvr>
    <a:masterClrMapping/>
  </p:clrMapOvr>
  <p:transition spd="slow">
    <p:pull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1745851"/>
      </p:ext>
    </p:extLst>
  </p:cSld>
  <p:clrMapOvr>
    <a:masterClrMapping/>
  </p:clrMapOvr>
  <p:transition spd="slow">
    <p:pull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5310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7456216"/>
      </p:ext>
    </p:extLst>
  </p:cSld>
  <p:clrMapOvr>
    <a:masterClrMapping/>
  </p:clrMapOvr>
  <p:transition spd="slow">
    <p:pull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0053362"/>
      </p:ext>
    </p:extLst>
  </p:cSld>
  <p:clrMapOvr>
    <a:masterClrMapping/>
  </p:clrMapOvr>
  <p:transition spd="slow">
    <p:pull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719558"/>
      </p:ext>
    </p:extLst>
  </p:cSld>
  <p:clrMapOvr>
    <a:masterClrMapping/>
  </p:clrMapOvr>
  <p:transition spd="slow">
    <p:pull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73594409"/>
      </p:ext>
    </p:extLst>
  </p:cSld>
  <p:clrMapOvr>
    <a:masterClrMapping/>
  </p:clrMapOvr>
  <p:transition spd="slow">
    <p:pull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45350" y="44450"/>
            <a:ext cx="2185988" cy="676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4450"/>
            <a:ext cx="6408737" cy="676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89544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9CA5E0-9643-3A13-6255-D1B57A2D6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097A922-73BD-73E3-7330-0D4A90F74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9A25C-1487-D88F-A6A2-33D12BB45E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196975"/>
            <a:ext cx="8496300" cy="5040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5837B4CF-A280-51FE-D107-A45C71CB3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32" name="Picture 21">
            <a:extLst>
              <a:ext uri="{FF2B5EF4-FFF2-40B4-BE49-F238E27FC236}">
                <a16:creationId xmlns:a16="http://schemas.microsoft.com/office/drawing/2014/main" id="{57D394E1-2D2F-C585-D9AF-A7B0A0726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6656388"/>
            <a:ext cx="1227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2">
            <a:extLst>
              <a:ext uri="{FF2B5EF4-FFF2-40B4-BE49-F238E27FC236}">
                <a16:creationId xmlns:a16="http://schemas.microsoft.com/office/drawing/2014/main" id="{31342E31-DB7A-9AFB-F0E1-5B2845D4B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656388"/>
            <a:ext cx="1227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55" r:id="rId12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2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C469A2-A76A-50B6-EE43-86F12E10CBAC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EF8AEA47-4572-6A1D-B3CA-F885F548FC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684213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412161-00D3-E6D1-1E7B-8E894D5D1D7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26531" y="3410744"/>
            <a:ext cx="6858000" cy="365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122909-FC36-FAE0-7C20-734E0EAF8D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82BF5D04-9976-EC24-452A-842072BBE7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484313"/>
            <a:ext cx="8080375" cy="5040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E0A78C-0C8D-AE81-C015-B15B0BA578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3" name="Rectangle 5">
            <a:extLst>
              <a:ext uri="{FF2B5EF4-FFF2-40B4-BE49-F238E27FC236}">
                <a16:creationId xmlns:a16="http://schemas.microsoft.com/office/drawing/2014/main" id="{EA1152EA-544E-A886-DBC4-2F57A87143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1FAC9851-F62A-8AA9-E645-F7D4A3A7F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656388"/>
            <a:ext cx="9180513" cy="214312"/>
            <a:chOff x="0" y="4193"/>
            <a:chExt cx="5783" cy="135"/>
          </a:xfrm>
        </p:grpSpPr>
      </p:grpSp>
      <p:sp>
        <p:nvSpPr>
          <p:cNvPr id="3079" name="Rectangle 10">
            <a:extLst>
              <a:ext uri="{FF2B5EF4-FFF2-40B4-BE49-F238E27FC236}">
                <a16:creationId xmlns:a16="http://schemas.microsoft.com/office/drawing/2014/main" id="{D77B9C28-7685-E37F-9CAB-755EC6DE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147763"/>
            <a:ext cx="71438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0" name="Line 11">
            <a:extLst>
              <a:ext uri="{FF2B5EF4-FFF2-40B4-BE49-F238E27FC236}">
                <a16:creationId xmlns:a16="http://schemas.microsoft.com/office/drawing/2014/main" id="{84CEEF2B-3198-8B48-9B30-6F91944B13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768350"/>
            <a:ext cx="0" cy="17526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1" name="Line 12">
            <a:extLst>
              <a:ext uri="{FF2B5EF4-FFF2-40B4-BE49-F238E27FC236}">
                <a16:creationId xmlns:a16="http://schemas.microsoft.com/office/drawing/2014/main" id="{EC37A09F-C17E-CBA5-9C9D-EB0E59CAC9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7800" y="920750"/>
            <a:ext cx="0" cy="207963"/>
          </a:xfrm>
          <a:prstGeom prst="line">
            <a:avLst/>
          </a:prstGeom>
          <a:noFill/>
          <a:ln w="127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2" name="Line 13">
            <a:extLst>
              <a:ext uri="{FF2B5EF4-FFF2-40B4-BE49-F238E27FC236}">
                <a16:creationId xmlns:a16="http://schemas.microsoft.com/office/drawing/2014/main" id="{6EEA7A1D-A987-CCE4-7EBF-B4BF47997C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073150"/>
            <a:ext cx="0" cy="9144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3" name="Line 14">
            <a:extLst>
              <a:ext uri="{FF2B5EF4-FFF2-40B4-BE49-F238E27FC236}">
                <a16:creationId xmlns:a16="http://schemas.microsoft.com/office/drawing/2014/main" id="{106F09DD-9718-6B71-60E1-E9DD94C180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6525" y="996950"/>
            <a:ext cx="0" cy="6858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667663" name="AutoShape 15">
            <a:extLst>
              <a:ext uri="{FF2B5EF4-FFF2-40B4-BE49-F238E27FC236}">
                <a16:creationId xmlns:a16="http://schemas.microsoft.com/office/drawing/2014/main" id="{D367193A-9451-5391-BEC8-409BFCB558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765175"/>
            <a:ext cx="355600" cy="360363"/>
          </a:xfrm>
          <a:prstGeom prst="roundRect">
            <a:avLst>
              <a:gd name="adj" fmla="val 39583"/>
            </a:avLst>
          </a:prstGeom>
          <a:solidFill>
            <a:srgbClr val="008000"/>
          </a:solidFill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rIns="36000" anchor="ctr"/>
          <a:lstStyle/>
          <a:p>
            <a:pPr algn="r" eaLnBrk="1" hangingPunct="1">
              <a:defRPr/>
            </a:pPr>
            <a:endParaRPr kumimoji="1" lang="en-US" altLang="zh-CN" sz="1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85" name="Rectangle 16">
            <a:extLst>
              <a:ext uri="{FF2B5EF4-FFF2-40B4-BE49-F238E27FC236}">
                <a16:creationId xmlns:a16="http://schemas.microsoft.com/office/drawing/2014/main" id="{5A83A89C-3EC0-D572-06D1-49AC7F217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149350"/>
            <a:ext cx="144463" cy="144463"/>
          </a:xfrm>
          <a:prstGeom prst="rect">
            <a:avLst/>
          </a:prstGeom>
          <a:solidFill>
            <a:srgbClr val="00E000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FB860B10-F420-3A78-B1F6-9F6CF235D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1650" y="1147763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7" name="Rectangle 18">
            <a:extLst>
              <a:ext uri="{FF2B5EF4-FFF2-40B4-BE49-F238E27FC236}">
                <a16:creationId xmlns:a16="http://schemas.microsoft.com/office/drawing/2014/main" id="{454DB8E3-CC24-F4D1-0E2D-8DDB0EC162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346200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8" name="Rectangle 19">
            <a:extLst>
              <a:ext uri="{FF2B5EF4-FFF2-40B4-BE49-F238E27FC236}">
                <a16:creationId xmlns:a16="http://schemas.microsoft.com/office/drawing/2014/main" id="{21A197F6-CD2E-D2ED-37B2-D8DDC1A743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0063" y="1300163"/>
            <a:ext cx="71437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76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76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B681807-E07E-B232-1F25-53EE9543EE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7D495C-4660-3CAC-0E8B-984C5EEE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8F1C30A-A27B-A66A-E0C6-89B315F592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5" descr="BUTROLES">
            <a:extLst>
              <a:ext uri="{FF2B5EF4-FFF2-40B4-BE49-F238E27FC236}">
                <a16:creationId xmlns:a16="http://schemas.microsoft.com/office/drawing/2014/main" id="{39D7FC1D-AA31-F3BE-CEA5-ED6DDF3393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>
            <a:extLst>
              <a:ext uri="{FF2B5EF4-FFF2-40B4-BE49-F238E27FC236}">
                <a16:creationId xmlns:a16="http://schemas.microsoft.com/office/drawing/2014/main" id="{C760D84E-A6C1-BF8F-A38D-B34B9D3E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728787" cy="287337"/>
          </a:xfrm>
          <a:prstGeom prst="parallelogram">
            <a:avLst>
              <a:gd name="adj" fmla="val 150415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总 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60C0ED31-81F5-67A5-05F8-42595BAEB5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C09B1A-BB21-9C06-B5AA-429EC95EB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F9A3ADB-F81E-AE6E-6CE4-B384CF9CB0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11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FE01FC6E-52B8-223B-9B19-9A28C6CF3B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873250" cy="304800"/>
          </a:xfrm>
          <a:prstGeom prst="parallelogram">
            <a:avLst>
              <a:gd name="adj" fmla="val 153646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成绩考核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A04757B8-8B1B-2225-9395-5FAE1FD51E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127" name="Picture 7" descr="teacher">
            <a:extLst>
              <a:ext uri="{FF2B5EF4-FFF2-40B4-BE49-F238E27FC236}">
                <a16:creationId xmlns:a16="http://schemas.microsoft.com/office/drawing/2014/main" id="{3A311CED-7E96-8476-4E1C-2EF0C7F6D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09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1CA22AC3-956F-3075-2276-1C32BD0E31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AB5A6D-AFF7-DE1D-E542-1FFDA165A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3F8C081-9B6F-1FEF-D4D5-25CF1793A6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84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7437DF25-C527-A3C3-1AFC-AE6C16E604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944687" cy="304800"/>
          </a:xfrm>
          <a:prstGeom prst="parallelogram">
            <a:avLst>
              <a:gd name="adj" fmla="val 159505"/>
            </a:avLst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>
                <a:solidFill>
                  <a:schemeClr val="bg1"/>
                </a:solidFill>
                <a:latin typeface="Verdana" panose="020B0604030504040204" pitchFamily="34" charset="0"/>
              </a:rPr>
              <a:t>Example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5F7FB8F1-51C4-8172-5EA8-6C27609FB4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151" name="Picture 7" descr="snowbar">
            <a:extLst>
              <a:ext uri="{FF2B5EF4-FFF2-40B4-BE49-F238E27FC236}">
                <a16:creationId xmlns:a16="http://schemas.microsoft.com/office/drawing/2014/main" id="{6E3B30E0-1519-3D2B-382E-EB0244E81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55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048F1A6-54BE-3BA7-F3BA-9A4F82159C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367538-DBB4-E154-F41D-61F5F9F1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C80C7AEA-0A6B-1496-FB35-A7CF5D424C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233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2363BA58-F0F4-E7B0-E227-05F53DC487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15888"/>
            <a:ext cx="2016125" cy="503237"/>
          </a:xfrm>
          <a:prstGeom prst="flowChartManualInpu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课后习题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A2885CC1-3511-604B-00AE-48860B0E72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507C6-206E-0A7C-19D3-F0D0964B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287723E-5190-D4F3-2175-205E67E2D0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2051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A553F6A6-EA24-61F3-13E1-4B6011134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88913"/>
            <a:ext cx="1727200" cy="503237"/>
          </a:xfrm>
          <a:prstGeom prst="flowChartManualIn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</a:rPr>
              <a:t>问答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FC6EB1F-F212-C37F-C0D9-4BFECF9F15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835150" y="44450"/>
            <a:ext cx="759618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slow"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1-18-58-58-859989233">
            <a:extLst>
              <a:ext uri="{FF2B5EF4-FFF2-40B4-BE49-F238E27FC236}">
                <a16:creationId xmlns:a16="http://schemas.microsoft.com/office/drawing/2014/main" id="{2B7B8A84-45C8-D060-D259-81BABB1E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89973DC7-FD3F-AA25-77AB-A086BE01A71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78025" y="2924175"/>
            <a:ext cx="4178300" cy="1582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主讲： 廖红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60A47D51-7EC3-8EC8-6DEC-5B97A94EFBE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107950" y="747713"/>
            <a:ext cx="9144000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组合数据类型：列表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199EA2A-6FBA-91D7-C9FB-922A4A5B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列表比大小</a:t>
            </a:r>
          </a:p>
        </p:txBody>
      </p:sp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43B5E028-55E1-56D9-2988-68BE0F93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两个列表比大小，就是逐个元素比大小，直到分出胜负。</a:t>
            </a:r>
            <a:endParaRPr lang="en-US" altLang="zh-CN" sz="2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如果有两个对应元素不可比大小，则出 </a:t>
            </a:r>
            <a:r>
              <a:rPr lang="en-US" altLang="zh-CN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 error</a:t>
            </a:r>
            <a:r>
              <a:rPr lang="zh-CN" alt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2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print([1,'a',12 ] &lt; [1,'b',7])	 #&gt;&gt;True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print([1,'a' ] &lt; [1,'a',13])	 #&gt;&gt;True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print([2,'a' ] &gt; [1,'b',13])	 #&gt;&gt;True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print([2,'a' ] &lt; ['ab','b',13])    # runtime error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sz="2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4AA3872B-84F5-C676-93B9-C87F5B6D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EE9CDC5-44DB-7A74-5145-C935AB51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列表的遍历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8102AC95-AB4F-DE83-4426-A245C2FA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6" y="1773239"/>
            <a:ext cx="8785225" cy="3468687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[1,2,3,4]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x,end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")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100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不会修改列表的元素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#&gt;&gt;[1, 2, 3, 4]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100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#&gt;&gt;[100, 100, 100, 100]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5B146E2A-3BC3-EB8D-8A3D-3D3A7B63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ECBCD9E7-7610-0D98-3390-D396B721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校门外的树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07491621-CC8C-FF2A-A0B5-820D04AD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16114"/>
            <a:ext cx="836453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某校大门外长度为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的马路上有一排树，每两棵相邻的树之间的间隔都是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米。我们可以把马路看成一个数轴，马路的一端在数轴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的位置，另一端在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的位置；数轴上的每个整数点，即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……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，都种有一棵树。</a:t>
            </a: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。</a:t>
            </a:r>
          </a:p>
        </p:txBody>
      </p:sp>
      <p:sp>
        <p:nvSpPr>
          <p:cNvPr id="41988" name="灯片编号占位符 1">
            <a:extLst>
              <a:ext uri="{FF2B5EF4-FFF2-40B4-BE49-F238E27FC236}">
                <a16:creationId xmlns:a16="http://schemas.microsoft.com/office/drawing/2014/main" id="{38A1BFAE-9D22-D087-2C08-CCCC7274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>
            <a:extLst>
              <a:ext uri="{FF2B5EF4-FFF2-40B4-BE49-F238E27FC236}">
                <a16:creationId xmlns:a16="http://schemas.microsoft.com/office/drawing/2014/main" id="{A8255ACE-A121-C3F0-FE6E-C175E12B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16114"/>
            <a:ext cx="8364538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输入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第一行有两个整数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 &lt;= L &lt;= 10000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）和 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 &lt;= M &lt;= 100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），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代表马路的长度，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代表区域的数目，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之间用一个空格隔开。接下来的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行每行包含两个不同的整数，用一个空格隔开，表示一个区域的起始点和终止点的坐标。</a:t>
            </a:r>
            <a:b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</a:br>
            <a:b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输出</a:t>
            </a: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包括一行，这一行只包含一个整数，表示马路上剩余的树的数目。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159CE1A-A957-796F-AC83-30CB984D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>
            <a:extLst>
              <a:ext uri="{FF2B5EF4-FFF2-40B4-BE49-F238E27FC236}">
                <a16:creationId xmlns:a16="http://schemas.microsoft.com/office/drawing/2014/main" id="{471A58FD-FE6C-454E-3481-8CB36BFC8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16114"/>
            <a:ext cx="8364538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样例输入</a:t>
            </a:r>
            <a:endParaRPr lang="en-US" altLang="zh-CN" sz="20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500 3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150 300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100 200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470 471</a:t>
            </a:r>
            <a:b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70C0"/>
                </a:solidFill>
                <a:latin typeface="+mj-ea"/>
                <a:ea typeface="+mj-ea"/>
              </a:rPr>
              <a:t>样例输出</a:t>
            </a: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298</a:t>
            </a:r>
          </a:p>
        </p:txBody>
      </p:sp>
      <p:sp>
        <p:nvSpPr>
          <p:cNvPr id="46084" name="灯片编号占位符 1">
            <a:extLst>
              <a:ext uri="{FF2B5EF4-FFF2-40B4-BE49-F238E27FC236}">
                <a16:creationId xmlns:a16="http://schemas.microsoft.com/office/drawing/2014/main" id="{86907753-C703-DBB8-DDA2-187BDACF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679926-0026-1EF1-4E99-24820C9D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1">
            <a:extLst>
              <a:ext uri="{FF2B5EF4-FFF2-40B4-BE49-F238E27FC236}">
                <a16:creationId xmlns:a16="http://schemas.microsoft.com/office/drawing/2014/main" id="{9D35C09C-68AD-347D-48B8-C918E037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48132" name="矩形 2">
            <a:extLst>
              <a:ext uri="{FF2B5EF4-FFF2-40B4-BE49-F238E27FC236}">
                <a16:creationId xmlns:a16="http://schemas.microsoft.com/office/drawing/2014/main" id="{3A4DC3A6-AADA-2668-D98E-F32005A2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6"/>
            <a:ext cx="83629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input().split()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L,M = int(s[0]),int(s[1])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= [True] * (L+1) 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#good[i] 为True表示坐标i的树还在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range(M):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input().split()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start,end = int(s[0]),int(s[1])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k in range(start,end + 1):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good[k] = False 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#坐标k处的树被移走了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print(sum(good)) 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#sum是python函数，可以求列表元素和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#True就是1,False就是0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A01891-0B8A-57CB-829E-981CF141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1EE21CD7-2657-2FFE-C47D-B221C0A3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用缺省的比较规则排序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1118C71-A70A-4EDF-009C-655DE24B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1" y="1557339"/>
            <a:ext cx="889317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dirty="0" err="1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a.sort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()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可以对列表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从小到大排序</a:t>
            </a:r>
            <a:endParaRPr lang="en-US" altLang="zh-CN" sz="18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sorted(a)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返回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经过从小到大排序后的新列表，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不变</a:t>
            </a:r>
            <a:endParaRPr lang="en-US" altLang="zh-CN" sz="18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[5,7,6,3,4,1,2]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	#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从小到大排序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#&gt;&gt;[1, 2, 3, 4, 5, 6, 7]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[5,7,6,3,4,1,2]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sorted(a)		#a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不因此而改变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		#&gt;&gt;[1, 2, 3, 4, 5, 6, 7]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#&gt;&gt;[5, 7, 6, 3, 4, 1, 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(reverse = True)  #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从大到小排序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#&gt;&gt;[7, 6, 5, 4, 3, 2, 1]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19AABF4E-BDD6-7AD2-C9AE-CB62F84C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F788B5A9-F65D-A0D8-5C5A-C413C29C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31837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用缺省的比较规则排序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2C784B23-E078-31D5-F502-E59AD55F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527175"/>
            <a:ext cx="9144000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= [('John', 'A', 15), #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姓名，成绩，年龄</a:t>
            </a:r>
            <a:b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('Mike', 'C', 19),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('Mike', 'B', 12),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('Mike', 'C', 18),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('Bom', 'D', 10)]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students.sort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先按姓名，再按成绩，再按年龄排序 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#&gt;&gt;[('Bom', 'D', 10), ('John', 'A', 15), ('Mike', 'B', 12), ('Mike', 'C', 18), ('Mike', 'C', 19)]</a:t>
            </a:r>
            <a:endParaRPr lang="en-US" altLang="zh-CN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B78A4168-B4D6-3643-DF48-556E464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E86743-E554-C6DE-CDBC-9DC08A824514}"/>
              </a:ext>
            </a:extLst>
          </p:cNvPr>
          <p:cNvSpPr txBox="1"/>
          <p:nvPr/>
        </p:nvSpPr>
        <p:spPr>
          <a:xfrm>
            <a:off x="6553200" y="280811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BDC35B37-DA92-A595-871D-6F13444B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自定义比较规则的排序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F949EDC2-277C-DF78-5F55-935C599E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1" y="1557339"/>
            <a:ext cx="889317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自定义关键字函数 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key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 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关键字函数</a:t>
            </a:r>
            <a:b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% 10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[25,7,16,33,4,1,2]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</a:t>
            </a:r>
            <a:r>
              <a:rPr lang="zh-CN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是函数，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zh-CN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按对每个元素调用该函数的返回值从小到大排序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33, 4, 25, 16, 7]	 </a:t>
            </a:r>
            <a:r>
              <a:rPr lang="zh-CN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按个位数排序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sorted("This is a test string from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Andrew".split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str.lower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['a', 'Andrew', 'from', 'is', 'string', 'test', 'This']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不区分大小写排序</a:t>
            </a:r>
            <a:b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728A85-9A1F-3618-51EA-DC68CBEE36B9}"/>
              </a:ext>
            </a:extLst>
          </p:cNvPr>
          <p:cNvSpPr txBox="1"/>
          <p:nvPr/>
        </p:nvSpPr>
        <p:spPr>
          <a:xfrm>
            <a:off x="6300192" y="235267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DB81F790-2F33-0E0D-11FF-E9DE03C5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31837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自定义比较规则的排序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A5A360F9-CEC4-8F3A-A285-89E9F98F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27175"/>
            <a:ext cx="9144000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用不同关键字排序</a:t>
            </a:r>
            <a:endParaRPr lang="en-US" altLang="zh-CN" sz="18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= [</a:t>
            </a:r>
            <a:b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('John', 'A', 15), #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姓名，成绩，年龄</a:t>
            </a:r>
            <a:b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('Mike', 'B', 12),</a:t>
            </a:r>
            <a:b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('Mike', 'C', 18),</a:t>
            </a:r>
            <a:b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('Bom', 'D', 10)]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students.sort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= lambda x: x[2] ) #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按年龄排序 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[('Bom', 'D', 10), ('Mike', 'B', 12), ('John', 'A', 15), ('Mike', 'C', 18)]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students.sort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= lambda x: x[0] ) #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按姓名排序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[('Bom', 'D', 10), ('John', 'A', 15), ('Mike', 'B', 12), ('Mike', 'C', 18)]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631CE075-84CE-8917-9553-5017D70A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69359F-A617-AB74-BA2A-B684B5F5FCD7}"/>
              </a:ext>
            </a:extLst>
          </p:cNvPr>
          <p:cNvSpPr txBox="1"/>
          <p:nvPr/>
        </p:nvSpPr>
        <p:spPr>
          <a:xfrm>
            <a:off x="6876256" y="186084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6F6FFE5-842B-7459-C05F-B335814F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852738"/>
            <a:ext cx="9072563" cy="110331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</a:rPr>
              <a:t>组合数据类型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</a:rPr>
              <a:t>二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  <a:t>)</a:t>
            </a:r>
            <a:b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</a:rPr>
              <a:t>列表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BC9AD466-EC9B-2476-76D8-0DF059F4E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909639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229B7026-E121-BA63-B47C-4FE029E9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D6CE4-7A59-4AAA-8540-238A8F5ECED8}" type="slidenum">
              <a:rPr lang="zh-CN" altLang="en-US" smtClean="0"/>
              <a:pPr/>
              <a:t>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860241A-D101-9604-CFED-E8F90660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31837"/>
            <a:ext cx="8358188" cy="795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</a:rPr>
              <a:t>lambda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表达式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C70DDE1B-47C4-334A-B171-E7EB21F8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00214"/>
            <a:ext cx="9144000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x[2]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表示一个函数，参数是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返回值是 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s-E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lambda x,y : x + y  #k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是一个函数，参数是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，返回值是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s-E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s-E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print(k(4,5))		#&gt;&gt;9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BA6A142F-1D40-1E05-7B5D-71423844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3916E293-DD25-4DCE-7172-D025D363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31837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自定义比较规则的排序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53E530A7-8029-6961-3DAC-6BFD2DF2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12875"/>
            <a:ext cx="9144000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多级排序</a:t>
            </a:r>
            <a:endParaRPr lang="en-US" altLang="zh-CN" sz="16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(-x[2],x[1],x[0])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= [('John', 'A', 15), 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('Mike', 'C', 19),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('Wang', 'B', 12), ('Mike', 'B', 12),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('Mike', 'C', 12),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('Mike', 'C', 18),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('Bom', 'D', 10)]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students.sort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= f ) #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先按年龄从高到低，再按成绩从高到低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低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，再按姓名字典序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#&gt;&gt;[('Mike', 'C', 18), ('John', 'A', 15), ('Mike', 'B', 12), ('Wang', 'B', 12), ('Mike', 'C', 12), ('Bom', 'D', 10)]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2D6F9C36-48CF-322D-9432-B0A95164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E1CDF1-0B6C-80D5-5B34-4D282B6E211A}"/>
              </a:ext>
            </a:extLst>
          </p:cNvPr>
          <p:cNvSpPr txBox="1"/>
          <p:nvPr/>
        </p:nvSpPr>
        <p:spPr>
          <a:xfrm>
            <a:off x="6553200" y="3147219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58A79F1E-47AD-7F3A-FFC4-F527252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31837"/>
            <a:ext cx="8358188" cy="79533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元组的排序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4AD63294-1A42-4771-FCDE-C31C3979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" y="1484314"/>
            <a:ext cx="9144000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元组不能修改，因此无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sort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函数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可以用</a:t>
            </a:r>
            <a:r>
              <a:rPr lang="en-US" altLang="zh-CN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sorted</a:t>
            </a:r>
            <a:r>
              <a:rPr lang="zh-CN" altLang="en-US" sz="18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得到新的排序后的列表</a:t>
            </a:r>
            <a:endParaRPr lang="en-US" altLang="zh-CN" sz="18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(-x[2],x[1],x[0])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 = (('John', 'A', 15),  ('Mike', 'C', 19),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	   ('Wang', 'B', 12), ('Mike', 'B', 12),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('Mike', 'C', 12),('Mike', 'C', 18),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('Bom', 'D', 10))    #students</a:t>
            </a:r>
            <a:r>
              <a:rPr lang="zh-CN" alt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是元组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print(sorted(</a:t>
            </a:r>
            <a:r>
              <a:rPr lang="en-US" altLang="zh-CN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students,key</a:t>
            </a: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f))     #sorted</a:t>
            </a:r>
            <a:r>
              <a:rPr lang="zh-CN" alt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的结果是列表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#&gt;&gt;[('Mike', 'C', 19), ('Mike', 'C', 18), ('John', 'A', 15), ('Mike', 'B', 12), ('Wang', 'B', 12), ('Mike', 'C', 12), ('Bom', 'D', 10)]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5F05944D-6D38-3407-EDEB-81B626D7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4F02AF-97E7-2DF7-FE8F-D8F940FF6CC8}"/>
              </a:ext>
            </a:extLst>
          </p:cNvPr>
          <p:cNvSpPr txBox="1"/>
          <p:nvPr/>
        </p:nvSpPr>
        <p:spPr>
          <a:xfrm>
            <a:off x="6764296" y="321865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CF15-221B-52DD-66F8-DCC5AFCF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448744-9C0D-DA43-0B71-B646DDE1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7163421" cy="17375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C7A075-31E9-0413-2025-86AD29DF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7224386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1084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EB72-CB88-758D-1FC1-F6DC2EC1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51154E-8FC9-17AA-CC6A-BF2D7CCDD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094835" cy="28501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095838-D240-85E8-895E-763395B3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3772584"/>
            <a:ext cx="7094835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4457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05779-52BD-8724-2A1A-472292BD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A0DAF-624F-4D57-F601-6AA31398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03" y="1325697"/>
            <a:ext cx="7079593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6635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392D079E-A49B-6D55-EDB8-D0CA3893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9" y="981075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列表相关函数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0A47BCCB-B9F8-4731-91CD-D8EDF2DB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4"/>
            <a:ext cx="8567738" cy="3468687"/>
          </a:xfrm>
        </p:spPr>
        <p:txBody>
          <a:bodyPr/>
          <a:lstStyle/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append (x)  	</a:t>
            </a:r>
            <a:r>
              <a:rPr lang="zh-CN" altLang="zh-CN" sz="2400" dirty="0"/>
              <a:t>添加元素</a:t>
            </a:r>
            <a:r>
              <a:rPr lang="en-US" altLang="zh-CN" sz="2400" dirty="0"/>
              <a:t>x</a:t>
            </a:r>
            <a:r>
              <a:rPr lang="zh-CN" altLang="zh-CN" sz="2400" dirty="0"/>
              <a:t>到尾部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count(x) 	</a:t>
            </a:r>
            <a:r>
              <a:rPr lang="zh-CN" altLang="en-US" sz="2400" dirty="0"/>
              <a:t>计算列表中包含多少个</a:t>
            </a:r>
            <a:r>
              <a:rPr lang="en-US" altLang="zh-CN" sz="2400"/>
              <a:t>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extend (x)   	</a:t>
            </a:r>
            <a:r>
              <a:rPr lang="zh-CN" altLang="zh-CN" sz="2400" dirty="0"/>
              <a:t>添加列表</a:t>
            </a:r>
            <a:r>
              <a:rPr lang="en-US" altLang="zh-CN" sz="2400" dirty="0"/>
              <a:t>x</a:t>
            </a:r>
            <a:r>
              <a:rPr lang="zh-CN" altLang="zh-CN" sz="2400" dirty="0"/>
              <a:t>中的元素到尾部</a:t>
            </a:r>
          </a:p>
          <a:p>
            <a:pPr>
              <a:defRPr/>
            </a:pPr>
            <a:r>
              <a:rPr lang="en-US" altLang="zh-CN" sz="2400" dirty="0"/>
              <a:t>insert(</a:t>
            </a:r>
            <a:r>
              <a:rPr lang="en-US" altLang="zh-CN" sz="2400" dirty="0" err="1"/>
              <a:t>i,x</a:t>
            </a:r>
            <a:r>
              <a:rPr lang="en-US" altLang="zh-CN" sz="2400" dirty="0"/>
              <a:t>) 	</a:t>
            </a:r>
            <a:r>
              <a:rPr lang="zh-CN" altLang="zh-CN" sz="2400" dirty="0"/>
              <a:t>将元素</a:t>
            </a:r>
            <a:r>
              <a:rPr lang="en-US" altLang="zh-CN" sz="2400" dirty="0"/>
              <a:t>x</a:t>
            </a:r>
            <a:r>
              <a:rPr lang="zh-CN" altLang="zh-CN" sz="2400" dirty="0"/>
              <a:t>插入到下标</a:t>
            </a:r>
            <a:r>
              <a:rPr lang="en-US" altLang="zh-CN" sz="2400" dirty="0" err="1"/>
              <a:t>i</a:t>
            </a:r>
            <a:r>
              <a:rPr lang="zh-CN" altLang="zh-CN" sz="2400" dirty="0"/>
              <a:t>处 </a:t>
            </a:r>
          </a:p>
          <a:p>
            <a:pPr>
              <a:defRPr/>
            </a:pPr>
            <a:r>
              <a:rPr lang="en-US" altLang="zh-CN" sz="2400" dirty="0"/>
              <a:t>remove(x) 	</a:t>
            </a:r>
            <a:r>
              <a:rPr lang="zh-CN" altLang="zh-CN" sz="2400" dirty="0"/>
              <a:t>删除元素</a:t>
            </a:r>
            <a:r>
              <a:rPr lang="en-US" altLang="zh-CN" sz="2400" dirty="0"/>
              <a:t>x</a:t>
            </a:r>
            <a:r>
              <a:rPr lang="zh-CN" altLang="en-US" sz="2400" dirty="0"/>
              <a:t>，如果</a:t>
            </a:r>
            <a:r>
              <a:rPr lang="en-US" altLang="zh-CN" sz="2400" dirty="0"/>
              <a:t>x</a:t>
            </a:r>
            <a:r>
              <a:rPr lang="zh-CN" altLang="en-US" sz="2400" dirty="0"/>
              <a:t>不存在，则引发异常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reverse()	</a:t>
            </a:r>
            <a:r>
              <a:rPr lang="zh-CN" altLang="zh-CN" sz="2400" dirty="0"/>
              <a:t>颠倒整个列表</a:t>
            </a:r>
          </a:p>
          <a:p>
            <a:pPr>
              <a:defRPr/>
            </a:pPr>
            <a:r>
              <a:rPr lang="en-US" altLang="zh-CN" sz="2400" dirty="0"/>
              <a:t>index(x)	</a:t>
            </a:r>
            <a:r>
              <a:rPr lang="zh-CN" altLang="zh-CN" sz="2400" dirty="0"/>
              <a:t>查找元素</a:t>
            </a:r>
            <a:r>
              <a:rPr lang="en-US" altLang="zh-CN" sz="2400" dirty="0"/>
              <a:t>x</a:t>
            </a:r>
            <a:r>
              <a:rPr lang="zh-CN" altLang="zh-CN" sz="2400" dirty="0"/>
              <a:t>，找到则返回第一次出现的下标，找不到则引发异常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index(</a:t>
            </a:r>
            <a:r>
              <a:rPr lang="en-US" altLang="zh-CN" sz="2400" dirty="0" err="1"/>
              <a:t>x,s</a:t>
            </a:r>
            <a:r>
              <a:rPr lang="en-US" altLang="zh-CN" sz="2400" dirty="0"/>
              <a:t>)   </a:t>
            </a:r>
            <a:r>
              <a:rPr lang="zh-CN" altLang="en-US" sz="2400" dirty="0"/>
              <a:t>从下标</a:t>
            </a:r>
            <a:r>
              <a:rPr lang="en-US" altLang="zh-CN" sz="2400" dirty="0"/>
              <a:t>s</a:t>
            </a:r>
            <a:r>
              <a:rPr lang="zh-CN" altLang="en-US" sz="2400" dirty="0"/>
              <a:t>开始查找</a:t>
            </a:r>
            <a:r>
              <a:rPr lang="en-US" altLang="zh-CN" sz="2400" dirty="0"/>
              <a:t>x</a:t>
            </a:r>
            <a:endParaRPr lang="zh-CN" altLang="zh-CN" sz="2400" dirty="0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A3FD352A-6F42-84A2-A65C-540128F1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9E4E0827-122B-42C4-EB33-20271E8B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列表相关函数</a:t>
            </a: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A41FFCCE-EC35-C0F0-F266-0C3F5063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628776"/>
            <a:ext cx="8567737" cy="3889375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 = [1,2,3],[5,6]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a.append(b)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#&gt;&gt;[1, 2, 3, [5, 6]]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b.insert(1,100)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#&gt;&gt;[1, 2, 3, [5, 100, 6]]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a.extend(b)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#&gt;&gt;[1, 2, 3, [5, 100, 6], 5, 100, 6]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a.insert(1,'K')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a.insert(3,'K')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#&gt;&gt;[1, 'K', 2, 'K', 3, [5, 100, 6], 5, 100, 6]</a:t>
            </a: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966E2858-AC69-9A5C-9446-47B45593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C06BF08A-7CD3-3DE6-BFA7-5C9DA8E5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列表相关函数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37A98C7F-5DA6-5BA5-59C2-DF88F21C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628776"/>
            <a:ext cx="8567737" cy="3889375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a.remove('K')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#&gt;&gt;[1, 2, 'K', 3, [5, 100, 6], 5, 100, 6]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a.reverse()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#&gt;&gt;[6, 100, 5, [5, 100, 6], 3, 'K', 2, 1]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print(a.index('K'))	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print(a.index('m'))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找不到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'm', </a:t>
            </a:r>
            <a:r>
              <a:rPr lang="zh-CN" altLang="en-US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会引发异常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 as e: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print(e)		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#&gt;&gt;'m' is not in list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3D880BE7-4065-070B-BD12-1FD5046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E5BF6DFF-8DAA-D1D4-9BCA-86B4F68C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列表映射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7091B084-2B30-448A-E04A-1B73B9E1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57325"/>
            <a:ext cx="8567738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map(function, sequence)</a:t>
            </a: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，可用于将一个序列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列表、元组、集合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...)</a:t>
            </a: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映射到另一个序列</a:t>
            </a:r>
            <a:endParaRPr lang="en-US" altLang="zh-CN" sz="1700" dirty="0">
              <a:solidFill>
                <a:srgbClr val="7030A0"/>
              </a:solidFill>
              <a:latin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返回一个延时求值对象，可以转换成</a:t>
            </a:r>
            <a:r>
              <a:rPr lang="en-US" altLang="zh-CN" sz="1700" dirty="0" err="1">
                <a:solidFill>
                  <a:srgbClr val="7030A0"/>
                </a:solidFill>
                <a:latin typeface="黑体" panose="02010609060101010101" pitchFamily="49" charset="-122"/>
              </a:rPr>
              <a:t>list,tuple,set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....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zh-CN" sz="17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x,end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x*x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map(f,[1,2,3])	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print(list(a))		#&gt;&gt;123[1, 4, 9]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print(tuple(a))	#&gt;&gt;()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list(map(lambda x:2*x, [2,3,4]))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#&gt;&gt;[4,6,8]</a:t>
            </a:r>
            <a:endParaRPr lang="zh-CN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BD13AE23-2360-4162-05B5-70A5B434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813332A7-5766-48C0-C807-A665665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列表的增删和修改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EEC3FB1-3A8C-E37D-0B68-FB2A3120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628775"/>
            <a:ext cx="8567737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列表可以增删元素，列表的元素可以修改，列表元素可以是任何类型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 = [] 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 </a:t>
            </a:r>
            <a:r>
              <a:rPr lang="zh-CN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表示空表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= ['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Pku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'Huawei', 1997, 2000];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list1[1] = 100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列表元素可以赋值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(list1)   #&gt;&gt;['Pku', 100, 1997, 2000]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list1[2]	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删除元素   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list1.pop(2)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等效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(list1)   #&gt;&gt;['Pku', 100, 2000]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+= [100,110]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添加另一列表的元素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，在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原地添加，没有新建一个列表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list1.append(200)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添加元素 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200, append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用于添加单个元素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261DFCAC-DE40-676C-9EF2-E3EB5190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DF55F6DF-F3F9-E406-8614-FCD32075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 列表映射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83A5787C-DC96-5275-245E-49FDFCD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4"/>
            <a:ext cx="856773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7030A0"/>
                </a:solidFill>
              </a:rPr>
              <a:t>map</a:t>
            </a:r>
            <a:r>
              <a:rPr lang="zh-CN" altLang="en-US" sz="1800" dirty="0">
                <a:solidFill>
                  <a:srgbClr val="7030A0"/>
                </a:solidFill>
              </a:rPr>
              <a:t> 用于输入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map(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int,input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().split())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输入：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1 23 45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输出：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1 23 45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7030A0"/>
              </a:solidFill>
            </a:endParaRP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6B257F9C-588F-2528-CABE-08906B8E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EE4B444F-8972-16FA-6D29-8813B995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列表映射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0977AE36-D205-0B4F-8751-3988F57F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84314"/>
            <a:ext cx="856773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7030A0"/>
                </a:solidFill>
              </a:rPr>
              <a:t>map </a:t>
            </a:r>
            <a:r>
              <a:rPr lang="zh-CN" altLang="en-US" sz="1800" dirty="0">
                <a:solidFill>
                  <a:srgbClr val="7030A0"/>
                </a:solidFill>
              </a:rPr>
              <a:t>映射多个序列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= [1,2,3,100]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 = {10,20,30}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tuple1 = [100,200,300,'ok','me']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list(map(lambda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x+y+z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list1, list2, tuple1))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  	#&gt;&gt;[111, 222, 333]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438E788-D3B1-4418-11D0-6EA5087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A65F7-8CB8-95ED-0D93-1F0B79FFF475}"/>
              </a:ext>
            </a:extLst>
          </p:cNvPr>
          <p:cNvSpPr txBox="1"/>
          <p:nvPr/>
        </p:nvSpPr>
        <p:spPr>
          <a:xfrm>
            <a:off x="5220072" y="436510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9BEFF645-B944-1E14-52E5-98ABD31E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列表过滤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006FE148-B654-FA76-24F4-AD61B621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57325"/>
            <a:ext cx="8567738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filter(function, sequence)</a:t>
            </a: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，抽取序列中令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function(x)</a:t>
            </a: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为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True</a:t>
            </a: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的元素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x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700" dirty="0">
                <a:solidFill>
                  <a:srgbClr val="7030A0"/>
                </a:solidFill>
                <a:latin typeface="黑体" panose="02010609060101010101" pitchFamily="49" charset="-122"/>
              </a:rPr>
              <a:t>返回一个延时求值对象，可以转换成</a:t>
            </a:r>
            <a:r>
              <a:rPr lang="en-US" altLang="zh-CN" sz="1700" dirty="0" err="1">
                <a:solidFill>
                  <a:srgbClr val="7030A0"/>
                </a:solidFill>
                <a:latin typeface="黑体" panose="02010609060101010101" pitchFamily="49" charset="-122"/>
              </a:rPr>
              <a:t>list,tuple,set</a:t>
            </a:r>
            <a:r>
              <a:rPr lang="en-US" altLang="zh-CN" sz="1700" dirty="0">
                <a:solidFill>
                  <a:srgbClr val="7030A0"/>
                </a:solidFill>
                <a:latin typeface="黑体" panose="02010609060101010101" pitchFamily="49" charset="-122"/>
              </a:rPr>
              <a:t>...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tuple(filter(f,[1,2,3,4,5])) 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抽取出偶数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	#&gt;&gt;(2, 4)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6BC82931-F657-BBD1-262D-F8E949C1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97A18C-AA44-749D-BC43-9AE6AA284D88}"/>
              </a:ext>
            </a:extLst>
          </p:cNvPr>
          <p:cNvSpPr txBox="1"/>
          <p:nvPr/>
        </p:nvSpPr>
        <p:spPr>
          <a:xfrm>
            <a:off x="5220072" y="436510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30CF2780-F08A-B986-D5F5-3D5B32A1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列表生成式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DF8A4CD7-8EED-1BD4-D998-97B322BD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9" y="1557339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 * x for x in range(1, 11)]  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Þ"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4, 9, 16, 25, 36, 49, 64, 81, 100]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 * x for x in range(1, 11) if x % 2 == 0]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Þ"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16, 36, 64, 100]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 + n for m in 'ABC' for n in 'XYZ']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Þ"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['AX', 'AY', 'AZ', 'BX', 'BY', 'BZ', 'CX', 'CY', 'CZ']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[[m + n for m in 'ABC'] for n in 'XYZ']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Þ"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[['AX', 'BX', 'CX'], ['AY', 'BY', 'CY'], ['AZ', 'BZ', 'CZ']]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['Hello', 'World', 18, 'Apple', None]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s.lower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for s in L if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s,str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Char char="Þ"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'world', 'apple']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 for s in L if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s,int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)] 	=&gt;[18]</a:t>
            </a: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088D8D8B-BEA8-D37D-8BDD-C4919BC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39592-9B2F-9E10-B484-68086E060476}"/>
              </a:ext>
            </a:extLst>
          </p:cNvPr>
          <p:cNvSpPr txBox="1"/>
          <p:nvPr/>
        </p:nvSpPr>
        <p:spPr>
          <a:xfrm>
            <a:off x="6660232" y="12782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DCBCCCD4-9AB7-271F-130E-DA6765AD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元组生成式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53200FF-C899-B259-C9E4-084D7FAD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9" y="1557339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print(tuple(x * x for x in range(1, 11)))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#&gt;&gt;(1, 4, 9, 16, 25, 36, 49, 64, 81, 100)</a:t>
            </a:r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05CA30DA-BD8A-3AE9-6887-63E300E0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>
            <a:extLst>
              <a:ext uri="{FF2B5EF4-FFF2-40B4-BE49-F238E27FC236}">
                <a16:creationId xmlns:a16="http://schemas.microsoft.com/office/drawing/2014/main" id="{362AF9C4-F662-6096-38C2-86516B83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列表拷贝</a:t>
            </a:r>
          </a:p>
        </p:txBody>
      </p:sp>
      <p:sp>
        <p:nvSpPr>
          <p:cNvPr id="111619" name="内容占位符 2">
            <a:extLst>
              <a:ext uri="{FF2B5EF4-FFF2-40B4-BE49-F238E27FC236}">
                <a16:creationId xmlns:a16="http://schemas.microsoft.com/office/drawing/2014/main" id="{29B3608D-7A86-C78D-FDD2-27AAFAB7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a[:]   </a:t>
            </a:r>
            <a:r>
              <a:rPr lang="en-US" altLang="zh-CN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#b</a:t>
            </a:r>
            <a:r>
              <a:rPr lang="zh-CN" altLang="en-US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是</a:t>
            </a:r>
            <a:r>
              <a:rPr lang="en-US" altLang="zh-CN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的拷贝，</a:t>
            </a:r>
            <a:r>
              <a:rPr lang="en-US" altLang="zh-CN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不是同一个对象，指向不同东西</a:t>
            </a:r>
            <a:endParaRPr lang="en-US" altLang="zh-CN" sz="1800" dirty="0">
              <a:solidFill>
                <a:srgbClr val="00B05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#&gt;&gt;[1, 2, 3, 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+= [10]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	#&gt;&gt;[1, 2, 3, 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 	#&gt;&gt;[5, 2, 3, 4, 10]</a:t>
            </a:r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D75C11F3-62F7-F0A4-C9DA-CD4EC154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81848-DCD7-43C6-951E-F7A4E5DECCA8}"/>
              </a:ext>
            </a:extLst>
          </p:cNvPr>
          <p:cNvSpPr txBox="1"/>
          <p:nvPr/>
        </p:nvSpPr>
        <p:spPr>
          <a:xfrm>
            <a:off x="5220072" y="4365103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验证</a:t>
            </a:r>
          </a:p>
        </p:txBody>
      </p:sp>
    </p:spTree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>
            <a:extLst>
              <a:ext uri="{FF2B5EF4-FFF2-40B4-BE49-F238E27FC236}">
                <a16:creationId xmlns:a16="http://schemas.microsoft.com/office/drawing/2014/main" id="{4DFEA6F8-F0C2-84DD-0F7F-8CBF60BD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元组和列表互转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FB96770F-9B26-5FBD-D157-9CF84AE8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484314"/>
            <a:ext cx="87852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a=[1,2,3]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b=tuple(a)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#b:  (1,2,3)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c=list(b) 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#c:  [1,2,3]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t = (1, 3, 2)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(a, b, c) = t	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a = 1, b = 3, c = 2	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 = [1,2,3]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] = s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a = 1, b = 2, c = 3</a:t>
            </a:r>
            <a:r>
              <a:rPr lang="en-US" altLang="zh-CN" sz="1800" dirty="0">
                <a:solidFill>
                  <a:srgbClr val="7F0A07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86E97879-9CC4-FC06-FF5B-F84E0B03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>
            <a:extLst>
              <a:ext uri="{FF2B5EF4-FFF2-40B4-BE49-F238E27FC236}">
                <a16:creationId xmlns:a16="http://schemas.microsoft.com/office/drawing/2014/main" id="{6D089729-23D3-73B1-266C-522CBCA4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765175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元组、列表和字符串互转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92C528DD-0852-B303-184A-F7986707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484314"/>
            <a:ext cx="87852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print(list("hello"))	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</a:t>
            </a:r>
            <a:r>
              <a:rPr lang="it-IT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['h', 'e', 'l', 'l', 'o']</a:t>
            </a:r>
            <a:endParaRPr lang="en-US" altLang="zh-CN" sz="18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print("".join(['a','44','c']))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#&gt;&gt;a44c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print(tuple("hello"))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</a:t>
            </a:r>
            <a:r>
              <a:rPr lang="it-IT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('h', 'e', 'l', 'l', 'o')</a:t>
            </a:r>
            <a:endParaRPr lang="en-US" altLang="zh-CN" sz="18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print("".join(('a','44','c')))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#&gt;&gt;a44c</a:t>
            </a:r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D25EA5AB-7966-C65A-FB66-EF516302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580EB9-674A-47C5-755B-9D8AF9EF8161}"/>
              </a:ext>
            </a:extLst>
          </p:cNvPr>
          <p:cNvSpPr/>
          <p:nvPr/>
        </p:nvSpPr>
        <p:spPr>
          <a:xfrm>
            <a:off x="3185592" y="4183344"/>
            <a:ext cx="595840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grades = [90,69,95,55,95,70]</a:t>
            </a:r>
            <a:endParaRPr lang="zh-CN" altLang="zh-CN" dirty="0"/>
          </a:p>
          <a:p>
            <a:r>
              <a:rPr lang="en-US" altLang="zh-CN" dirty="0"/>
              <a:t>&gt;&gt;&gt; high=max(grades)</a:t>
            </a:r>
            <a:endParaRPr lang="zh-CN" altLang="zh-CN" dirty="0"/>
          </a:p>
          <a:p>
            <a:r>
              <a:rPr lang="en-US" altLang="zh-CN" dirty="0"/>
              <a:t>&gt;&gt;&gt; [index for </a:t>
            </a:r>
            <a:r>
              <a:rPr lang="en-US" altLang="zh-CN" dirty="0" err="1"/>
              <a:t>index,value</a:t>
            </a:r>
            <a:r>
              <a:rPr lang="en-US" altLang="zh-CN" dirty="0"/>
              <a:t> in enumerate(grades) if value==high]</a:t>
            </a:r>
            <a:endParaRPr lang="zh-CN" altLang="zh-CN" dirty="0"/>
          </a:p>
          <a:p>
            <a:r>
              <a:rPr lang="en-US" altLang="zh-CN" dirty="0"/>
              <a:t>[2, 4]</a:t>
            </a:r>
            <a:endParaRPr lang="zh-CN" altLang="zh-CN" dirty="0"/>
          </a:p>
        </p:txBody>
      </p:sp>
    </p:spTree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9058" y="1364949"/>
            <a:ext cx="3326931" cy="481275"/>
            <a:chOff x="814328" y="3219334"/>
            <a:chExt cx="2077200" cy="432536"/>
          </a:xfrm>
        </p:grpSpPr>
        <p:grpSp>
          <p:nvGrpSpPr>
            <p:cNvPr id="7" name="组合 6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/>
                </a:rPr>
                <a:t>（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2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）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列表对象的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remove()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方法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69260" y="2133431"/>
            <a:ext cx="7025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功能：删除</a:t>
            </a:r>
            <a:r>
              <a:rPr lang="zh-CN" altLang="zh-CN" b="1" dirty="0">
                <a:solidFill>
                  <a:schemeClr val="bg1"/>
                </a:solidFill>
              </a:rPr>
              <a:t>首次出现</a:t>
            </a:r>
            <a:r>
              <a:rPr lang="zh-CN" altLang="zh-CN" dirty="0">
                <a:solidFill>
                  <a:schemeClr val="bg1"/>
                </a:solidFill>
              </a:rPr>
              <a:t>的指定元素，</a:t>
            </a:r>
            <a:r>
              <a:rPr lang="zh-CN" altLang="zh-CN" b="1" dirty="0">
                <a:solidFill>
                  <a:schemeClr val="bg1"/>
                </a:solidFill>
              </a:rPr>
              <a:t>如果列表中不存在要删除的元素，则抛出异常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653044" y="2779762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L.remove</a:t>
            </a:r>
            <a:r>
              <a:rPr lang="en-US" altLang="zh-CN" b="1" dirty="0">
                <a:solidFill>
                  <a:schemeClr val="bg1"/>
                </a:solidFill>
              </a:rPr>
              <a:t>(value)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6728" y="3291520"/>
            <a:ext cx="449674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&gt;&gt;&gt; grades = [90,80,100,70,60]</a:t>
            </a:r>
            <a:endParaRPr lang="zh-CN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99058" y="3857071"/>
            <a:ext cx="387383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grades.remove</a:t>
            </a:r>
            <a:r>
              <a:rPr lang="en-US" altLang="zh-CN" dirty="0"/>
              <a:t>(100)</a:t>
            </a:r>
            <a:endParaRPr lang="zh-CN" altLang="zh-CN" dirty="0"/>
          </a:p>
          <a:p>
            <a:r>
              <a:rPr lang="en-US" altLang="zh-CN" dirty="0"/>
              <a:t>&gt;&gt;&gt; grades</a:t>
            </a:r>
            <a:endParaRPr lang="zh-CN" altLang="zh-CN" dirty="0"/>
          </a:p>
          <a:p>
            <a:r>
              <a:rPr lang="en-US" altLang="zh-CN" dirty="0"/>
              <a:t>[90, 80, 70, 60]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732202" y="3857071"/>
            <a:ext cx="4213906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grades.remove</a:t>
            </a:r>
            <a:r>
              <a:rPr lang="en-US" altLang="zh-CN" dirty="0"/>
              <a:t>(40)</a:t>
            </a:r>
            <a:endParaRPr lang="zh-CN" altLang="zh-CN" dirty="0"/>
          </a:p>
          <a:p>
            <a:r>
              <a:rPr lang="en-US" altLang="zh-CN" dirty="0"/>
              <a:t>Traceback (most recent call last):</a:t>
            </a:r>
            <a:endParaRPr lang="zh-CN" altLang="zh-CN" dirty="0"/>
          </a:p>
          <a:p>
            <a:r>
              <a:rPr lang="en-US" altLang="zh-CN" dirty="0"/>
              <a:t>  File "&lt;pyshell#36&gt;", line 1, in &lt;module&gt;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grades.remove</a:t>
            </a:r>
            <a:r>
              <a:rPr lang="en-US" altLang="zh-CN" dirty="0"/>
              <a:t>(40)</a:t>
            </a:r>
            <a:endParaRPr lang="zh-CN" altLang="zh-CN" dirty="0"/>
          </a:p>
          <a:p>
            <a:r>
              <a:rPr lang="en-US" altLang="zh-CN" dirty="0" err="1"/>
              <a:t>ValueError</a:t>
            </a:r>
            <a:r>
              <a:rPr lang="en-US" altLang="zh-CN" dirty="0"/>
              <a:t>: </a:t>
            </a:r>
            <a:r>
              <a:rPr lang="en-US" altLang="zh-CN" dirty="0" err="1"/>
              <a:t>list.remove</a:t>
            </a:r>
            <a:r>
              <a:rPr lang="en-US" altLang="zh-CN" dirty="0"/>
              <a:t>(x): x not in list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897901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862" y="109735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486" y="1884986"/>
            <a:ext cx="6662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1)</a:t>
            </a:r>
            <a:r>
              <a:rPr lang="zh-CN" altLang="zh-CN" dirty="0">
                <a:solidFill>
                  <a:schemeClr val="bg1"/>
                </a:solidFill>
              </a:rPr>
              <a:t>一个列表对象中若含有多个待删除的元素，使用</a:t>
            </a:r>
            <a:r>
              <a:rPr lang="en-US" altLang="zh-CN" dirty="0">
                <a:solidFill>
                  <a:schemeClr val="bg1"/>
                </a:solidFill>
              </a:rPr>
              <a:t>remove</a:t>
            </a:r>
            <a:r>
              <a:rPr lang="zh-CN" altLang="zh-CN" dirty="0">
                <a:solidFill>
                  <a:schemeClr val="bg1"/>
                </a:solidFill>
              </a:rPr>
              <a:t>只能删除首次出现的一个指定元素。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246814" y="2609163"/>
            <a:ext cx="1169410" cy="1008112"/>
          </a:xfrm>
          <a:prstGeom prst="hexagon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8088" y="4214797"/>
            <a:ext cx="6512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2)</a:t>
            </a:r>
            <a:r>
              <a:rPr lang="zh-CN" altLang="zh-CN" dirty="0"/>
              <a:t>为了保证占用连续的空间，增加或删除元素（除了最后一个元素），都会引起列表元素的移动。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2195736" y="3357188"/>
            <a:ext cx="5688632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nums</a:t>
            </a:r>
            <a:r>
              <a:rPr lang="en-US" altLang="zh-CN" dirty="0"/>
              <a:t>=[20,30,30,40,30]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nums.remove</a:t>
            </a:r>
            <a:r>
              <a:rPr lang="en-US" altLang="zh-CN" dirty="0"/>
              <a:t>(30)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nums</a:t>
            </a:r>
            <a:endParaRPr lang="zh-CN" altLang="zh-CN" dirty="0"/>
          </a:p>
          <a:p>
            <a:r>
              <a:rPr lang="en-US" altLang="zh-CN" dirty="0"/>
              <a:t>[20, 30, 40, 30]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1681889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9FECBBD-EA0B-B506-E37F-461867A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</a:rPr>
              <a:t>列表的增删和修改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258C020C-D6F6-8EC5-A115-B14AEE96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628775"/>
            <a:ext cx="8567737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print(list1)  #&gt;&gt;['Pku', 100, 2000, 100, 110, 200]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list1.append(['ok',123]) #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添加单个元素</a:t>
            </a:r>
            <a:endParaRPr lang="en-US" altLang="zh-CN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print(list1) #&gt;&gt;['Pku', 100, 2000, 100, 110, 200, ['ok', 123]]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['a', 'b', 'c']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[1, 2, 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[a, n] 	#a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若变，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也变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	#&gt;&gt;[[1, 'b', 'c'], [1, 2, 3]]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print(x[0])   #&gt;&gt;[1, 'b', 'c']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print(x[0][1]) #&gt;&gt;b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7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4EE7D8D-719B-5B61-1B55-0DC0B833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862" y="109735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81135" y="1724905"/>
            <a:ext cx="7165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【例】删除列表对象 </a:t>
            </a:r>
            <a:r>
              <a:rPr lang="en-US" altLang="zh-CN" dirty="0">
                <a:solidFill>
                  <a:schemeClr val="bg1"/>
                </a:solidFill>
              </a:rPr>
              <a:t>[20,30,30,40,30]</a:t>
            </a:r>
            <a:r>
              <a:rPr lang="zh-CN" altLang="zh-CN" dirty="0">
                <a:solidFill>
                  <a:schemeClr val="bg1"/>
                </a:solidFill>
              </a:rPr>
              <a:t>中值为</a:t>
            </a:r>
            <a:r>
              <a:rPr lang="en-US" altLang="zh-CN" dirty="0">
                <a:solidFill>
                  <a:schemeClr val="bg1"/>
                </a:solidFill>
              </a:rPr>
              <a:t>30</a:t>
            </a:r>
            <a:r>
              <a:rPr lang="zh-CN" altLang="zh-CN" dirty="0">
                <a:solidFill>
                  <a:schemeClr val="bg1"/>
                </a:solidFill>
              </a:rPr>
              <a:t>的所有元素。</a:t>
            </a:r>
          </a:p>
        </p:txBody>
      </p:sp>
      <p:sp>
        <p:nvSpPr>
          <p:cNvPr id="6" name="矩形 5"/>
          <p:cNvSpPr/>
          <p:nvPr/>
        </p:nvSpPr>
        <p:spPr>
          <a:xfrm>
            <a:off x="1409799" y="57001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运行结果：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7606877" y="3697207"/>
            <a:ext cx="1410708" cy="907814"/>
          </a:xfrm>
          <a:prstGeom prst="cloudCallout">
            <a:avLst>
              <a:gd name="adj1" fmla="val -153486"/>
              <a:gd name="adj2" fmla="val 32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有问题</a:t>
            </a:r>
            <a:endParaRPr lang="en-US" altLang="zh-C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DF1433-7796-9B51-B2AE-D5E83B8E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284984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nums = 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del_data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nums: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 == del_data: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nums.remove(data)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(nums)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E9CAF1-102C-4F9E-7E7D-BE08DF560DD6}"/>
              </a:ext>
            </a:extLst>
          </p:cNvPr>
          <p:cNvSpPr txBox="1"/>
          <p:nvPr/>
        </p:nvSpPr>
        <p:spPr>
          <a:xfrm>
            <a:off x="3006589" y="5701484"/>
            <a:ext cx="5074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[20, 30, 40]</a:t>
            </a:r>
          </a:p>
        </p:txBody>
      </p:sp>
    </p:spTree>
    <p:extLst>
      <p:ext uri="{BB962C8B-B14F-4D97-AF65-F5344CB8AC3E}">
        <p14:creationId xmlns:p14="http://schemas.microsoft.com/office/powerpoint/2010/main" val="211786431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638698" y="1638780"/>
            <a:ext cx="7461693" cy="1008112"/>
          </a:xfrm>
          <a:prstGeom prst="hexagon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原因：遍历的同时删除元素，访问有漏</a:t>
            </a:r>
          </a:p>
        </p:txBody>
      </p:sp>
      <p:sp>
        <p:nvSpPr>
          <p:cNvPr id="3" name="矩形 2"/>
          <p:cNvSpPr/>
          <p:nvPr/>
        </p:nvSpPr>
        <p:spPr>
          <a:xfrm>
            <a:off x="4217436" y="2922043"/>
            <a:ext cx="51791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 = [20,30,30,30,40]</a:t>
            </a:r>
            <a:br>
              <a:rPr lang="en-US" altLang="zh-CN" dirty="0"/>
            </a:br>
            <a:r>
              <a:rPr lang="en-US" altLang="zh-CN" dirty="0" err="1"/>
              <a:t>del_data</a:t>
            </a:r>
            <a:r>
              <a:rPr lang="en-US" altLang="zh-CN" dirty="0"/>
              <a:t> = 30</a:t>
            </a:r>
            <a:br>
              <a:rPr lang="en-US" altLang="zh-CN" dirty="0"/>
            </a:br>
            <a:r>
              <a:rPr lang="en-US" altLang="zh-CN" b="1" dirty="0"/>
              <a:t>for </a:t>
            </a:r>
            <a:r>
              <a:rPr lang="en-US" altLang="zh-CN" dirty="0"/>
              <a:t>i </a:t>
            </a:r>
            <a:r>
              <a:rPr lang="en-US" altLang="zh-CN" b="1" dirty="0"/>
              <a:t>in </a:t>
            </a:r>
            <a:r>
              <a:rPr lang="en-US" altLang="zh-CN" dirty="0"/>
              <a:t>range(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nums</a:t>
            </a:r>
            <a:r>
              <a:rPr lang="en-US" altLang="zh-CN" dirty="0"/>
              <a:t>)-1,-1,-1):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if </a:t>
            </a:r>
            <a:r>
              <a:rPr lang="en-US" altLang="zh-CN" dirty="0" err="1"/>
              <a:t>nums</a:t>
            </a:r>
            <a:r>
              <a:rPr lang="en-US" altLang="zh-CN" dirty="0"/>
              <a:t>[i] == </a:t>
            </a:r>
            <a:r>
              <a:rPr lang="en-US" altLang="zh-CN" dirty="0" err="1"/>
              <a:t>del_data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nums.remove</a:t>
            </a:r>
            <a:r>
              <a:rPr lang="en-US" altLang="zh-CN" dirty="0"/>
              <a:t>(</a:t>
            </a:r>
            <a:r>
              <a:rPr lang="en-US" altLang="zh-CN" dirty="0" err="1"/>
              <a:t>del_data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nums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3271688" y="56233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运行结果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8" y="5709455"/>
            <a:ext cx="836225" cy="28944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80527" y="3083724"/>
            <a:ext cx="4313990" cy="666902"/>
            <a:chOff x="584340" y="4112668"/>
            <a:chExt cx="2151143" cy="688541"/>
          </a:xfrm>
        </p:grpSpPr>
        <p:grpSp>
          <p:nvGrpSpPr>
            <p:cNvPr id="10" name="组合 9"/>
            <p:cNvGrpSpPr/>
            <p:nvPr/>
          </p:nvGrpSpPr>
          <p:grpSpPr>
            <a:xfrm>
              <a:off x="836660" y="4112668"/>
              <a:ext cx="1721136" cy="688541"/>
              <a:chOff x="4304043" y="1286668"/>
              <a:chExt cx="3837944" cy="3459709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304043" y="2161927"/>
                <a:ext cx="3742172" cy="2584450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4340" y="4305713"/>
              <a:ext cx="2151143" cy="4766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：逆序从后往前遍历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83412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7B0C98-8C3C-4D4E-A0DD-66BBB3FAF2EE}"/>
              </a:ext>
            </a:extLst>
          </p:cNvPr>
          <p:cNvSpPr/>
          <p:nvPr/>
        </p:nvSpPr>
        <p:spPr>
          <a:xfrm>
            <a:off x="329979" y="1825676"/>
            <a:ext cx="7883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利用切片删除列表对象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[20,30,30,40,30] 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中值为</a:t>
            </a:r>
            <a:r>
              <a:rPr lang="en-US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的所有元素。</a:t>
            </a:r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切片和原来的</a:t>
            </a:r>
            <a:r>
              <a:rPr lang="en-US" altLang="zh-CN" kern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不是同一个对象。</a:t>
            </a:r>
            <a:endParaRPr lang="zh-CN" altLang="zh-CN" kern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64F35-CFD8-4915-99B7-A92C8025C172}"/>
              </a:ext>
            </a:extLst>
          </p:cNvPr>
          <p:cNvSpPr/>
          <p:nvPr/>
        </p:nvSpPr>
        <p:spPr>
          <a:xfrm>
            <a:off x="2381416" y="2774474"/>
            <a:ext cx="564696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zh-CN" sz="2000" dirty="0"/>
              <a:t>nums = [20,30,30,30,40]</a:t>
            </a:r>
          </a:p>
          <a:p>
            <a:r>
              <a:rPr lang="it-IT" altLang="zh-CN" sz="2000" dirty="0"/>
              <a:t>del_data = 30</a:t>
            </a:r>
          </a:p>
          <a:p>
            <a:r>
              <a:rPr lang="it-IT" altLang="zh-CN" sz="2000" dirty="0"/>
              <a:t>for data in nums[:]:</a:t>
            </a:r>
          </a:p>
          <a:p>
            <a:r>
              <a:rPr lang="it-IT" altLang="zh-CN" sz="2000" dirty="0"/>
              <a:t>    if data == del_data:</a:t>
            </a:r>
          </a:p>
          <a:p>
            <a:r>
              <a:rPr lang="it-IT" altLang="zh-CN" sz="2000" dirty="0"/>
              <a:t>        nums.remove(data)</a:t>
            </a:r>
          </a:p>
          <a:p>
            <a:r>
              <a:rPr lang="it-IT" altLang="zh-CN" sz="2000" dirty="0"/>
              <a:t>print(nums)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A80637-D44A-A7FD-9518-7C55649E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5024399"/>
            <a:ext cx="54726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nums = [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del_data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nums[::-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 == del_data: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nums.remove(data)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(nums)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33522"/>
      </p:ext>
    </p:extLst>
  </p:cSld>
  <p:clrMapOvr>
    <a:masterClrMapping/>
  </p:clrMapOvr>
  <p:transition spd="slow" advTm="0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1927" y="1633587"/>
            <a:ext cx="3326931" cy="481275"/>
            <a:chOff x="814328" y="3219334"/>
            <a:chExt cx="2077200" cy="432536"/>
          </a:xfrm>
        </p:grpSpPr>
        <p:grpSp>
          <p:nvGrpSpPr>
            <p:cNvPr id="7" name="组合 6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/>
                </a:rPr>
                <a:t>（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3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）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列表对象的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pop()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方法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69260" y="2133431"/>
            <a:ext cx="7025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功能：删除并返回指定位置（默认为最后一个）上的元素。如果列表为</a:t>
            </a:r>
            <a:r>
              <a:rPr lang="en-US" altLang="zh-CN" dirty="0">
                <a:solidFill>
                  <a:schemeClr val="bg1"/>
                </a:solidFill>
              </a:rPr>
              <a:t>None</a:t>
            </a:r>
            <a:r>
              <a:rPr lang="zh-CN" altLang="zh-CN" dirty="0">
                <a:solidFill>
                  <a:schemeClr val="bg1"/>
                </a:solidFill>
              </a:rPr>
              <a:t>或索引超出范围则抛出</a:t>
            </a:r>
            <a:r>
              <a:rPr lang="en-US" altLang="zh-CN" dirty="0" err="1">
                <a:solidFill>
                  <a:schemeClr val="bg1"/>
                </a:solidFill>
              </a:rPr>
              <a:t>IndexError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767545" y="2890664"/>
            <a:ext cx="6192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Pop</a:t>
            </a:r>
            <a:r>
              <a:rPr lang="zh-CN" altLang="en-US" b="1" dirty="0">
                <a:solidFill>
                  <a:schemeClr val="bg1"/>
                </a:solidFill>
              </a:rPr>
              <a:t>带下标，</a:t>
            </a:r>
            <a:r>
              <a:rPr lang="en-US" altLang="zh-CN" b="1" dirty="0" err="1">
                <a:solidFill>
                  <a:schemeClr val="bg1"/>
                </a:solidFill>
              </a:rPr>
              <a:t>L.pop</a:t>
            </a:r>
            <a:r>
              <a:rPr lang="en-US" altLang="zh-CN" b="1" dirty="0">
                <a:solidFill>
                  <a:schemeClr val="bg1"/>
                </a:solidFill>
              </a:rPr>
              <a:t>([index])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remove</a:t>
            </a:r>
            <a:r>
              <a:rPr lang="zh-CN" altLang="en-US" b="1" dirty="0">
                <a:solidFill>
                  <a:schemeClr val="bg1"/>
                </a:solidFill>
              </a:rPr>
              <a:t>带值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6729" y="3394803"/>
            <a:ext cx="4325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grades = [10,20,30,40,50]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9589" y="379737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grades.pop()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50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4904" y="44327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</a:t>
            </a:r>
            <a:r>
              <a:rPr lang="en-US" altLang="zh-CN" dirty="0" err="1">
                <a:solidFill>
                  <a:schemeClr val="bg1"/>
                </a:solidFill>
              </a:rPr>
              <a:t>grades.pop</a:t>
            </a:r>
            <a:r>
              <a:rPr lang="en-US" altLang="zh-CN" dirty="0">
                <a:solidFill>
                  <a:schemeClr val="bg1"/>
                </a:solidFill>
              </a:rPr>
              <a:t>(2)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30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4904" y="50790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&gt;&gt;&gt; grades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[10, 20, 40]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4180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1927" y="1633587"/>
            <a:ext cx="3326931" cy="481275"/>
            <a:chOff x="814328" y="3219334"/>
            <a:chExt cx="2077200" cy="432536"/>
          </a:xfrm>
        </p:grpSpPr>
        <p:grpSp>
          <p:nvGrpSpPr>
            <p:cNvPr id="7" name="组合 6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/>
                </a:rPr>
                <a:t>（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4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）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列表对象的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clear()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方法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69260" y="2133431"/>
            <a:ext cx="70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功能：删除列表对象中所有元素。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653044" y="2779762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L.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clear()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6729" y="3394802"/>
            <a:ext cx="346921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&gt;&gt;&gt; grades = [90,70,60]</a:t>
            </a:r>
            <a:endParaRPr lang="zh-CN" altLang="zh-CN" dirty="0"/>
          </a:p>
          <a:p>
            <a:r>
              <a:rPr lang="en-US" altLang="zh-CN" dirty="0"/>
              <a:t>&gt;&gt;&gt; grades.clear()</a:t>
            </a:r>
            <a:endParaRPr lang="zh-CN" altLang="zh-CN" dirty="0"/>
          </a:p>
          <a:p>
            <a:r>
              <a:rPr lang="en-US" altLang="zh-CN" dirty="0"/>
              <a:t>&gt;&gt;&gt; grades</a:t>
            </a:r>
            <a:endParaRPr lang="zh-CN" altLang="zh-CN" dirty="0"/>
          </a:p>
          <a:p>
            <a:r>
              <a:rPr lang="en-US" altLang="zh-CN" dirty="0"/>
              <a:t>[]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0640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43608" y="155679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2" name="矩形 1"/>
          <p:cNvSpPr/>
          <p:nvPr/>
        </p:nvSpPr>
        <p:spPr>
          <a:xfrm>
            <a:off x="1777340" y="2170229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模拟评委给选手打分。选手最后得分为去掉一个最高分去掉一个最低分之后的平均分数。</a:t>
            </a:r>
          </a:p>
        </p:txBody>
      </p:sp>
    </p:spTree>
    <p:extLst>
      <p:ext uri="{BB962C8B-B14F-4D97-AF65-F5344CB8AC3E}">
        <p14:creationId xmlns:p14="http://schemas.microsoft.com/office/powerpoint/2010/main" val="2994606063"/>
      </p:ext>
    </p:extLst>
  </p:cSld>
  <p:clrMapOvr>
    <a:masterClrMapping/>
  </p:clrMapOvr>
  <p:transition spd="slow" advTm="0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10846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18195" y="2364585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/>
                  <a:ea typeface="微软雅黑"/>
                </a:rPr>
                <a:t>思路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58822" y="1737737"/>
            <a:ext cx="40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个整数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22" y="2897444"/>
            <a:ext cx="40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去掉最高分和最低分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8822" y="4057152"/>
            <a:ext cx="40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计算剩下整数的平均分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54160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3431" y="2570893"/>
            <a:ext cx="5292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从键盘上输入评委的个数，再</a:t>
            </a:r>
            <a:r>
              <a:rPr lang="zh-CN" altLang="zh-CN" dirty="0">
                <a:solidFill>
                  <a:schemeClr val="bg1"/>
                </a:solidFill>
              </a:rPr>
              <a:t>将用户输入的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zh-CN" dirty="0">
                <a:solidFill>
                  <a:schemeClr val="bg1"/>
                </a:solidFill>
              </a:rPr>
              <a:t>个分数依次追加至一个列表对象中。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从列表对象中删除一个最大值和最小值，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对剩余的值求平均。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18195" y="2364585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/>
                  <a:ea typeface="微软雅黑"/>
                </a:rPr>
                <a:t>思路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33879" y="109735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案例实现</a:t>
            </a:r>
          </a:p>
        </p:txBody>
      </p:sp>
    </p:spTree>
    <p:extLst>
      <p:ext uri="{BB962C8B-B14F-4D97-AF65-F5344CB8AC3E}">
        <p14:creationId xmlns:p14="http://schemas.microsoft.com/office/powerpoint/2010/main" val="1159414619"/>
      </p:ext>
    </p:extLst>
  </p:cSld>
  <p:clrMapOvr>
    <a:masterClrMapping/>
  </p:clrMapOvr>
  <p:transition spd="slow" advTm="0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433879" y="109735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案例实现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6" y="1663233"/>
            <a:ext cx="7761576" cy="416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517969"/>
      </p:ext>
    </p:extLst>
  </p:cSld>
  <p:clrMapOvr>
    <a:masterClrMapping/>
  </p:clrMapOvr>
  <p:transition spd="slow" advTm="0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0A719B-ACAC-4310-9EDA-14ACBB063FCC}"/>
              </a:ext>
            </a:extLst>
          </p:cNvPr>
          <p:cNvSpPr/>
          <p:nvPr/>
        </p:nvSpPr>
        <p:spPr>
          <a:xfrm>
            <a:off x="685916" y="18608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列表头部添加元素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61AA77-19C2-4590-BCB1-9CD8F45CD09E}"/>
              </a:ext>
            </a:extLst>
          </p:cNvPr>
          <p:cNvSpPr/>
          <p:nvPr/>
        </p:nvSpPr>
        <p:spPr>
          <a:xfrm>
            <a:off x="2123728" y="2003154"/>
            <a:ext cx="6334356" cy="837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r>
              <a:rPr lang="en-US" altLang="zh-CN" kern="1050" dirty="0">
                <a:latin typeface="Times New Roman" panose="02020603050405020304" pitchFamily="18" charset="0"/>
              </a:rPr>
              <a:t> = [98,67,80,79,45]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r>
              <a:rPr lang="en-US" altLang="zh-CN" kern="1050" dirty="0">
                <a:latin typeface="Times New Roman" panose="02020603050405020304" pitchFamily="18" charset="0"/>
              </a:rPr>
              <a:t>[:0]=[100,99]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[100, 99, 98, 67, 80, 79, 45]</a:t>
            </a:r>
            <a:endParaRPr lang="zh-CN" altLang="zh-CN" kern="105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5AE0D5-552A-477C-84C1-B73F08A250B8}"/>
              </a:ext>
            </a:extLst>
          </p:cNvPr>
          <p:cNvSpPr/>
          <p:nvPr/>
        </p:nvSpPr>
        <p:spPr>
          <a:xfrm>
            <a:off x="685916" y="353630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列表尾部追加元素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DBA21-4390-4CB3-A98A-B924C004AD1F}"/>
              </a:ext>
            </a:extLst>
          </p:cNvPr>
          <p:cNvSpPr/>
          <p:nvPr/>
        </p:nvSpPr>
        <p:spPr>
          <a:xfrm>
            <a:off x="2267744" y="3184917"/>
            <a:ext cx="5479780" cy="10172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r>
              <a:rPr lang="en-US" altLang="zh-CN" kern="1050" dirty="0">
                <a:latin typeface="Times New Roman" panose="02020603050405020304" pitchFamily="18" charset="0"/>
              </a:rPr>
              <a:t> = [100, 99, 98, 67, 80, 79, 45]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r>
              <a:rPr lang="en-US" altLang="zh-CN" kern="1050" dirty="0">
                <a:latin typeface="Times New Roman" panose="02020603050405020304" pitchFamily="18" charset="0"/>
              </a:rPr>
              <a:t>[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len</a:t>
            </a:r>
            <a:r>
              <a:rPr lang="en-US" altLang="zh-CN" kern="1050" dirty="0">
                <a:latin typeface="Times New Roman" panose="02020603050405020304" pitchFamily="18" charset="0"/>
              </a:rPr>
              <a:t>(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r>
              <a:rPr lang="en-US" altLang="zh-CN" kern="1050" dirty="0">
                <a:latin typeface="Times New Roman" panose="02020603050405020304" pitchFamily="18" charset="0"/>
              </a:rPr>
              <a:t>):]=[50,60,70]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[100, 99, 98, 67, 80, 79, 45, 50, 60, 70]</a:t>
            </a:r>
            <a:endParaRPr lang="zh-CN" altLang="zh-CN" kern="1050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982C0-1319-4AAE-8F8D-6B4DEC00881F}"/>
              </a:ext>
            </a:extLst>
          </p:cNvPr>
          <p:cNvSpPr/>
          <p:nvPr/>
        </p:nvSpPr>
        <p:spPr>
          <a:xfrm>
            <a:off x="685916" y="497541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列表中间位置处添加元素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2DD76-1DF3-4DE5-ABD6-2B3AC86F7C44}"/>
              </a:ext>
            </a:extLst>
          </p:cNvPr>
          <p:cNvSpPr/>
          <p:nvPr/>
        </p:nvSpPr>
        <p:spPr>
          <a:xfrm>
            <a:off x="2123728" y="4847944"/>
            <a:ext cx="6548314" cy="6581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r>
              <a:rPr lang="en-US" altLang="zh-CN" kern="1050" dirty="0">
                <a:latin typeface="Times New Roman" panose="02020603050405020304" pitchFamily="18" charset="0"/>
              </a:rPr>
              <a:t>[3:3]=[4,6]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&gt;&gt;&gt; </a:t>
            </a:r>
            <a:r>
              <a:rPr lang="en-US" altLang="zh-CN" kern="1050" dirty="0" err="1">
                <a:latin typeface="Times New Roman" panose="02020603050405020304" pitchFamily="18" charset="0"/>
              </a:rPr>
              <a:t>arr</a:t>
            </a:r>
            <a:endParaRPr lang="zh-CN" altLang="zh-CN" kern="1050" dirty="0">
              <a:latin typeface="Times New Roman" panose="02020603050405020304" pitchFamily="18" charset="0"/>
            </a:endParaRPr>
          </a:p>
          <a:p>
            <a:pPr marL="540385" algn="just">
              <a:lnSpc>
                <a:spcPts val="1400"/>
              </a:lnSpc>
              <a:spcAft>
                <a:spcPts val="0"/>
              </a:spcAft>
            </a:pPr>
            <a:r>
              <a:rPr lang="en-US" altLang="zh-CN" kern="1050" dirty="0">
                <a:latin typeface="Times New Roman" panose="02020603050405020304" pitchFamily="18" charset="0"/>
              </a:rPr>
              <a:t>[100, 99, 98, 4, 6, 67, 80, 79, 45, 50, 60, 70]</a:t>
            </a:r>
            <a:endParaRPr lang="zh-CN" altLang="zh-CN" kern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102"/>
      </p:ext>
    </p:extLst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B3011B68-70B9-958D-BA20-15C3F09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1000125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列表相加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D109DD78-87CD-5E35-574D-99FBE233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841500"/>
            <a:ext cx="8785225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列表相加可以得到新的列表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[5,6]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    #&gt;&gt;[1, 2, 3, 4, 5, 6]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100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    #&gt;&gt;[1, 2, 3, 4, 5, 6]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注意与前一页：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[a, n]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的区别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#a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若变，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也变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049B9B8F-D68D-506E-7490-512A237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D55D0E-F4B4-3463-CC27-CCE7836C7585}"/>
              </a:ext>
            </a:extLst>
          </p:cNvPr>
          <p:cNvSpPr/>
          <p:nvPr/>
        </p:nvSpPr>
        <p:spPr bwMode="auto">
          <a:xfrm>
            <a:off x="1907704" y="2616054"/>
            <a:ext cx="1656184" cy="432048"/>
          </a:xfrm>
          <a:prstGeom prst="wedgeRectCallout">
            <a:avLst>
              <a:gd name="adj1" fmla="val -65218"/>
              <a:gd name="adj2" fmla="val 110223"/>
            </a:avLst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bg1"/>
                </a:solidFill>
              </a:rPr>
              <a:t>与</a:t>
            </a:r>
            <a:r>
              <a:rPr lang="en-US" altLang="zh-CN" sz="1600" dirty="0">
                <a:solidFill>
                  <a:schemeClr val="bg1"/>
                </a:solidFill>
              </a:rPr>
              <a:t>append</a:t>
            </a:r>
            <a:r>
              <a:rPr lang="zh-CN" altLang="en-US" sz="1600" dirty="0">
                <a:solidFill>
                  <a:schemeClr val="bg1"/>
                </a:solidFill>
              </a:rPr>
              <a:t>的区别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修改元素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61AA77-19C2-4590-BCB1-9CD8F45CD09E}"/>
              </a:ext>
            </a:extLst>
          </p:cNvPr>
          <p:cNvSpPr/>
          <p:nvPr/>
        </p:nvSpPr>
        <p:spPr>
          <a:xfrm>
            <a:off x="2286000" y="2501324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r>
              <a:rPr lang="en-US" altLang="zh-CN" dirty="0"/>
              <a:t> = [100, 99, 98, 4, 6, 67, 80, 79, 45, 50, 60, 70]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r>
              <a:rPr lang="en-US" altLang="zh-CN" dirty="0"/>
              <a:t>[3:9]=[45]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endParaRPr lang="zh-CN" altLang="zh-CN" dirty="0"/>
          </a:p>
          <a:p>
            <a:r>
              <a:rPr lang="en-US" altLang="zh-CN" dirty="0"/>
              <a:t>[100, 99, 98, 45, 50, 60, 70]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75357267"/>
      </p:ext>
    </p:extLst>
  </p:cSld>
  <p:clrMapOvr>
    <a:masterClrMapping/>
  </p:clrMapOvr>
  <p:transition spd="slow" advTm="0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61AA77-19C2-4590-BCB1-9CD8F45CD09E}"/>
              </a:ext>
            </a:extLst>
          </p:cNvPr>
          <p:cNvSpPr/>
          <p:nvPr/>
        </p:nvSpPr>
        <p:spPr>
          <a:xfrm>
            <a:off x="1979712" y="1689180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r>
              <a:rPr lang="en-US" altLang="zh-CN" dirty="0"/>
              <a:t> = [100, 99, 98, 45, 50, 60, 70]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r>
              <a:rPr lang="en-US" altLang="zh-CN" dirty="0"/>
              <a:t>[2:5] = []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endParaRPr lang="zh-CN" altLang="zh-CN" dirty="0"/>
          </a:p>
          <a:p>
            <a:r>
              <a:rPr lang="en-US" altLang="zh-CN" dirty="0"/>
              <a:t>[100, 99, 60, 70]</a:t>
            </a:r>
            <a:endParaRPr lang="zh-CN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3011E3-2412-4AA6-9AD9-46A8C82E8210}"/>
              </a:ext>
            </a:extLst>
          </p:cNvPr>
          <p:cNvSpPr/>
          <p:nvPr/>
        </p:nvSpPr>
        <p:spPr>
          <a:xfrm>
            <a:off x="2166730" y="3743053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r>
              <a:rPr lang="en-US" altLang="zh-CN" dirty="0"/>
              <a:t> = [100, 99, 60, 70]</a:t>
            </a:r>
            <a:endParaRPr lang="zh-CN" altLang="zh-CN" dirty="0"/>
          </a:p>
          <a:p>
            <a:r>
              <a:rPr lang="en-US" altLang="zh-CN" dirty="0"/>
              <a:t>&gt;&gt;&gt; del </a:t>
            </a:r>
            <a:r>
              <a:rPr lang="en-US" altLang="zh-CN" dirty="0" err="1"/>
              <a:t>arr</a:t>
            </a:r>
            <a:r>
              <a:rPr lang="en-US" altLang="zh-CN" dirty="0"/>
              <a:t>[:2]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endParaRPr lang="zh-CN" altLang="zh-CN" dirty="0"/>
          </a:p>
          <a:p>
            <a:r>
              <a:rPr lang="en-US" altLang="zh-CN" dirty="0"/>
              <a:t>[60, 70]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58843998"/>
      </p:ext>
    </p:extLst>
  </p:cSld>
  <p:clrMapOvr>
    <a:masterClrMapping/>
  </p:clrMapOvr>
  <p:transition spd="slow" advTm="0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1" y="1097354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zh-CN" spc="300" dirty="0">
                <a:latin typeface="微软雅黑" pitchFamily="34" charset="-122"/>
                <a:ea typeface="微软雅黑" pitchFamily="34" charset="-122"/>
              </a:rPr>
              <a:t>列表元素</a:t>
            </a:r>
            <a:endParaRPr lang="zh-CN" altLang="en-US" spc="3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9872" y="1633589"/>
            <a:ext cx="3578235" cy="644429"/>
            <a:chOff x="814328" y="3219334"/>
            <a:chExt cx="2077200" cy="579167"/>
          </a:xfrm>
        </p:grpSpPr>
        <p:grpSp>
          <p:nvGrpSpPr>
            <p:cNvPr id="13" name="组合 12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14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31250" y="3355928"/>
              <a:ext cx="1999302" cy="4425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zh-CN" sz="1600" b="0" dirty="0">
                  <a:solidFill>
                    <a:schemeClr val="tx1"/>
                  </a:solidFill>
                </a:rPr>
                <a:t>列表对象的</a:t>
              </a:r>
              <a:r>
                <a:rPr lang="en-US" altLang="zh-CN" sz="1600" b="0" dirty="0">
                  <a:solidFill>
                    <a:schemeClr val="tx1"/>
                  </a:solidFill>
                </a:rPr>
                <a:t>extend()</a:t>
              </a:r>
              <a:r>
                <a:rPr lang="zh-CN" altLang="zh-CN" sz="1600" b="0" dirty="0">
                  <a:solidFill>
                    <a:schemeClr val="tx1"/>
                  </a:solidFill>
                </a:rPr>
                <a:t>方法</a:t>
              </a:r>
              <a:endParaRPr lang="zh-CN" altLang="en-US" sz="1600" b="0" dirty="0">
                <a:solidFill>
                  <a:schemeClr val="tx1"/>
                </a:solidFill>
              </a:endParaRPr>
            </a:p>
            <a:p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19880" y="2459505"/>
            <a:ext cx="7501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功能：将另一个可迭代对象的所有元素添加至该列表对象尾部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实现两个列表对象的合并。</a:t>
            </a:r>
          </a:p>
        </p:txBody>
      </p:sp>
      <p:sp>
        <p:nvSpPr>
          <p:cNvPr id="6" name="矩形 5"/>
          <p:cNvSpPr/>
          <p:nvPr/>
        </p:nvSpPr>
        <p:spPr>
          <a:xfrm>
            <a:off x="919879" y="3250560"/>
            <a:ext cx="7053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语法格式：</a:t>
            </a:r>
            <a:r>
              <a:rPr lang="en-US" altLang="zh-CN" b="1" dirty="0" err="1">
                <a:solidFill>
                  <a:schemeClr val="bg1"/>
                </a:solidFill>
              </a:rPr>
              <a:t>L.extend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iterable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98008" y="3793675"/>
            <a:ext cx="586250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&gt;&gt;&gt; grades = [98, 67, 80, 75, 100, 45, 70]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arr</a:t>
            </a:r>
            <a:r>
              <a:rPr lang="en-US" altLang="zh-CN" dirty="0"/>
              <a:t> = [85,95]</a:t>
            </a:r>
            <a:endParaRPr lang="zh-CN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1398008" y="4490602"/>
            <a:ext cx="334258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grades.extend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398008" y="4910530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grades</a:t>
            </a:r>
            <a:endParaRPr lang="zh-CN" altLang="zh-CN" dirty="0"/>
          </a:p>
          <a:p>
            <a:r>
              <a:rPr lang="en-US" altLang="zh-CN" dirty="0"/>
              <a:t>[98, 67, 80, 75, 100, 45, 70, 85, 95]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2314445"/>
      </p:ext>
    </p:extLst>
  </p:cSld>
  <p:clrMapOvr>
    <a:masterClrMapping/>
  </p:clrMapOvr>
  <p:transition spd="slow" advTm="0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6425" y="170856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2" name="矩形 1"/>
          <p:cNvSpPr/>
          <p:nvPr/>
        </p:nvSpPr>
        <p:spPr>
          <a:xfrm>
            <a:off x="1777340" y="2170230"/>
            <a:ext cx="5791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有一个整数列表，要求调整元素顺序，把所有索引为奇数的元素都放到前面，索引为偶数的元素都放到后面。</a:t>
            </a:r>
          </a:p>
          <a:p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347315"/>
      </p:ext>
    </p:extLst>
  </p:cSld>
  <p:clrMapOvr>
    <a:masterClrMapping/>
  </p:clrMapOvr>
  <p:transition spd="slow" advTm="0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10846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18195" y="2364585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/>
                  <a:ea typeface="微软雅黑"/>
                </a:rPr>
                <a:t>思路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58822" y="1737738"/>
            <a:ext cx="404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取出索引为奇数的元素，放置一个列表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zh-CN" dirty="0">
                <a:solidFill>
                  <a:schemeClr val="bg1"/>
                </a:solidFill>
              </a:rPr>
              <a:t>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22" y="2897445"/>
            <a:ext cx="404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dirty="0">
                <a:solidFill>
                  <a:schemeClr val="bg1"/>
                </a:solidFill>
              </a:rPr>
              <a:t>取出索引为偶数的元素，放置一个列表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zh-CN" dirty="0">
                <a:solidFill>
                  <a:schemeClr val="bg1"/>
                </a:solidFill>
              </a:rPr>
              <a:t>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8822" y="4057152"/>
            <a:ext cx="40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3.L1+L2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43339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03431" y="2570894"/>
            <a:ext cx="5292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利用切片分别获取奇数位置处元素序列和偶数位置处元素序列。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然后进行合并。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18195" y="2364585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/>
                  <a:ea typeface="微软雅黑"/>
                </a:rPr>
                <a:t>思路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D8C1EB2-A7EF-7CB8-D395-6000687802EE}"/>
              </a:ext>
            </a:extLst>
          </p:cNvPr>
          <p:cNvSpPr txBox="1"/>
          <p:nvPr/>
        </p:nvSpPr>
        <p:spPr>
          <a:xfrm>
            <a:off x="611560" y="4221088"/>
            <a:ext cx="756084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from random import sample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 = 10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arr</a:t>
            </a:r>
            <a:r>
              <a:rPr lang="en-US" altLang="zh-CN" dirty="0">
                <a:solidFill>
                  <a:schemeClr val="bg1"/>
                </a:solidFill>
              </a:rPr>
              <a:t> = sample(range(100),n)   #</a:t>
            </a:r>
            <a:r>
              <a:rPr lang="zh-CN" altLang="en-US" sz="1600" dirty="0">
                <a:solidFill>
                  <a:schemeClr val="bg1"/>
                </a:solidFill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</a:rPr>
              <a:t>sample</a:t>
            </a:r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range(100)</a:t>
            </a:r>
            <a:r>
              <a:rPr lang="zh-CN" altLang="en-US" sz="1600" dirty="0">
                <a:solidFill>
                  <a:schemeClr val="bg1"/>
                </a:solidFill>
              </a:rPr>
              <a:t>中随机挑选</a:t>
            </a:r>
            <a:r>
              <a:rPr lang="en-US" altLang="zh-CN" sz="1600" dirty="0">
                <a:solidFill>
                  <a:schemeClr val="bg1"/>
                </a:solidFill>
              </a:rPr>
              <a:t>10</a:t>
            </a:r>
            <a:r>
              <a:rPr lang="zh-CN" altLang="en-US" sz="1600" dirty="0">
                <a:solidFill>
                  <a:schemeClr val="bg1"/>
                </a:solidFill>
              </a:rPr>
              <a:t>个不同的元素</a:t>
            </a:r>
          </a:p>
        </p:txBody>
      </p:sp>
    </p:spTree>
    <p:extLst>
      <p:ext uri="{BB962C8B-B14F-4D97-AF65-F5344CB8AC3E}">
        <p14:creationId xmlns:p14="http://schemas.microsoft.com/office/powerpoint/2010/main" val="4103133134"/>
      </p:ext>
    </p:extLst>
  </p:cSld>
  <p:clrMapOvr>
    <a:masterClrMapping/>
  </p:clrMapOvr>
  <p:transition spd="slow" advTm="0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A4D1D2-49DB-4C39-935A-26C80F935DA4}"/>
              </a:ext>
            </a:extLst>
          </p:cNvPr>
          <p:cNvSpPr/>
          <p:nvPr/>
        </p:nvSpPr>
        <p:spPr>
          <a:xfrm>
            <a:off x="764695" y="2079984"/>
            <a:ext cx="7692706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from random import sample</a:t>
            </a:r>
          </a:p>
          <a:p>
            <a:r>
              <a:rPr lang="en-US" altLang="zh-CN" dirty="0"/>
              <a:t>n = 10</a:t>
            </a:r>
          </a:p>
          <a:p>
            <a:r>
              <a:rPr lang="en-US" altLang="zh-CN" dirty="0" err="1"/>
              <a:t>arr</a:t>
            </a:r>
            <a:r>
              <a:rPr lang="en-US" altLang="zh-CN" dirty="0"/>
              <a:t> = sample(range(100),n)   #</a:t>
            </a:r>
            <a:r>
              <a:rPr lang="zh-CN" altLang="en-US" sz="1600" dirty="0"/>
              <a:t>使用</a:t>
            </a:r>
            <a:r>
              <a:rPr lang="en-US" altLang="zh-CN" sz="1600" dirty="0"/>
              <a:t>sample</a:t>
            </a:r>
            <a:r>
              <a:rPr lang="zh-CN" altLang="en-US" sz="1600" dirty="0"/>
              <a:t>从</a:t>
            </a:r>
            <a:r>
              <a:rPr lang="en-US" altLang="zh-CN" sz="1600" dirty="0"/>
              <a:t>range(100)</a:t>
            </a:r>
            <a:r>
              <a:rPr lang="zh-CN" altLang="en-US" sz="1600" dirty="0"/>
              <a:t>中随机挑选</a:t>
            </a:r>
            <a:r>
              <a:rPr lang="en-US" altLang="zh-CN" sz="1600" dirty="0"/>
              <a:t>10</a:t>
            </a:r>
            <a:r>
              <a:rPr lang="zh-CN" altLang="en-US" sz="1600" dirty="0"/>
              <a:t>个不同的元素</a:t>
            </a:r>
          </a:p>
          <a:p>
            <a:r>
              <a:rPr lang="en-US" altLang="zh-CN" dirty="0" err="1"/>
              <a:t>arr_odd</a:t>
            </a:r>
            <a:r>
              <a:rPr lang="en-US" altLang="zh-CN" dirty="0"/>
              <a:t> = </a:t>
            </a:r>
            <a:r>
              <a:rPr lang="en-US" altLang="zh-CN" dirty="0" err="1"/>
              <a:t>arr</a:t>
            </a:r>
            <a:r>
              <a:rPr lang="en-US" altLang="zh-CN" dirty="0"/>
              <a:t>[1::2]</a:t>
            </a:r>
          </a:p>
          <a:p>
            <a:r>
              <a:rPr lang="en-US" altLang="zh-CN" dirty="0" err="1"/>
              <a:t>arr_even</a:t>
            </a:r>
            <a:r>
              <a:rPr lang="en-US" altLang="zh-CN" dirty="0"/>
              <a:t> = </a:t>
            </a:r>
            <a:r>
              <a:rPr lang="en-US" altLang="zh-CN" dirty="0" err="1"/>
              <a:t>arr</a:t>
            </a:r>
            <a:r>
              <a:rPr lang="en-US" altLang="zh-CN" dirty="0"/>
              <a:t>[::2]</a:t>
            </a:r>
          </a:p>
          <a:p>
            <a:r>
              <a:rPr lang="en-US" altLang="zh-CN" dirty="0" err="1"/>
              <a:t>arr_odd.extend</a:t>
            </a:r>
            <a:r>
              <a:rPr lang="en-US" altLang="zh-CN" dirty="0"/>
              <a:t>(</a:t>
            </a:r>
            <a:r>
              <a:rPr lang="en-US" altLang="zh-CN" dirty="0" err="1"/>
              <a:t>arr_even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arr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arr_odd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6415386"/>
      </p:ext>
    </p:extLst>
  </p:cSld>
  <p:clrMapOvr>
    <a:masterClrMapping/>
  </p:clrMapOvr>
  <p:transition spd="slow" advTm="0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243812" y="1628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2" name="矩形 1"/>
          <p:cNvSpPr/>
          <p:nvPr/>
        </p:nvSpPr>
        <p:spPr>
          <a:xfrm>
            <a:off x="1777340" y="2170230"/>
            <a:ext cx="5791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有一个整数列表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zh-CN" altLang="zh-CN" dirty="0">
                <a:solidFill>
                  <a:schemeClr val="bg1"/>
                </a:solidFill>
              </a:rPr>
              <a:t>，要求调整元素顺序，把所有奇数都放到前面，偶数都放到后面。</a:t>
            </a:r>
          </a:p>
          <a:p>
            <a:endParaRPr lang="zh-CN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52432"/>
      </p:ext>
    </p:extLst>
  </p:cSld>
  <p:clrMapOvr>
    <a:masterClrMapping/>
  </p:clrMapOvr>
  <p:transition spd="slow" advTm="0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108467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案例分析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18195" y="2364585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/>
                  <a:ea typeface="微软雅黑"/>
                </a:rPr>
                <a:t>思路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458822" y="1737738"/>
            <a:ext cx="4443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把整数列表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zh-CN" altLang="zh-CN" dirty="0">
                <a:solidFill>
                  <a:schemeClr val="bg1"/>
                </a:solidFill>
              </a:rPr>
              <a:t>中的奇数存入一个列表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22" y="2897445"/>
            <a:ext cx="433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dirty="0">
                <a:solidFill>
                  <a:schemeClr val="bg1"/>
                </a:solidFill>
              </a:rPr>
              <a:t>把整数列表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zh-CN" altLang="zh-CN" dirty="0">
                <a:solidFill>
                  <a:schemeClr val="bg1"/>
                </a:solidFill>
              </a:rPr>
              <a:t>中的偶数存入一个列表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zh-CN" dirty="0">
                <a:solidFill>
                  <a:schemeClr val="bg1"/>
                </a:solidFill>
              </a:rPr>
              <a:t>；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58822" y="4057152"/>
            <a:ext cx="40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3.L1+L2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86251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41" grpId="0"/>
      <p:bldP spid="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865D36-33A2-656B-6938-3E7965D4F500}"/>
              </a:ext>
            </a:extLst>
          </p:cNvPr>
          <p:cNvSpPr/>
          <p:nvPr/>
        </p:nvSpPr>
        <p:spPr>
          <a:xfrm>
            <a:off x="764695" y="2079983"/>
            <a:ext cx="7692706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from </a:t>
            </a:r>
            <a:r>
              <a:rPr lang="en-US" altLang="zh-CN" dirty="0"/>
              <a:t>random </a:t>
            </a:r>
            <a:r>
              <a:rPr lang="en-US" altLang="zh-CN" b="1" dirty="0"/>
              <a:t>import </a:t>
            </a:r>
            <a:r>
              <a:rPr lang="en-US" altLang="zh-CN" dirty="0"/>
              <a:t>sample</a:t>
            </a:r>
            <a:br>
              <a:rPr lang="en-US" altLang="zh-CN" dirty="0"/>
            </a:br>
            <a:r>
              <a:rPr lang="en-US" altLang="zh-CN" dirty="0"/>
              <a:t>n = 10</a:t>
            </a:r>
            <a:br>
              <a:rPr lang="en-US" altLang="zh-CN" dirty="0"/>
            </a:br>
            <a:r>
              <a:rPr lang="en-US" altLang="zh-CN" dirty="0" err="1"/>
              <a:t>arr</a:t>
            </a:r>
            <a:r>
              <a:rPr lang="en-US" altLang="zh-CN" dirty="0"/>
              <a:t> = sample(range(100),n)</a:t>
            </a:r>
            <a:br>
              <a:rPr lang="en-US" altLang="zh-CN" dirty="0"/>
            </a:br>
            <a:r>
              <a:rPr lang="en-US" altLang="zh-CN" dirty="0" err="1"/>
              <a:t>arr_odd</a:t>
            </a:r>
            <a:r>
              <a:rPr lang="en-US" altLang="zh-CN" dirty="0"/>
              <a:t> = [data </a:t>
            </a:r>
            <a:r>
              <a:rPr lang="en-US" altLang="zh-CN" b="1" dirty="0"/>
              <a:t>for </a:t>
            </a:r>
            <a:r>
              <a:rPr lang="en-US" altLang="zh-CN" dirty="0"/>
              <a:t>data </a:t>
            </a:r>
            <a:r>
              <a:rPr lang="en-US" altLang="zh-CN" b="1" dirty="0"/>
              <a:t>in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if </a:t>
            </a:r>
            <a:r>
              <a:rPr lang="en-US" altLang="zh-CN" dirty="0"/>
              <a:t>data % 2 != 0]</a:t>
            </a:r>
            <a:br>
              <a:rPr lang="en-US" altLang="zh-CN" dirty="0"/>
            </a:br>
            <a:r>
              <a:rPr lang="en-US" altLang="zh-CN" dirty="0" err="1"/>
              <a:t>arr_even</a:t>
            </a:r>
            <a:r>
              <a:rPr lang="en-US" altLang="zh-CN" dirty="0"/>
              <a:t> = [data </a:t>
            </a:r>
            <a:r>
              <a:rPr lang="en-US" altLang="zh-CN" b="1" dirty="0"/>
              <a:t>for </a:t>
            </a:r>
            <a:r>
              <a:rPr lang="en-US" altLang="zh-CN" dirty="0"/>
              <a:t>data </a:t>
            </a:r>
            <a:r>
              <a:rPr lang="en-US" altLang="zh-CN" b="1" dirty="0"/>
              <a:t>in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if </a:t>
            </a:r>
            <a:r>
              <a:rPr lang="en-US" altLang="zh-CN" dirty="0"/>
              <a:t>data % 2 == 0]</a:t>
            </a:r>
            <a:br>
              <a:rPr lang="en-US" altLang="zh-CN" dirty="0"/>
            </a:br>
            <a:r>
              <a:rPr lang="en-US" altLang="zh-CN" dirty="0" err="1"/>
              <a:t>arr_odd.extend</a:t>
            </a:r>
            <a:r>
              <a:rPr lang="en-US" altLang="zh-CN" dirty="0"/>
              <a:t>(</a:t>
            </a:r>
            <a:r>
              <a:rPr lang="en-US" altLang="zh-CN" dirty="0" err="1"/>
              <a:t>arr_even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br>
              <a:rPr lang="en-US" altLang="zh-CN" i="1" dirty="0"/>
            </a:br>
            <a:r>
              <a:rPr lang="en-US" altLang="zh-CN" dirty="0"/>
              <a:t>print(</a:t>
            </a:r>
            <a:r>
              <a:rPr lang="en-US" altLang="zh-CN" dirty="0" err="1"/>
              <a:t>arr_odd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77853-1D06-DF8B-361F-09A4286240AF}"/>
              </a:ext>
            </a:extLst>
          </p:cNvPr>
          <p:cNvSpPr txBox="1"/>
          <p:nvPr/>
        </p:nvSpPr>
        <p:spPr>
          <a:xfrm>
            <a:off x="1043608" y="5661248"/>
            <a:ext cx="4589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注意</a:t>
            </a:r>
            <a:r>
              <a:rPr lang="en-US" altLang="zh-CN" dirty="0">
                <a:solidFill>
                  <a:schemeClr val="bg1"/>
                </a:solidFill>
              </a:rPr>
              <a:t>[]</a:t>
            </a:r>
            <a:r>
              <a:rPr lang="zh-CN" altLang="en-US" dirty="0">
                <a:solidFill>
                  <a:schemeClr val="bg1"/>
                </a:solidFill>
              </a:rPr>
              <a:t>不能少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00496"/>
      </p:ext>
    </p:extLst>
  </p:cSld>
  <p:clrMapOvr>
    <a:masterClrMapping/>
  </p:clrMapOvr>
  <p:transition spd="slow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175EA7C6-DD55-3B2D-D897-732218F8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列表和</a:t>
            </a:r>
            <a:r>
              <a:rPr lang="en-US" altLang="zh-CN" sz="2800" dirty="0">
                <a:solidFill>
                  <a:schemeClr val="bg1"/>
                </a:solidFill>
              </a:rPr>
              <a:t>+=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548105CF-323A-B045-A9A5-D52A1E4C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773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对列表来说，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a+=b 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和 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a=</a:t>
            </a:r>
            <a:r>
              <a:rPr lang="en-US" altLang="zh-CN" sz="2000" dirty="0" err="1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a+b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不同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 = [1,2]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+= [3]	#b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指向相同地方，在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末尾添加元素，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也受影响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#&gt;&gt;[1, 2, 3] [1, 2, 3]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+ [4,5]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重新赋值，不会影响到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但如果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就有影响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#&gt;&gt;[1, 2, 3, 4, 5]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	#&gt;&gt;[1, 2, 3]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DB189D0C-A3B5-B642-194B-E9F06E3E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列表推导式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551E40-9493-4565-BC75-53F920102CC7}"/>
              </a:ext>
            </a:extLst>
          </p:cNvPr>
          <p:cNvSpPr/>
          <p:nvPr/>
        </p:nvSpPr>
        <p:spPr>
          <a:xfrm>
            <a:off x="592373" y="1944946"/>
            <a:ext cx="7605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列表推导式是利用已知列表创建新列表的一种方式。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DF8BB-9293-4C02-BE06-B56A1CEE76AC}"/>
              </a:ext>
            </a:extLst>
          </p:cNvPr>
          <p:cNvSpPr/>
          <p:nvPr/>
        </p:nvSpPr>
        <p:spPr>
          <a:xfrm>
            <a:off x="916994" y="2725752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语法格式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1B4BBF-34EA-44C1-81F1-63836037A00D}"/>
              </a:ext>
            </a:extLst>
          </p:cNvPr>
          <p:cNvSpPr/>
          <p:nvPr/>
        </p:nvSpPr>
        <p:spPr>
          <a:xfrm>
            <a:off x="3149862" y="2792538"/>
            <a:ext cx="437446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expr</a:t>
            </a:r>
            <a:r>
              <a:rPr lang="en-US" altLang="zh-CN" b="1" dirty="0"/>
              <a:t> for </a:t>
            </a:r>
            <a:r>
              <a:rPr lang="en-US" altLang="zh-CN" b="1" dirty="0" err="1"/>
              <a:t>iter_var</a:t>
            </a:r>
            <a:r>
              <a:rPr lang="en-US" altLang="zh-CN" b="1" dirty="0"/>
              <a:t> in </a:t>
            </a:r>
            <a:r>
              <a:rPr lang="en-US" altLang="zh-CN" b="1" dirty="0" err="1"/>
              <a:t>iterable</a:t>
            </a:r>
            <a:r>
              <a:rPr lang="en-US" altLang="zh-CN" b="1" dirty="0"/>
              <a:t>]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004505" y="3883399"/>
            <a:ext cx="6631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执行过程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zh-CN" dirty="0">
                <a:solidFill>
                  <a:schemeClr val="bg1"/>
                </a:solidFill>
              </a:rPr>
              <a:t>首先迭代</a:t>
            </a:r>
            <a:r>
              <a:rPr lang="en-US" altLang="zh-CN" dirty="0" err="1">
                <a:solidFill>
                  <a:schemeClr val="bg1"/>
                </a:solidFill>
              </a:rPr>
              <a:t>iterbale</a:t>
            </a:r>
            <a:r>
              <a:rPr lang="zh-CN" altLang="zh-CN" dirty="0">
                <a:solidFill>
                  <a:schemeClr val="bg1"/>
                </a:solidFill>
              </a:rPr>
              <a:t>里所有元素，每一次迭代，都先把</a:t>
            </a:r>
            <a:r>
              <a:rPr lang="en-US" altLang="zh-CN" dirty="0" err="1">
                <a:solidFill>
                  <a:schemeClr val="bg1"/>
                </a:solidFill>
              </a:rPr>
              <a:t>iterbale</a:t>
            </a:r>
            <a:r>
              <a:rPr lang="zh-CN" altLang="zh-CN" dirty="0">
                <a:solidFill>
                  <a:schemeClr val="bg1"/>
                </a:solidFill>
              </a:rPr>
              <a:t>里相应元素放在</a:t>
            </a:r>
            <a:r>
              <a:rPr lang="en-US" altLang="zh-CN" dirty="0" err="1">
                <a:solidFill>
                  <a:schemeClr val="bg1"/>
                </a:solidFill>
              </a:rPr>
              <a:t>iter_var</a:t>
            </a:r>
            <a:r>
              <a:rPr lang="zh-CN" altLang="zh-CN" dirty="0">
                <a:solidFill>
                  <a:schemeClr val="bg1"/>
                </a:solidFill>
              </a:rPr>
              <a:t>中，再在表达式中应用该</a:t>
            </a:r>
            <a:r>
              <a:rPr lang="en-US" altLang="zh-CN" dirty="0" err="1">
                <a:solidFill>
                  <a:schemeClr val="bg1"/>
                </a:solidFill>
              </a:rPr>
              <a:t>iter_var</a:t>
            </a:r>
            <a:r>
              <a:rPr lang="zh-CN" altLang="zh-CN" dirty="0">
                <a:solidFill>
                  <a:schemeClr val="bg1"/>
                </a:solidFill>
              </a:rPr>
              <a:t>，最后用表达式的计算值生成一个新列表。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注意</a:t>
            </a:r>
            <a:r>
              <a:rPr lang="en-US" altLang="zh-CN" dirty="0">
                <a:solidFill>
                  <a:srgbClr val="C00000"/>
                </a:solidFill>
              </a:rPr>
              <a:t>[]</a:t>
            </a:r>
            <a:r>
              <a:rPr lang="zh-CN" altLang="en-US" dirty="0">
                <a:solidFill>
                  <a:srgbClr val="C00000"/>
                </a:solidFill>
              </a:rPr>
              <a:t>不能少</a:t>
            </a:r>
            <a:endParaRPr lang="zh-CN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24750"/>
      </p:ext>
    </p:extLst>
  </p:cSld>
  <p:clrMapOvr>
    <a:masterClrMapping/>
  </p:clrMapOvr>
  <p:transition spd="slow" advTm="0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8D6C372-8CB6-4380-81DF-017EFF16D8F7}"/>
              </a:ext>
            </a:extLst>
          </p:cNvPr>
          <p:cNvSpPr/>
          <p:nvPr/>
        </p:nvSpPr>
        <p:spPr>
          <a:xfrm>
            <a:off x="1681701" y="2136326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mylist</a:t>
            </a:r>
            <a:r>
              <a:rPr lang="en-US" altLang="zh-CN" dirty="0"/>
              <a:t> = [1,2,3,4,5]</a:t>
            </a:r>
            <a:endParaRPr lang="zh-CN" altLang="zh-CN" dirty="0"/>
          </a:p>
          <a:p>
            <a:r>
              <a:rPr lang="en-US" altLang="zh-CN" dirty="0"/>
              <a:t>&gt;&gt;&gt; [data*2 for data in </a:t>
            </a:r>
            <a:r>
              <a:rPr lang="en-US" altLang="zh-CN" dirty="0" err="1"/>
              <a:t>mylist</a:t>
            </a:r>
            <a:r>
              <a:rPr lang="en-US" altLang="zh-CN" dirty="0"/>
              <a:t>]</a:t>
            </a:r>
            <a:endParaRPr lang="zh-CN" altLang="zh-CN" dirty="0"/>
          </a:p>
          <a:p>
            <a:r>
              <a:rPr lang="en-US" altLang="zh-CN" dirty="0"/>
              <a:t>[2, 4, 6, 8, 10]</a:t>
            </a:r>
            <a:endParaRPr lang="zh-CN" altLang="zh-CN" dirty="0"/>
          </a:p>
        </p:txBody>
      </p:sp>
      <p:sp>
        <p:nvSpPr>
          <p:cNvPr id="3" name="下箭头 2"/>
          <p:cNvSpPr/>
          <p:nvPr/>
        </p:nvSpPr>
        <p:spPr>
          <a:xfrm>
            <a:off x="3330552" y="334014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551E40-9493-4565-BC75-53F920102CC7}"/>
              </a:ext>
            </a:extLst>
          </p:cNvPr>
          <p:cNvSpPr/>
          <p:nvPr/>
        </p:nvSpPr>
        <p:spPr>
          <a:xfrm>
            <a:off x="2080775" y="4407820"/>
            <a:ext cx="4987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列表推导式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：变形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02907"/>
      </p:ext>
    </p:extLst>
  </p:cSld>
  <p:clrMapOvr>
    <a:masterClrMapping/>
  </p:clrMapOvr>
  <p:transition spd="slow" advTm="0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551E40-9493-4565-BC75-53F920102CC7}"/>
              </a:ext>
            </a:extLst>
          </p:cNvPr>
          <p:cNvSpPr/>
          <p:nvPr/>
        </p:nvSpPr>
        <p:spPr>
          <a:xfrm>
            <a:off x="916992" y="1944946"/>
            <a:ext cx="3727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列表推导式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：过滤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DF8BB-9293-4C02-BE06-B56A1CEE76AC}"/>
              </a:ext>
            </a:extLst>
          </p:cNvPr>
          <p:cNvSpPr/>
          <p:nvPr/>
        </p:nvSpPr>
        <p:spPr>
          <a:xfrm>
            <a:off x="916994" y="2725752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语法格式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1B4BBF-34EA-44C1-81F1-63836037A00D}"/>
              </a:ext>
            </a:extLst>
          </p:cNvPr>
          <p:cNvSpPr/>
          <p:nvPr/>
        </p:nvSpPr>
        <p:spPr>
          <a:xfrm>
            <a:off x="2528124" y="2753564"/>
            <a:ext cx="489005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expr</a:t>
            </a:r>
            <a:r>
              <a:rPr lang="en-US" altLang="zh-CN" b="1" dirty="0"/>
              <a:t> for </a:t>
            </a:r>
            <a:r>
              <a:rPr lang="en-US" altLang="zh-CN" b="1" dirty="0" err="1"/>
              <a:t>iter_var</a:t>
            </a:r>
            <a:r>
              <a:rPr lang="en-US" altLang="zh-CN" b="1" dirty="0"/>
              <a:t> in </a:t>
            </a:r>
            <a:r>
              <a:rPr lang="en-US" altLang="zh-CN" b="1" dirty="0" err="1"/>
              <a:t>iterable</a:t>
            </a:r>
            <a:r>
              <a:rPr lang="en-US" altLang="zh-CN" b="1" dirty="0"/>
              <a:t> if </a:t>
            </a:r>
            <a:r>
              <a:rPr lang="en-US" altLang="zh-CN" b="1" dirty="0" err="1"/>
              <a:t>cond_expr</a:t>
            </a:r>
            <a:r>
              <a:rPr lang="en-US" altLang="zh-CN" b="1" dirty="0"/>
              <a:t>]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1043608" y="3674959"/>
            <a:ext cx="66310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执行过程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zh-CN" dirty="0">
                <a:solidFill>
                  <a:schemeClr val="bg1"/>
                </a:solidFill>
              </a:rPr>
              <a:t>只把</a:t>
            </a:r>
            <a:r>
              <a:rPr lang="en-US" altLang="zh-CN" dirty="0" err="1">
                <a:solidFill>
                  <a:schemeClr val="bg1"/>
                </a:solidFill>
              </a:rPr>
              <a:t>iterable</a:t>
            </a:r>
            <a:r>
              <a:rPr lang="zh-CN" altLang="zh-CN" dirty="0">
                <a:solidFill>
                  <a:schemeClr val="bg1"/>
                </a:solidFill>
              </a:rPr>
              <a:t>中满足</a:t>
            </a:r>
            <a:r>
              <a:rPr lang="en-US" altLang="zh-CN" dirty="0" err="1">
                <a:solidFill>
                  <a:schemeClr val="bg1"/>
                </a:solidFill>
              </a:rPr>
              <a:t>cond_expr</a:t>
            </a:r>
            <a:r>
              <a:rPr lang="zh-CN" altLang="zh-CN" dirty="0">
                <a:solidFill>
                  <a:schemeClr val="bg1"/>
                </a:solidFill>
              </a:rPr>
              <a:t>条件的相应元素放到</a:t>
            </a:r>
            <a:r>
              <a:rPr lang="en-US" altLang="zh-CN" dirty="0" err="1">
                <a:solidFill>
                  <a:schemeClr val="bg1"/>
                </a:solidFill>
              </a:rPr>
              <a:t>iter_var</a:t>
            </a:r>
            <a:r>
              <a:rPr lang="zh-CN" altLang="zh-CN" dirty="0">
                <a:solidFill>
                  <a:schemeClr val="bg1"/>
                </a:solidFill>
              </a:rPr>
              <a:t>中，再在表达式中应用该</a:t>
            </a:r>
            <a:r>
              <a:rPr lang="en-US" altLang="zh-CN" dirty="0" err="1">
                <a:solidFill>
                  <a:schemeClr val="bg1"/>
                </a:solidFill>
              </a:rPr>
              <a:t>iter_var</a:t>
            </a:r>
            <a:r>
              <a:rPr lang="zh-CN" altLang="zh-CN" dirty="0">
                <a:solidFill>
                  <a:schemeClr val="bg1"/>
                </a:solidFill>
              </a:rPr>
              <a:t>的内容，最后用表达式的计算值生成一个列表。</a:t>
            </a:r>
          </a:p>
        </p:txBody>
      </p:sp>
      <p:sp>
        <p:nvSpPr>
          <p:cNvPr id="3" name="矩形 2"/>
          <p:cNvSpPr/>
          <p:nvPr/>
        </p:nvSpPr>
        <p:spPr>
          <a:xfrm>
            <a:off x="1619603" y="5240595"/>
            <a:ext cx="57783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mylist</a:t>
            </a:r>
            <a:r>
              <a:rPr lang="en-US" altLang="zh-CN" dirty="0"/>
              <a:t> = [1,2,3,4,5]</a:t>
            </a:r>
            <a:endParaRPr lang="zh-CN" altLang="zh-CN" dirty="0"/>
          </a:p>
          <a:p>
            <a:r>
              <a:rPr lang="en-US" altLang="zh-CN" dirty="0"/>
              <a:t>&gt;&gt;&gt; [data for data in </a:t>
            </a:r>
            <a:r>
              <a:rPr lang="en-US" altLang="zh-CN" dirty="0" err="1"/>
              <a:t>mylist</a:t>
            </a:r>
            <a:r>
              <a:rPr lang="en-US" altLang="zh-CN" dirty="0"/>
              <a:t> if data%2==0]</a:t>
            </a:r>
            <a:endParaRPr lang="zh-CN" altLang="zh-CN" dirty="0"/>
          </a:p>
          <a:p>
            <a:r>
              <a:rPr lang="en-US" altLang="zh-CN" dirty="0"/>
              <a:t>[2, 4]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71331023"/>
      </p:ext>
    </p:extLst>
  </p:cSld>
  <p:clrMapOvr>
    <a:masterClrMapping/>
  </p:clrMapOvr>
  <p:transition spd="slow" advTm="0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B0DF8BB-9293-4C02-BE06-B56A1CEE76AC}"/>
              </a:ext>
            </a:extLst>
          </p:cNvPr>
          <p:cNvSpPr/>
          <p:nvPr/>
        </p:nvSpPr>
        <p:spPr>
          <a:xfrm>
            <a:off x="843574" y="223851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完整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语法格式</a:t>
            </a:r>
            <a:r>
              <a:rPr lang="zh-CN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1B4BBF-34EA-44C1-81F1-63836037A00D}"/>
              </a:ext>
            </a:extLst>
          </p:cNvPr>
          <p:cNvSpPr/>
          <p:nvPr/>
        </p:nvSpPr>
        <p:spPr>
          <a:xfrm>
            <a:off x="1475656" y="2232610"/>
            <a:ext cx="6159917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expr</a:t>
            </a:r>
            <a:r>
              <a:rPr lang="en-US" altLang="zh-CN" b="1" dirty="0"/>
              <a:t> for iter_var1 in iterable1 if cond_expr1</a:t>
            </a:r>
            <a:endParaRPr lang="zh-CN" altLang="zh-CN" dirty="0"/>
          </a:p>
          <a:p>
            <a:r>
              <a:rPr lang="en-US" altLang="zh-CN" b="1" dirty="0"/>
              <a:t>for iter_var2 in iterable2 if cond_expr2</a:t>
            </a:r>
            <a:endParaRPr lang="zh-CN" altLang="zh-CN" dirty="0"/>
          </a:p>
          <a:p>
            <a:r>
              <a:rPr lang="en-US" altLang="zh-CN" b="1" dirty="0"/>
              <a:t>…</a:t>
            </a:r>
            <a:endParaRPr lang="zh-CN" altLang="zh-CN" dirty="0"/>
          </a:p>
          <a:p>
            <a:r>
              <a:rPr lang="en-US" altLang="zh-CN" b="1" dirty="0"/>
              <a:t>for iter_var3 in iterable3 if cond_expr3]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3130659"/>
      </p:ext>
    </p:extLst>
  </p:cSld>
  <p:clrMapOvr>
    <a:masterClrMapping/>
  </p:clrMapOvr>
  <p:transition spd="slow" advTm="0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8775" y="1722560"/>
            <a:ext cx="3913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【例】输出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zh-CN" dirty="0">
                <a:solidFill>
                  <a:schemeClr val="bg1"/>
                </a:solidFill>
              </a:rPr>
              <a:t>以内的奇数。</a:t>
            </a:r>
          </a:p>
        </p:txBody>
      </p:sp>
      <p:sp>
        <p:nvSpPr>
          <p:cNvPr id="3" name="矩形 2"/>
          <p:cNvSpPr/>
          <p:nvPr/>
        </p:nvSpPr>
        <p:spPr>
          <a:xfrm>
            <a:off x="2195207" y="2712043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[data for data in range(20) if data%2!=0]</a:t>
            </a:r>
            <a:endParaRPr lang="zh-CN" altLang="zh-CN" dirty="0"/>
          </a:p>
          <a:p>
            <a:r>
              <a:rPr lang="en-US" altLang="zh-CN" dirty="0"/>
              <a:t>[1, 3, 5, 7, 9, 11, 13, 15, 17, 19]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5173866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8775" y="1722560"/>
            <a:ext cx="5777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【例】在</a:t>
            </a:r>
            <a:r>
              <a:rPr lang="en-US" altLang="zh-CN" dirty="0">
                <a:solidFill>
                  <a:schemeClr val="bg1"/>
                </a:solidFill>
              </a:rPr>
              <a:t>[1,100]</a:t>
            </a:r>
            <a:r>
              <a:rPr lang="zh-CN" altLang="zh-CN" dirty="0">
                <a:solidFill>
                  <a:schemeClr val="bg1"/>
                </a:solidFill>
              </a:rPr>
              <a:t>范围内生成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zh-CN" dirty="0">
                <a:solidFill>
                  <a:schemeClr val="bg1"/>
                </a:solidFill>
              </a:rPr>
              <a:t>个随机数。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2708920"/>
            <a:ext cx="540112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方法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zh-CN" dirty="0"/>
              <a:t>使用</a:t>
            </a:r>
            <a:r>
              <a:rPr lang="en-US" altLang="zh-CN" dirty="0" err="1"/>
              <a:t>randint</a:t>
            </a:r>
            <a:r>
              <a:rPr lang="zh-CN" altLang="zh-CN" dirty="0"/>
              <a:t>函数</a:t>
            </a:r>
            <a:endParaRPr lang="en-US" altLang="zh-CN" b="1" dirty="0"/>
          </a:p>
          <a:p>
            <a:r>
              <a:rPr lang="en-US" altLang="zh-CN" b="1" dirty="0"/>
              <a:t>from </a:t>
            </a:r>
            <a:r>
              <a:rPr lang="en-US" altLang="zh-CN" dirty="0"/>
              <a:t>random </a:t>
            </a:r>
            <a:r>
              <a:rPr lang="en-US" altLang="zh-CN" b="1" dirty="0"/>
              <a:t>import </a:t>
            </a:r>
            <a:r>
              <a:rPr lang="en-US" altLang="zh-CN" dirty="0" err="1"/>
              <a:t>randint</a:t>
            </a:r>
            <a:br>
              <a:rPr lang="en-US" altLang="zh-CN" dirty="0"/>
            </a:br>
            <a:r>
              <a:rPr lang="en-US" altLang="zh-CN" dirty="0" err="1"/>
              <a:t>rdm</a:t>
            </a:r>
            <a:r>
              <a:rPr lang="en-US" altLang="zh-CN" dirty="0"/>
              <a:t> = [</a:t>
            </a:r>
            <a:r>
              <a:rPr lang="en-US" altLang="zh-CN" dirty="0" err="1"/>
              <a:t>randint</a:t>
            </a:r>
            <a:r>
              <a:rPr lang="en-US" altLang="zh-CN" dirty="0"/>
              <a:t>(1,100) </a:t>
            </a:r>
            <a:r>
              <a:rPr lang="en-US" altLang="zh-CN" b="1" dirty="0"/>
              <a:t>for </a:t>
            </a:r>
            <a:r>
              <a:rPr lang="en-US" altLang="zh-CN" dirty="0"/>
              <a:t>i </a:t>
            </a:r>
            <a:r>
              <a:rPr lang="en-US" altLang="zh-CN" b="1" dirty="0"/>
              <a:t>in </a:t>
            </a:r>
            <a:r>
              <a:rPr lang="en-US" altLang="zh-CN" dirty="0"/>
              <a:t>range(20)]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91660377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267" y="2158063"/>
            <a:ext cx="413884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方法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zh-CN" dirty="0"/>
              <a:t>使用</a:t>
            </a:r>
            <a:r>
              <a:rPr lang="en-US" altLang="zh-CN" dirty="0"/>
              <a:t>choice</a:t>
            </a:r>
            <a:r>
              <a:rPr lang="zh-CN" altLang="zh-CN" dirty="0"/>
              <a:t>函数</a:t>
            </a:r>
            <a:endParaRPr lang="en-US" altLang="zh-CN" b="1" dirty="0"/>
          </a:p>
          <a:p>
            <a:r>
              <a:rPr lang="en-US" altLang="zh-CN" b="1" dirty="0"/>
              <a:t>from </a:t>
            </a:r>
            <a:r>
              <a:rPr lang="en-US" altLang="zh-CN" dirty="0"/>
              <a:t>random </a:t>
            </a:r>
            <a:r>
              <a:rPr lang="en-US" altLang="zh-CN" b="1" dirty="0"/>
              <a:t>import </a:t>
            </a:r>
            <a:r>
              <a:rPr lang="en-US" altLang="zh-CN" dirty="0"/>
              <a:t>choice</a:t>
            </a:r>
            <a:br>
              <a:rPr lang="en-US" altLang="zh-CN" dirty="0"/>
            </a:br>
            <a:r>
              <a:rPr lang="en-US" altLang="zh-CN" dirty="0" err="1"/>
              <a:t>seq</a:t>
            </a:r>
            <a:r>
              <a:rPr lang="en-US" altLang="zh-CN" dirty="0"/>
              <a:t> = range(101)</a:t>
            </a:r>
            <a:br>
              <a:rPr lang="en-US" altLang="zh-CN" dirty="0"/>
            </a:br>
            <a:r>
              <a:rPr lang="en-US" altLang="zh-CN" dirty="0" err="1"/>
              <a:t>rdm</a:t>
            </a:r>
            <a:r>
              <a:rPr lang="en-US" altLang="zh-CN" dirty="0"/>
              <a:t> = [choice(</a:t>
            </a:r>
            <a:r>
              <a:rPr lang="en-US" altLang="zh-CN" dirty="0" err="1"/>
              <a:t>seq</a:t>
            </a:r>
            <a:r>
              <a:rPr lang="en-US" altLang="zh-CN" dirty="0"/>
              <a:t>) </a:t>
            </a:r>
            <a:r>
              <a:rPr lang="en-US" altLang="zh-CN" b="1" dirty="0"/>
              <a:t>for </a:t>
            </a:r>
            <a:r>
              <a:rPr lang="en-US" altLang="zh-CN" dirty="0"/>
              <a:t>i </a:t>
            </a:r>
            <a:r>
              <a:rPr lang="en-US" altLang="zh-CN" b="1" dirty="0"/>
              <a:t>in </a:t>
            </a:r>
            <a:r>
              <a:rPr lang="en-US" altLang="zh-CN" dirty="0"/>
              <a:t>range(20)]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46267" y="4099216"/>
            <a:ext cx="419891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方法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zh-CN" dirty="0"/>
              <a:t>使用</a:t>
            </a:r>
            <a:r>
              <a:rPr lang="en-US" altLang="zh-CN" dirty="0"/>
              <a:t>sample</a:t>
            </a:r>
            <a:r>
              <a:rPr lang="zh-CN" altLang="zh-CN" dirty="0"/>
              <a:t>函数</a:t>
            </a:r>
            <a:endParaRPr lang="en-US" altLang="zh-CN" b="1" dirty="0"/>
          </a:p>
          <a:p>
            <a:r>
              <a:rPr lang="en-US" altLang="zh-CN" b="1" dirty="0"/>
              <a:t>from </a:t>
            </a:r>
            <a:r>
              <a:rPr lang="en-US" altLang="zh-CN" dirty="0"/>
              <a:t>random </a:t>
            </a:r>
            <a:r>
              <a:rPr lang="en-US" altLang="zh-CN" b="1" dirty="0"/>
              <a:t>import </a:t>
            </a:r>
            <a:r>
              <a:rPr lang="en-US" altLang="zh-CN" dirty="0"/>
              <a:t>sample</a:t>
            </a:r>
            <a:br>
              <a:rPr lang="en-US" altLang="zh-CN" dirty="0"/>
            </a:br>
            <a:r>
              <a:rPr lang="en-US" altLang="zh-CN" dirty="0" err="1"/>
              <a:t>seq</a:t>
            </a:r>
            <a:r>
              <a:rPr lang="en-US" altLang="zh-CN" dirty="0"/>
              <a:t> = range(101)</a:t>
            </a:r>
            <a:br>
              <a:rPr lang="en-US" altLang="zh-CN" dirty="0"/>
            </a:br>
            <a:r>
              <a:rPr lang="en-US" altLang="zh-CN" dirty="0" err="1"/>
              <a:t>rdm</a:t>
            </a:r>
            <a:r>
              <a:rPr lang="en-US" altLang="zh-CN" dirty="0"/>
              <a:t> = sample(seq,20)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762221" y="217292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choice</a:t>
            </a:r>
            <a:r>
              <a:rPr lang="zh-CN" altLang="zh-CN" dirty="0">
                <a:solidFill>
                  <a:schemeClr val="bg1"/>
                </a:solidFill>
              </a:rPr>
              <a:t>函数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zh-CN" dirty="0">
                <a:solidFill>
                  <a:schemeClr val="bg1"/>
                </a:solidFill>
              </a:rPr>
              <a:t>从序列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r>
              <a:rPr lang="zh-CN" altLang="zh-CN" dirty="0">
                <a:solidFill>
                  <a:schemeClr val="bg1"/>
                </a:solidFill>
              </a:rPr>
              <a:t>中随机挑选一个元素。</a:t>
            </a:r>
          </a:p>
        </p:txBody>
      </p:sp>
      <p:sp>
        <p:nvSpPr>
          <p:cNvPr id="6" name="矩形 5"/>
          <p:cNvSpPr/>
          <p:nvPr/>
        </p:nvSpPr>
        <p:spPr>
          <a:xfrm>
            <a:off x="5004048" y="3009553"/>
            <a:ext cx="331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函数原型：</a:t>
            </a:r>
            <a:r>
              <a:rPr lang="en-US" altLang="zh-CN" dirty="0">
                <a:solidFill>
                  <a:schemeClr val="bg1"/>
                </a:solidFill>
              </a:rPr>
              <a:t>choice(</a:t>
            </a:r>
            <a:r>
              <a:rPr lang="en-US" altLang="zh-CN" dirty="0" err="1">
                <a:solidFill>
                  <a:schemeClr val="bg1"/>
                </a:solidFill>
              </a:rPr>
              <a:t>seq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41114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sample</a:t>
            </a:r>
            <a:r>
              <a:rPr lang="zh-CN" altLang="zh-CN" dirty="0">
                <a:solidFill>
                  <a:schemeClr val="bg1"/>
                </a:solidFill>
              </a:rPr>
              <a:t>函数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从一个序列中随机挑选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zh-CN" dirty="0">
                <a:solidFill>
                  <a:schemeClr val="bg1"/>
                </a:solidFill>
              </a:rPr>
              <a:t>个不重复的元素，返回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zh-CN" dirty="0">
                <a:solidFill>
                  <a:schemeClr val="bg1"/>
                </a:solidFill>
              </a:rPr>
              <a:t>个元素构成的列表。</a:t>
            </a:r>
          </a:p>
        </p:txBody>
      </p:sp>
      <p:sp>
        <p:nvSpPr>
          <p:cNvPr id="8" name="矩形 7"/>
          <p:cNvSpPr/>
          <p:nvPr/>
        </p:nvSpPr>
        <p:spPr>
          <a:xfrm>
            <a:off x="4523066" y="5640263"/>
            <a:ext cx="4669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函数原型：</a:t>
            </a:r>
            <a:r>
              <a:rPr lang="en-US" altLang="zh-CN" dirty="0">
                <a:solidFill>
                  <a:schemeClr val="bg1"/>
                </a:solidFill>
              </a:rPr>
              <a:t>sample(population, k)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886"/>
      </p:ext>
    </p:extLst>
  </p:cSld>
  <p:clrMapOvr>
    <a:masterClrMapping/>
  </p:clrMapOvr>
  <p:transition spd="slow" advTm="0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8776" y="172256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【例】计算一个整数各个位数上的数字。</a:t>
            </a:r>
          </a:p>
        </p:txBody>
      </p:sp>
      <p:sp>
        <p:nvSpPr>
          <p:cNvPr id="3" name="矩形 2"/>
          <p:cNvSpPr/>
          <p:nvPr/>
        </p:nvSpPr>
        <p:spPr>
          <a:xfrm>
            <a:off x="2195207" y="2712043"/>
            <a:ext cx="4572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n = 853962</a:t>
            </a:r>
            <a:br>
              <a:rPr lang="en-US" altLang="zh-CN" dirty="0"/>
            </a:br>
            <a:r>
              <a:rPr lang="en-US" altLang="zh-CN" dirty="0"/>
              <a:t>print([</a:t>
            </a:r>
            <a:r>
              <a:rPr lang="en-US" altLang="zh-CN" dirty="0" err="1"/>
              <a:t>int</a:t>
            </a:r>
            <a:r>
              <a:rPr lang="en-US" altLang="zh-CN" dirty="0"/>
              <a:t>(item) </a:t>
            </a:r>
            <a:r>
              <a:rPr lang="en-US" altLang="zh-CN" b="1" dirty="0"/>
              <a:t>for </a:t>
            </a:r>
            <a:r>
              <a:rPr lang="en-US" altLang="zh-CN" dirty="0"/>
              <a:t>item </a:t>
            </a:r>
            <a:r>
              <a:rPr lang="en-US" altLang="zh-CN" b="1" dirty="0"/>
              <a:t>in </a:t>
            </a:r>
            <a:r>
              <a:rPr lang="en-US" altLang="zh-CN" dirty="0" err="1"/>
              <a:t>str</a:t>
            </a:r>
            <a:r>
              <a:rPr lang="en-US" altLang="zh-CN" dirty="0"/>
              <a:t>(n)])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993812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5">
            <a:extLst>
              <a:ext uri="{FF2B5EF4-FFF2-40B4-BE49-F238E27FC236}">
                <a16:creationId xmlns:a16="http://schemas.microsoft.com/office/drawing/2014/main" id="{FA92049F-CBA0-4889-A520-115123146D74}"/>
              </a:ext>
            </a:extLst>
          </p:cNvPr>
          <p:cNvSpPr txBox="1"/>
          <p:nvPr/>
        </p:nvSpPr>
        <p:spPr>
          <a:xfrm>
            <a:off x="3647585" y="1087621"/>
            <a:ext cx="2208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endParaRPr lang="zh-CN" altLang="en-US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1679" y="2119681"/>
            <a:ext cx="3457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filter</a:t>
            </a:r>
            <a:r>
              <a:rPr lang="zh-CN" altLang="zh-CN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zh-CN" dirty="0">
                <a:solidFill>
                  <a:schemeClr val="bg1"/>
                </a:solidFill>
              </a:rPr>
              <a:t>个内置高阶函数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6400800" y="1778324"/>
            <a:ext cx="1708660" cy="867679"/>
          </a:xfrm>
          <a:prstGeom prst="wedgeRectCallout">
            <a:avLst>
              <a:gd name="adj1" fmla="val -152713"/>
              <a:gd name="adj2" fmla="val 1219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</a:rPr>
              <a:t>一个函数接收另一个函数作为参数，这种函数就称之为高阶函数。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1679" y="2879307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：</a:t>
            </a:r>
            <a:r>
              <a:rPr lang="zh-CN" altLang="zh-CN" dirty="0"/>
              <a:t>变形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1678" y="3704872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filter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过滤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00600"/>
      </p:ext>
    </p:extLst>
  </p:cSld>
  <p:clrMapOvr>
    <a:masterClrMapping/>
  </p:clrMapOvr>
  <p:transition spd="slow" advTm="0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1.map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DF8BB-9293-4C02-BE06-B56A1CEE76AC}"/>
              </a:ext>
            </a:extLst>
          </p:cNvPr>
          <p:cNvSpPr/>
          <p:nvPr/>
        </p:nvSpPr>
        <p:spPr>
          <a:xfrm>
            <a:off x="609969" y="272575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语法格式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1B4BBF-34EA-44C1-81F1-63836037A00D}"/>
              </a:ext>
            </a:extLst>
          </p:cNvPr>
          <p:cNvSpPr/>
          <p:nvPr/>
        </p:nvSpPr>
        <p:spPr>
          <a:xfrm>
            <a:off x="1967471" y="2769866"/>
            <a:ext cx="255113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map(</a:t>
            </a:r>
            <a:r>
              <a:rPr lang="en-US" altLang="zh-CN" b="1" dirty="0" err="1"/>
              <a:t>func</a:t>
            </a:r>
            <a:r>
              <a:rPr lang="en-US" altLang="zh-CN" b="1" dirty="0"/>
              <a:t>,*</a:t>
            </a:r>
            <a:r>
              <a:rPr lang="en-US" altLang="zh-CN" b="1" dirty="0" err="1"/>
              <a:t>iterables</a:t>
            </a:r>
            <a:r>
              <a:rPr lang="en-US" altLang="zh-CN" b="1" dirty="0"/>
              <a:t>)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97480" y="3516305"/>
            <a:ext cx="66310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说明：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zh-CN" dirty="0">
                <a:solidFill>
                  <a:schemeClr val="bg1"/>
                </a:solidFill>
              </a:rPr>
              <a:t>函数一般接收两个参数，一个是函数</a:t>
            </a:r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zh-CN" altLang="zh-CN" dirty="0">
                <a:solidFill>
                  <a:schemeClr val="bg1"/>
                </a:solidFill>
              </a:rPr>
              <a:t>，一个是可迭代对象，</a:t>
            </a:r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zh-CN" dirty="0">
                <a:solidFill>
                  <a:schemeClr val="bg1"/>
                </a:solidFill>
              </a:rPr>
              <a:t>将传入的函数依次作用到可迭代对象的每个元素，并把结果作为新的迭代器返回。</a:t>
            </a:r>
          </a:p>
        </p:txBody>
      </p:sp>
      <p:sp>
        <p:nvSpPr>
          <p:cNvPr id="8" name="矩形 7"/>
          <p:cNvSpPr/>
          <p:nvPr/>
        </p:nvSpPr>
        <p:spPr>
          <a:xfrm>
            <a:off x="697480" y="1737975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zh-CN" dirty="0">
                <a:solidFill>
                  <a:schemeClr val="bg1"/>
                </a:solidFill>
              </a:rPr>
              <a:t>变形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7188" y="2787519"/>
            <a:ext cx="551625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/>
              <a:t>[function(item) for item in sequence]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53" y="2630681"/>
            <a:ext cx="107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471486"/>
      </p:ext>
    </p:extLst>
  </p:cSld>
  <p:clrMapOvr>
    <a:masterClrMapping/>
  </p:clrMapOvr>
  <p:transition spd="slow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031DC3A7-50FB-56EB-5453-11E71220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1000125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列表乘法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7B828006-E7BB-23CE-DE9E-90F0C4BC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1" y="1844675"/>
            <a:ext cx="8785225" cy="3468688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print([True] * 3)		#&gt;&gt;[True, True, True]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[1,2]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 a * 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			#&gt;&gt;[1, 2, 1, 2, 1, 2]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print([a*3])			#&gt;&gt;[[1, 2, 1, 2, 1, 2]]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[a] * 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print(c)			#&gt;&gt;[[1, 2], [1, 2], [1, 2]]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9388F035-EDA4-8843-3A99-B96BFEA5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7B0C98-8C3C-4D4E-A0DD-66BBB3FAF2EE}"/>
              </a:ext>
            </a:extLst>
          </p:cNvPr>
          <p:cNvSpPr/>
          <p:nvPr/>
        </p:nvSpPr>
        <p:spPr>
          <a:xfrm>
            <a:off x="329979" y="1825676"/>
            <a:ext cx="7883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【例】构造一个随机整数列表，把列表中每个元素转化为字符串。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64F35-CFD8-4915-99B7-A92C8025C172}"/>
              </a:ext>
            </a:extLst>
          </p:cNvPr>
          <p:cNvSpPr/>
          <p:nvPr/>
        </p:nvSpPr>
        <p:spPr>
          <a:xfrm>
            <a:off x="2915816" y="2474996"/>
            <a:ext cx="457200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b="1" dirty="0"/>
              <a:t>from </a:t>
            </a:r>
            <a:r>
              <a:rPr lang="en-US" altLang="zh-CN" dirty="0"/>
              <a:t>random </a:t>
            </a:r>
            <a:r>
              <a:rPr lang="en-US" altLang="zh-CN" b="1" dirty="0"/>
              <a:t>import </a:t>
            </a:r>
            <a:r>
              <a:rPr lang="en-US" altLang="zh-CN" dirty="0"/>
              <a:t>choice</a:t>
            </a:r>
            <a:br>
              <a:rPr lang="en-US" altLang="zh-CN" dirty="0"/>
            </a:br>
            <a:r>
              <a:rPr lang="en-US" altLang="zh-CN" dirty="0" err="1"/>
              <a:t>seq</a:t>
            </a:r>
            <a:r>
              <a:rPr lang="en-US" altLang="zh-CN" dirty="0"/>
              <a:t> = range(101)</a:t>
            </a:r>
            <a:br>
              <a:rPr lang="en-US" altLang="zh-CN" dirty="0"/>
            </a:br>
            <a:r>
              <a:rPr lang="en-US" altLang="zh-CN" dirty="0" err="1"/>
              <a:t>rdm</a:t>
            </a:r>
            <a:r>
              <a:rPr lang="en-US" altLang="zh-CN" dirty="0"/>
              <a:t> = [choice(</a:t>
            </a:r>
            <a:r>
              <a:rPr lang="en-US" altLang="zh-CN" dirty="0" err="1"/>
              <a:t>seq</a:t>
            </a:r>
            <a:r>
              <a:rPr lang="en-US" altLang="zh-CN" dirty="0"/>
              <a:t>) </a:t>
            </a:r>
            <a:r>
              <a:rPr lang="en-US" altLang="zh-CN" b="1" dirty="0"/>
              <a:t>for </a:t>
            </a:r>
            <a:r>
              <a:rPr lang="en-US" altLang="zh-CN" dirty="0"/>
              <a:t>i </a:t>
            </a:r>
            <a:r>
              <a:rPr lang="en-US" altLang="zh-CN" b="1" dirty="0"/>
              <a:t>in </a:t>
            </a:r>
            <a:r>
              <a:rPr lang="en-US" altLang="zh-CN" dirty="0"/>
              <a:t>range(5)]</a:t>
            </a:r>
            <a:br>
              <a:rPr lang="en-US" altLang="zh-CN" dirty="0"/>
            </a:br>
            <a:r>
              <a:rPr lang="en-US" altLang="zh-CN" dirty="0"/>
              <a:t>print(</a:t>
            </a:r>
            <a:r>
              <a:rPr lang="en-US" altLang="zh-CN" dirty="0" err="1"/>
              <a:t>rdm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srdm</a:t>
            </a:r>
            <a:r>
              <a:rPr lang="en-US" altLang="zh-CN" dirty="0"/>
              <a:t> = map(</a:t>
            </a:r>
            <a:r>
              <a:rPr lang="en-US" altLang="zh-CN" dirty="0" err="1"/>
              <a:t>str,rdm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print(list(</a:t>
            </a:r>
            <a:r>
              <a:rPr lang="en-US" altLang="zh-CN" dirty="0" err="1"/>
              <a:t>srdm</a:t>
            </a:r>
            <a:r>
              <a:rPr lang="en-US" altLang="zh-CN" dirty="0"/>
              <a:t>))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20529" y="561959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[73, 0, 21, 38, 75]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['73', '0', '21', '38', '75']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137935" y="5295286"/>
            <a:ext cx="113466" cy="324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868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564F35-CFD8-4915-99B7-A92C8025C172}"/>
              </a:ext>
            </a:extLst>
          </p:cNvPr>
          <p:cNvSpPr/>
          <p:nvPr/>
        </p:nvSpPr>
        <p:spPr>
          <a:xfrm>
            <a:off x="2047693" y="2600939"/>
            <a:ext cx="457200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计算</a:t>
            </a:r>
            <a:r>
              <a:rPr lang="en-US" altLang="zh-CN" b="1" dirty="0"/>
              <a:t>2</a:t>
            </a:r>
            <a:r>
              <a:rPr lang="zh-CN" altLang="en-US" b="1" dirty="0"/>
              <a:t>个列表中对应位置元素之和</a:t>
            </a:r>
            <a:endParaRPr lang="en-US" altLang="zh-CN" b="1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add(x, y): return </a:t>
            </a:r>
            <a:r>
              <a:rPr lang="en-US" altLang="zh-CN" dirty="0" err="1"/>
              <a:t>x+y</a:t>
            </a:r>
            <a:r>
              <a:rPr lang="en-US" altLang="zh-CN" dirty="0"/>
              <a:t> </a:t>
            </a:r>
            <a:br>
              <a:rPr lang="en-US" altLang="zh-CN" b="1" dirty="0"/>
            </a:br>
            <a:r>
              <a:rPr lang="en-US" altLang="zh-CN" dirty="0"/>
              <a:t>&gt;&gt;&gt; map(add, range(8), range(8)) </a:t>
            </a:r>
            <a:br>
              <a:rPr lang="en-US" altLang="zh-CN" b="1" dirty="0"/>
            </a:br>
            <a:r>
              <a:rPr lang="en-US" altLang="zh-CN" dirty="0"/>
              <a:t>[0, 2, 4, 6, 8, 10, 12, 14]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991155" y="1744248"/>
            <a:ext cx="7405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map</a:t>
            </a:r>
            <a:r>
              <a:rPr lang="zh-CN" altLang="zh-CN" dirty="0">
                <a:solidFill>
                  <a:schemeClr val="bg1"/>
                </a:solidFill>
              </a:rPr>
              <a:t>也支持多个</a:t>
            </a:r>
            <a:r>
              <a:rPr lang="en-US" altLang="zh-CN" dirty="0">
                <a:solidFill>
                  <a:schemeClr val="bg1"/>
                </a:solidFill>
              </a:rPr>
              <a:t>sequence</a:t>
            </a:r>
            <a:r>
              <a:rPr lang="zh-CN" altLang="zh-CN" dirty="0">
                <a:solidFill>
                  <a:schemeClr val="bg1"/>
                </a:solidFill>
              </a:rPr>
              <a:t>，这就要求</a:t>
            </a:r>
            <a:r>
              <a:rPr lang="en-US" altLang="zh-CN" dirty="0">
                <a:solidFill>
                  <a:schemeClr val="bg1"/>
                </a:solidFill>
              </a:rPr>
              <a:t>function</a:t>
            </a:r>
            <a:r>
              <a:rPr lang="zh-CN" altLang="zh-CN" dirty="0">
                <a:solidFill>
                  <a:schemeClr val="bg1"/>
                </a:solidFill>
              </a:rPr>
              <a:t>也支持相应数量的参数输入。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F2909F-53F3-13CA-6EFD-62175848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661248"/>
            <a:ext cx="802838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list1=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x,y:x+y,random.sample(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),random.sample(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(list1)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5699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211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2.filter</a:t>
            </a:r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DF8BB-9293-4C02-BE06-B56A1CEE76AC}"/>
              </a:ext>
            </a:extLst>
          </p:cNvPr>
          <p:cNvSpPr/>
          <p:nvPr/>
        </p:nvSpPr>
        <p:spPr>
          <a:xfrm>
            <a:off x="609969" y="272575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语法格式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1B4BBF-34EA-44C1-81F1-63836037A00D}"/>
              </a:ext>
            </a:extLst>
          </p:cNvPr>
          <p:cNvSpPr/>
          <p:nvPr/>
        </p:nvSpPr>
        <p:spPr>
          <a:xfrm>
            <a:off x="2483768" y="2685308"/>
            <a:ext cx="450674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dirty="0"/>
              <a:t>filter(function or None, </a:t>
            </a:r>
            <a:r>
              <a:rPr lang="en-US" altLang="zh-CN" b="1" dirty="0" err="1"/>
              <a:t>iterable</a:t>
            </a:r>
            <a:r>
              <a:rPr lang="en-US" altLang="zh-CN" b="1" dirty="0"/>
              <a:t>)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697480" y="3516305"/>
            <a:ext cx="66310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说明：</a:t>
            </a:r>
            <a:r>
              <a:rPr lang="zh-CN" altLang="zh-CN" dirty="0">
                <a:solidFill>
                  <a:schemeClr val="bg1"/>
                </a:solidFill>
              </a:rPr>
              <a:t>将一个单参数函数作用到一个可迭代对象上，返回该可迭代对象中使得该函数返回值为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  <a:r>
              <a:rPr lang="zh-CN" altLang="zh-CN" dirty="0">
                <a:solidFill>
                  <a:schemeClr val="bg1"/>
                </a:solidFill>
              </a:rPr>
              <a:t>的那些元素组成的</a:t>
            </a:r>
            <a:r>
              <a:rPr lang="en-US" altLang="zh-CN" dirty="0">
                <a:solidFill>
                  <a:schemeClr val="bg1"/>
                </a:solidFill>
              </a:rPr>
              <a:t>filter</a:t>
            </a:r>
            <a:r>
              <a:rPr lang="zh-CN" altLang="zh-CN" dirty="0">
                <a:solidFill>
                  <a:schemeClr val="bg1"/>
                </a:solidFill>
              </a:rPr>
              <a:t>对象，如果函数为</a:t>
            </a:r>
            <a:r>
              <a:rPr lang="en-US" altLang="zh-CN" dirty="0">
                <a:solidFill>
                  <a:schemeClr val="bg1"/>
                </a:solidFill>
              </a:rPr>
              <a:t>None,</a:t>
            </a:r>
            <a:r>
              <a:rPr lang="zh-CN" altLang="zh-CN" dirty="0">
                <a:solidFill>
                  <a:schemeClr val="bg1"/>
                </a:solidFill>
              </a:rPr>
              <a:t>则返回可迭代对象中等价于</a:t>
            </a:r>
            <a:r>
              <a:rPr lang="en-US" altLang="zh-CN" dirty="0">
                <a:solidFill>
                  <a:schemeClr val="bg1"/>
                </a:solidFill>
              </a:rPr>
              <a:t>True</a:t>
            </a:r>
            <a:r>
              <a:rPr lang="zh-CN" altLang="zh-CN" dirty="0">
                <a:solidFill>
                  <a:schemeClr val="bg1"/>
                </a:solidFill>
              </a:rPr>
              <a:t>的元素。</a:t>
            </a:r>
          </a:p>
        </p:txBody>
      </p:sp>
      <p:sp>
        <p:nvSpPr>
          <p:cNvPr id="8" name="矩形 7"/>
          <p:cNvSpPr/>
          <p:nvPr/>
        </p:nvSpPr>
        <p:spPr>
          <a:xfrm>
            <a:off x="697479" y="1737975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filter</a:t>
            </a:r>
            <a:r>
              <a:rPr lang="zh-CN" altLang="en-US" dirty="0">
                <a:solidFill>
                  <a:schemeClr val="bg1"/>
                </a:solidFill>
              </a:rPr>
              <a:t>：过滤</a:t>
            </a:r>
          </a:p>
        </p:txBody>
      </p:sp>
      <p:sp>
        <p:nvSpPr>
          <p:cNvPr id="3" name="矩形 2"/>
          <p:cNvSpPr/>
          <p:nvPr/>
        </p:nvSpPr>
        <p:spPr>
          <a:xfrm>
            <a:off x="2600719" y="5114190"/>
            <a:ext cx="751584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/>
              <a:t>[item for item in sequence if function(item)==True]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97" y="4979023"/>
            <a:ext cx="107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171180"/>
      </p:ext>
    </p:extLst>
  </p:cSld>
  <p:clrMapOvr>
    <a:masterClrMapping/>
  </p:clrMapOvr>
  <p:transition spd="slow" advTm="0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7B0C98-8C3C-4D4E-A0DD-66BBB3FAF2EE}"/>
              </a:ext>
            </a:extLst>
          </p:cNvPr>
          <p:cNvSpPr/>
          <p:nvPr/>
        </p:nvSpPr>
        <p:spPr>
          <a:xfrm>
            <a:off x="329979" y="1825676"/>
            <a:ext cx="7883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【例】对于一个字符串列表，保留长度大于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的字符串。</a:t>
            </a:r>
            <a:r>
              <a:rPr lang="zh-CN" altLang="en-US" dirty="0">
                <a:solidFill>
                  <a:schemeClr val="bg1"/>
                </a:solidFill>
              </a:rPr>
              <a:t>法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，法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，法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64F35-CFD8-4915-99B7-A92C8025C172}"/>
              </a:ext>
            </a:extLst>
          </p:cNvPr>
          <p:cNvSpPr/>
          <p:nvPr/>
        </p:nvSpPr>
        <p:spPr>
          <a:xfrm>
            <a:off x="2047693" y="2600939"/>
            <a:ext cx="4572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delbylen</a:t>
            </a:r>
            <a:r>
              <a:rPr lang="en-US" altLang="zh-CN" dirty="0"/>
              <a:t>(s):</a:t>
            </a:r>
            <a:endParaRPr lang="zh-CN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len</a:t>
            </a:r>
            <a:r>
              <a:rPr lang="en-US" altLang="zh-CN" dirty="0"/>
              <a:t>(s)&gt;1</a:t>
            </a:r>
            <a:endParaRPr lang="zh-CN" altLang="zh-CN" dirty="0"/>
          </a:p>
          <a:p>
            <a:r>
              <a:rPr lang="en-US" altLang="zh-CN" dirty="0"/>
              <a:t>&gt;&gt;&gt; li = ["a", "python", "java", "c", "b"]</a:t>
            </a:r>
            <a:endParaRPr lang="zh-CN" altLang="zh-CN" dirty="0"/>
          </a:p>
          <a:p>
            <a:r>
              <a:rPr lang="en-US" altLang="zh-CN" dirty="0"/>
              <a:t>&gt;&gt;&gt; list(filter(</a:t>
            </a:r>
            <a:r>
              <a:rPr lang="en-US" altLang="zh-CN" dirty="0" err="1"/>
              <a:t>delbylen,li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[' python ', ' java ']</a:t>
            </a:r>
            <a:endParaRPr lang="zh-CN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A511AD-4C68-4C59-2E51-522480905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059046"/>
            <a:ext cx="748883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 = [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"python"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"java"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list1=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x: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(x)&gt;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,li))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(list1)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DAA3E6-43E7-591C-2D84-4F1FC3C9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773" y="5844988"/>
            <a:ext cx="327846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 = [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"python"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"java"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"b"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(st)&gt;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6162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7B0C98-8C3C-4D4E-A0DD-66BBB3FAF2EE}"/>
              </a:ext>
            </a:extLst>
          </p:cNvPr>
          <p:cNvSpPr/>
          <p:nvPr/>
        </p:nvSpPr>
        <p:spPr>
          <a:xfrm>
            <a:off x="837239" y="1825676"/>
            <a:ext cx="6903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【例】删除一个整数列表中所有奇数元素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64F35-CFD8-4915-99B7-A92C8025C172}"/>
              </a:ext>
            </a:extLst>
          </p:cNvPr>
          <p:cNvSpPr/>
          <p:nvPr/>
        </p:nvSpPr>
        <p:spPr>
          <a:xfrm>
            <a:off x="2047693" y="2565461"/>
            <a:ext cx="4572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del_odd</a:t>
            </a:r>
            <a:r>
              <a:rPr lang="en-US" altLang="zh-CN" dirty="0"/>
              <a:t>(n):</a:t>
            </a:r>
            <a:endParaRPr lang="zh-CN" altLang="zh-CN" dirty="0"/>
          </a:p>
          <a:p>
            <a:r>
              <a:rPr lang="en-US" altLang="zh-CN" dirty="0"/>
              <a:t>	return n % 2 == 0</a:t>
            </a:r>
            <a:endParaRPr lang="zh-CN" altLang="zh-CN" dirty="0"/>
          </a:p>
          <a:p>
            <a:r>
              <a:rPr lang="en-US" altLang="zh-CN" dirty="0"/>
              <a:t>&gt;&gt;&gt; list(filter(</a:t>
            </a:r>
            <a:r>
              <a:rPr lang="en-US" altLang="zh-CN" dirty="0" err="1"/>
              <a:t>del_odd</a:t>
            </a:r>
            <a:r>
              <a:rPr lang="en-US" altLang="zh-CN" dirty="0"/>
              <a:t>,[0,1,2,3,4,5,6,7,8,9]) ) </a:t>
            </a:r>
            <a:endParaRPr lang="zh-CN" altLang="zh-CN" dirty="0"/>
          </a:p>
          <a:p>
            <a:r>
              <a:rPr lang="en-US" altLang="zh-CN" dirty="0"/>
              <a:t>[0, 2, 4, 6, 8]</a:t>
            </a:r>
            <a:endParaRPr lang="zh-CN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E11992-B15E-3AC9-66C1-990B0F0A7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252809"/>
            <a:ext cx="676875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li=random.sample(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(i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i%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24684D-FB25-F082-DFEF-02AE1C85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5806807"/>
            <a:ext cx="37444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li=random.sample(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x:x%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,li)))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481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41E70E1-9D54-3587-0C65-03B98776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9286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列表的切片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6C8FFD1-3C0C-A28B-C42E-99F8B2F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6" y="1700214"/>
            <a:ext cx="87852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cs typeface="Courier New" panose="02070309020205020404" pitchFamily="49" charset="0"/>
              </a:rPr>
              <a:t>列表的切片返回新的列表，用法和字符串切片相同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[1,2,3,4]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a[1:3]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	#&gt;&gt;[2, 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b[0] = 100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	#&gt;&gt;[100, 3]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#&gt;&gt;[1, 2, 3, 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print(a[::-1]) #&gt;&gt;[4, 3, 2, 1]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print([1,2,3,4,5,6][1:5:2])  #[2,4]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print(a[:])	#&gt;&gt;[1,2,3,4]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AA5B4140-B3E2-6EF9-A8C0-B3612444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7E095-85B5-484F-9635-DF56215EDF3E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D3E2988-5FFB-ECDC-EF7B-48ED13D860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4400" y="1366839"/>
            <a:ext cx="7315200" cy="16081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[1,2,3,4]</a:t>
            </a:r>
          </a:p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接下来哪条语句不正确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?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3F5A50-2B16-A46D-D11D-D4AA505D7B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a.append([5])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FB9E34-52F8-4E48-DBB8-98501759A7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+= [5,6]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BF736F-E5EF-3FB9-F5EB-083E7EB4644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+= [5]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FE4894-BA78-7BC6-C315-42D0058CCDF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+= 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6630127-3612-AF9C-951E-DBE3625AC7B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3F0309-D357-2B8A-A739-69CCCBE319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3638551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336232E-0FD4-7861-471F-EBE382F0322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7D6B27E-C895-4EDC-8197-09E1CD93DF8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1AEA197-01A1-2DB5-F435-DCB95441354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86550" y="5518151"/>
            <a:ext cx="1157288" cy="3095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33804" name="组合 18">
            <a:extLst>
              <a:ext uri="{FF2B5EF4-FFF2-40B4-BE49-F238E27FC236}">
                <a16:creationId xmlns:a16="http://schemas.microsoft.com/office/drawing/2014/main" id="{3211230D-5D49-F51D-C975-4BC3BB464517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109A8264-D75C-1943-6434-46707703294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78E4E495-8409-DE05-7EAB-593CFC11494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7C155B6F-FAE3-4FB8-5DAE-9A26708DACC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5ABE9B3C-4568-C305-87C6-F7ECA5100CE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525588" y="109538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3805" name="图片 3">
            <a:extLst>
              <a:ext uri="{FF2B5EF4-FFF2-40B4-BE49-F238E27FC236}">
                <a16:creationId xmlns:a16="http://schemas.microsoft.com/office/drawing/2014/main" id="{3966B154-50B1-0CB0-B16D-BCB634179C3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1_Glass Layers">
  <a:themeElements>
    <a:clrScheme name="1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1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lass Layers">
  <a:themeElements>
    <a:clrScheme name="2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2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54046</TotalTime>
  <Words>6111</Words>
  <Application>Microsoft Office PowerPoint</Application>
  <PresentationFormat>全屏显示(4:3)</PresentationFormat>
  <Paragraphs>621</Paragraphs>
  <Slides>74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74</vt:i4>
      </vt:variant>
    </vt:vector>
  </HeadingPairs>
  <TitlesOfParts>
    <vt:vector size="95" baseType="lpstr">
      <vt:lpstr>Arial Unicode MS</vt:lpstr>
      <vt:lpstr>黑体</vt:lpstr>
      <vt:lpstr>隶书</vt:lpstr>
      <vt:lpstr>宋体</vt:lpstr>
      <vt:lpstr>微软雅黑</vt:lpstr>
      <vt:lpstr>Arial</vt:lpstr>
      <vt:lpstr>Arial Black</vt:lpstr>
      <vt:lpstr>Calibri</vt:lpstr>
      <vt:lpstr>Courier New</vt:lpstr>
      <vt:lpstr>Symbol</vt:lpstr>
      <vt:lpstr>Times New Roman</vt:lpstr>
      <vt:lpstr>Verdana</vt:lpstr>
      <vt:lpstr>Wingdings</vt:lpstr>
      <vt:lpstr>1_Glass Layers</vt:lpstr>
      <vt:lpstr>2_Glass Layers</vt:lpstr>
      <vt:lpstr>Glass Layers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PowerPoint 演示文稿</vt:lpstr>
      <vt:lpstr>Python组合数据类型(二) 列表</vt:lpstr>
      <vt:lpstr>列表的增删和修改</vt:lpstr>
      <vt:lpstr>列表的增删和修改</vt:lpstr>
      <vt:lpstr>列表相加</vt:lpstr>
      <vt:lpstr>列表和+=</vt:lpstr>
      <vt:lpstr>列表乘法</vt:lpstr>
      <vt:lpstr>列表的切片</vt:lpstr>
      <vt:lpstr>PowerPoint 演示文稿</vt:lpstr>
      <vt:lpstr>列表比大小</vt:lpstr>
      <vt:lpstr>列表的遍历</vt:lpstr>
      <vt:lpstr>例:校门外的树</vt:lpstr>
      <vt:lpstr>PowerPoint 演示文稿</vt:lpstr>
      <vt:lpstr>PowerPoint 演示文稿</vt:lpstr>
      <vt:lpstr>PowerPoint 演示文稿</vt:lpstr>
      <vt:lpstr>用缺省的比较规则排序</vt:lpstr>
      <vt:lpstr>用缺省的比较规则排序</vt:lpstr>
      <vt:lpstr>自定义比较规则的排序</vt:lpstr>
      <vt:lpstr>自定义比较规则的排序</vt:lpstr>
      <vt:lpstr> lambda 表达式</vt:lpstr>
      <vt:lpstr>自定义比较规则的排序</vt:lpstr>
      <vt:lpstr>Python元组的排序</vt:lpstr>
      <vt:lpstr>Lambda表达式应用</vt:lpstr>
      <vt:lpstr>PowerPoint 演示文稿</vt:lpstr>
      <vt:lpstr>PowerPoint 演示文稿</vt:lpstr>
      <vt:lpstr>列表相关函数</vt:lpstr>
      <vt:lpstr>列表相关函数</vt:lpstr>
      <vt:lpstr>列表相关函数</vt:lpstr>
      <vt:lpstr>列表映射</vt:lpstr>
      <vt:lpstr> 列表映射</vt:lpstr>
      <vt:lpstr>列表映射</vt:lpstr>
      <vt:lpstr>列表过滤</vt:lpstr>
      <vt:lpstr>列表生成式</vt:lpstr>
      <vt:lpstr>元组生成式</vt:lpstr>
      <vt:lpstr>列表拷贝</vt:lpstr>
      <vt:lpstr>元组和列表互转</vt:lpstr>
      <vt:lpstr>元组、列表和字符串互转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Aming</dc:creator>
  <cp:lastModifiedBy>笑薇 吴</cp:lastModifiedBy>
  <cp:revision>3553</cp:revision>
  <dcterms:created xsi:type="dcterms:W3CDTF">2003-07-13T13:28:27Z</dcterms:created>
  <dcterms:modified xsi:type="dcterms:W3CDTF">2024-06-05T05:01:28Z</dcterms:modified>
</cp:coreProperties>
</file>