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1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7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48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49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50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51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52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53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54.xml" ContentType="application/vnd.openxmlformats-officedocument.presentationml.notesSlid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55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56.xml" ContentType="application/vnd.openxmlformats-officedocument.presentationml.notesSlide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57.xml" ContentType="application/vnd.openxmlformats-officedocument.presentationml.notesSlide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58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59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notesSlides/notesSlide60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61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notesSlides/notesSlide62.xml" ContentType="application/vnd.openxmlformats-officedocument.presentationml.notesSlid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  <p:sldMasterId id="2147483657" r:id="rId3"/>
    <p:sldMasterId id="2147483658" r:id="rId4"/>
    <p:sldMasterId id="2147483659" r:id="rId5"/>
    <p:sldMasterId id="2147483660" r:id="rId6"/>
    <p:sldMasterId id="2147483661" r:id="rId7"/>
    <p:sldMasterId id="2147483662" r:id="rId8"/>
  </p:sldMasterIdLst>
  <p:notesMasterIdLst>
    <p:notesMasterId r:id="rId84"/>
  </p:notesMasterIdLst>
  <p:handoutMasterIdLst>
    <p:handoutMasterId r:id="rId85"/>
  </p:handoutMasterIdLst>
  <p:sldIdLst>
    <p:sldId id="675" r:id="rId9"/>
    <p:sldId id="458" r:id="rId10"/>
    <p:sldId id="461" r:id="rId11"/>
    <p:sldId id="453" r:id="rId12"/>
    <p:sldId id="540" r:id="rId13"/>
    <p:sldId id="542" r:id="rId14"/>
    <p:sldId id="462" r:id="rId15"/>
    <p:sldId id="561" r:id="rId16"/>
    <p:sldId id="565" r:id="rId17"/>
    <p:sldId id="460" r:id="rId18"/>
    <p:sldId id="459" r:id="rId19"/>
    <p:sldId id="562" r:id="rId20"/>
    <p:sldId id="463" r:id="rId21"/>
    <p:sldId id="464" r:id="rId22"/>
    <p:sldId id="500" r:id="rId23"/>
    <p:sldId id="555" r:id="rId24"/>
    <p:sldId id="465" r:id="rId25"/>
    <p:sldId id="546" r:id="rId26"/>
    <p:sldId id="483" r:id="rId27"/>
    <p:sldId id="472" r:id="rId28"/>
    <p:sldId id="567" r:id="rId29"/>
    <p:sldId id="568" r:id="rId30"/>
    <p:sldId id="556" r:id="rId31"/>
    <p:sldId id="473" r:id="rId32"/>
    <p:sldId id="468" r:id="rId33"/>
    <p:sldId id="474" r:id="rId34"/>
    <p:sldId id="544" r:id="rId35"/>
    <p:sldId id="570" r:id="rId36"/>
    <p:sldId id="537" r:id="rId37"/>
    <p:sldId id="1226" r:id="rId38"/>
    <p:sldId id="1227" r:id="rId39"/>
    <p:sldId id="635" r:id="rId40"/>
    <p:sldId id="830" r:id="rId41"/>
    <p:sldId id="475" r:id="rId42"/>
    <p:sldId id="476" r:id="rId43"/>
    <p:sldId id="477" r:id="rId44"/>
    <p:sldId id="478" r:id="rId45"/>
    <p:sldId id="566" r:id="rId46"/>
    <p:sldId id="557" r:id="rId47"/>
    <p:sldId id="564" r:id="rId48"/>
    <p:sldId id="479" r:id="rId49"/>
    <p:sldId id="569" r:id="rId50"/>
    <p:sldId id="549" r:id="rId51"/>
    <p:sldId id="1229" r:id="rId52"/>
    <p:sldId id="572" r:id="rId53"/>
    <p:sldId id="575" r:id="rId54"/>
    <p:sldId id="574" r:id="rId55"/>
    <p:sldId id="573" r:id="rId56"/>
    <p:sldId id="1212" r:id="rId57"/>
    <p:sldId id="1224" r:id="rId58"/>
    <p:sldId id="602" r:id="rId59"/>
    <p:sldId id="826" r:id="rId60"/>
    <p:sldId id="1230" r:id="rId61"/>
    <p:sldId id="617" r:id="rId62"/>
    <p:sldId id="1231" r:id="rId63"/>
    <p:sldId id="827" r:id="rId64"/>
    <p:sldId id="603" r:id="rId65"/>
    <p:sldId id="618" r:id="rId66"/>
    <p:sldId id="828" r:id="rId67"/>
    <p:sldId id="1213" r:id="rId68"/>
    <p:sldId id="604" r:id="rId69"/>
    <p:sldId id="605" r:id="rId70"/>
    <p:sldId id="606" r:id="rId71"/>
    <p:sldId id="607" r:id="rId72"/>
    <p:sldId id="622" r:id="rId73"/>
    <p:sldId id="536" r:id="rId74"/>
    <p:sldId id="1225" r:id="rId75"/>
    <p:sldId id="1228" r:id="rId76"/>
    <p:sldId id="491" r:id="rId77"/>
    <p:sldId id="492" r:id="rId78"/>
    <p:sldId id="493" r:id="rId79"/>
    <p:sldId id="494" r:id="rId80"/>
    <p:sldId id="495" r:id="rId81"/>
    <p:sldId id="499" r:id="rId82"/>
    <p:sldId id="498" r:id="rId83"/>
  </p:sldIdLst>
  <p:sldSz cx="9144000" cy="6858000" type="screen4x3"/>
  <p:notesSz cx="6761163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0F0F0"/>
    <a:srgbClr val="DDDDDD"/>
    <a:srgbClr val="808080"/>
    <a:srgbClr val="66CCFF"/>
    <a:srgbClr val="009696"/>
    <a:srgbClr val="339933"/>
    <a:srgbClr val="FFC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93409" autoAdjust="0"/>
  </p:normalViewPr>
  <p:slideViewPr>
    <p:cSldViewPr>
      <p:cViewPr varScale="1">
        <p:scale>
          <a:sx n="79" d="100"/>
          <a:sy n="79" d="100"/>
        </p:scale>
        <p:origin x="15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317" y="86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slide" Target="slides/slide68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slide" Target="slides/slide72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4E0D5A2-BD8E-E5A3-024A-71ED483B7F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5DB1FC9-C61C-5F0C-498E-C5FDEF697E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F0945D7-F0ED-8198-759D-CF14EACA60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0D40D53-34DF-9F06-4F10-546E4DD86C0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73B608-1C4B-4402-AC28-2FA40028AF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89541B8D-CB86-891B-2844-861BC27238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C0FB419C-45E8-F326-065D-E328AB37A3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C263BFB-F821-83E8-7E1F-9D4CD2DA3A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09AF4FB1-CBB1-F533-B71B-301C7BC316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18050"/>
            <a:ext cx="540861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65222" name="Rectangle 6">
            <a:extLst>
              <a:ext uri="{FF2B5EF4-FFF2-40B4-BE49-F238E27FC236}">
                <a16:creationId xmlns:a16="http://schemas.microsoft.com/office/drawing/2014/main" id="{A93DC448-E2FB-8378-B8DA-C1C2C3E0A5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C5DDCA25-807A-BF10-E55A-AFEEB68E8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7DA902-5CAE-4C46-81AA-F9A78CB18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C3BBF2-E321-4D62-8383-071A6C528B0A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1EFC8B-EA4E-45FE-A6FA-5F73BBD87B65}" type="slidenum">
              <a:rPr lang="zh-CN" altLang="en-US" smtClean="0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CB0745-E1A8-42F0-BF7C-48976261B42C}" type="slidenum">
              <a:rPr lang="zh-CN" altLang="en-US" smtClean="0">
                <a:latin typeface="Calibri" panose="020F0502020204030204" pitchFamily="34" charset="0"/>
              </a:rPr>
              <a:pPr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76075B-F930-4687-8514-FA300ED027B2}" type="slidenum">
              <a:rPr lang="zh-CN" altLang="en-US" smtClean="0">
                <a:latin typeface="Calibri" panose="020F0502020204030204" pitchFamily="34" charset="0"/>
              </a:rPr>
              <a:pPr/>
              <a:t>13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64615A-4645-46C6-B6DE-81EB009B3A25}" type="slidenum">
              <a:rPr lang="zh-CN" altLang="en-US" smtClean="0">
                <a:latin typeface="Calibri" panose="020F0502020204030204" pitchFamily="34" charset="0"/>
              </a:rPr>
              <a:pPr/>
              <a:t>14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7ADED4-5894-45A4-9177-70108A733D6A}" type="slidenum">
              <a:rPr lang="zh-CN" altLang="en-US" smtClean="0">
                <a:latin typeface="Calibri" panose="020F0502020204030204" pitchFamily="34" charset="0"/>
              </a:rPr>
              <a:pPr/>
              <a:t>15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E86532-F8E7-46DB-A95F-37500065256F}" type="slidenum">
              <a:rPr lang="zh-CN" altLang="en-US" smtClean="0">
                <a:latin typeface="Calibri" panose="020F0502020204030204" pitchFamily="34" charset="0"/>
              </a:rPr>
              <a:pPr/>
              <a:t>16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20D3A2-40EC-49B8-9464-040BDDDF87E1}" type="slidenum">
              <a:rPr lang="zh-CN" altLang="en-US" smtClean="0">
                <a:latin typeface="Calibri" panose="020F0502020204030204" pitchFamily="34" charset="0"/>
              </a:rPr>
              <a:pPr/>
              <a:t>17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D95942-ECCF-4D40-BC9D-1DD0695F2D18}" type="slidenum">
              <a:rPr lang="zh-CN" altLang="en-US" smtClean="0">
                <a:latin typeface="Calibri" panose="020F0502020204030204" pitchFamily="34" charset="0"/>
              </a:rPr>
              <a:pPr/>
              <a:t>18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26958A-437E-4C25-8FB4-866D2684ED6D}" type="slidenum">
              <a:rPr lang="zh-CN" altLang="en-US" smtClean="0">
                <a:latin typeface="Calibri" panose="020F0502020204030204" pitchFamily="34" charset="0"/>
              </a:rPr>
              <a:pPr/>
              <a:t>19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D7D1DC-6A46-4944-B650-C05AECE97947}" type="slidenum">
              <a:rPr lang="zh-CN" altLang="en-US" smtClean="0">
                <a:latin typeface="Calibri" panose="020F0502020204030204" pitchFamily="34" charset="0"/>
              </a:rPr>
              <a:pPr/>
              <a:t>20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54D52D-26EF-4C87-BFEC-8E8C94DBD27F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45D70D-28D8-4D64-A7F3-88730EEF6791}" type="slidenum">
              <a:rPr lang="zh-CN" altLang="en-US" smtClean="0">
                <a:latin typeface="Calibri" panose="020F0502020204030204" pitchFamily="34" charset="0"/>
              </a:rPr>
              <a:pPr/>
              <a:t>21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690FD0-B489-4AD0-A916-E9475417F2D8}" type="slidenum">
              <a:rPr lang="zh-CN" altLang="en-US" smtClean="0">
                <a:latin typeface="Calibri" panose="020F0502020204030204" pitchFamily="34" charset="0"/>
              </a:rPr>
              <a:pPr/>
              <a:t>22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FBE5ED-A90E-430B-B9B7-C86DFBC959A0}" type="slidenum">
              <a:rPr lang="zh-CN" altLang="en-US" smtClean="0">
                <a:latin typeface="Calibri" panose="020F0502020204030204" pitchFamily="34" charset="0"/>
              </a:rPr>
              <a:pPr/>
              <a:t>23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8B8BE6-F62C-4C1A-879D-564AC1F66F01}" type="slidenum">
              <a:rPr lang="zh-CN" altLang="en-US" smtClean="0">
                <a:latin typeface="Calibri" panose="020F0502020204030204" pitchFamily="34" charset="0"/>
              </a:rPr>
              <a:pPr/>
              <a:t>24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2003F3-1A81-45EF-932E-CE14B69B6970}" type="slidenum">
              <a:rPr lang="zh-CN" altLang="en-US" smtClean="0">
                <a:latin typeface="Calibri" panose="020F0502020204030204" pitchFamily="34" charset="0"/>
              </a:rPr>
              <a:pPr/>
              <a:t>25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8CF5BB-D917-4A00-9B0A-3636FD6C564B}" type="slidenum">
              <a:rPr lang="zh-CN" altLang="en-US" smtClean="0">
                <a:latin typeface="Calibri" panose="020F0502020204030204" pitchFamily="34" charset="0"/>
              </a:rPr>
              <a:pPr/>
              <a:t>26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B8E490-A959-4881-ABD0-BF436D7A3329}" type="slidenum">
              <a:rPr lang="zh-CN" altLang="en-US" smtClean="0">
                <a:latin typeface="Calibri" panose="020F0502020204030204" pitchFamily="34" charset="0"/>
              </a:rPr>
              <a:pPr/>
              <a:t>27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CC5B91-FFBA-4DBF-BAFF-F13794FB7C2E}" type="slidenum">
              <a:rPr lang="zh-CN" altLang="en-US" smtClean="0">
                <a:latin typeface="Calibri" panose="020F0502020204030204" pitchFamily="34" charset="0"/>
              </a:rPr>
              <a:pPr/>
              <a:t>28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52898F-4798-480D-B3F6-128F4B832339}" type="slidenum">
              <a:rPr lang="zh-CN" altLang="en-US" smtClean="0">
                <a:latin typeface="Calibri" panose="020F0502020204030204" pitchFamily="34" charset="0"/>
              </a:rPr>
              <a:pPr/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883D8D-556A-4C9B-A12A-1110AFD7C23B}" type="slidenum">
              <a:rPr lang="zh-CN" altLang="en-US" smtClean="0">
                <a:latin typeface="Calibri" panose="020F0502020204030204" pitchFamily="34" charset="0"/>
              </a:rPr>
              <a:pPr/>
              <a:t>34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0007DB-AE48-4697-8DAD-C38D667B39F2}" type="slidenum">
              <a:rPr lang="zh-CN" altLang="en-US" smtClean="0">
                <a:latin typeface="Calibri" panose="020F0502020204030204" pitchFamily="34" charset="0"/>
              </a:rPr>
              <a:pPr/>
              <a:t>35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98743E-3656-4350-84D3-133E66E98AB0}" type="slidenum">
              <a:rPr lang="zh-CN" altLang="en-US" smtClean="0">
                <a:latin typeface="Calibri" panose="020F0502020204030204" pitchFamily="34" charset="0"/>
              </a:rPr>
              <a:pPr/>
              <a:t>36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FC3E4A-DE56-4B23-88B9-D4CE057337E0}" type="slidenum">
              <a:rPr lang="zh-CN" altLang="en-US" smtClean="0">
                <a:latin typeface="Calibri" panose="020F0502020204030204" pitchFamily="34" charset="0"/>
              </a:rPr>
              <a:pPr/>
              <a:t>37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AEAC09-0264-4BA9-A97B-C10CFA5A115D}" type="slidenum">
              <a:rPr lang="zh-CN" altLang="en-US" smtClean="0">
                <a:latin typeface="Calibri" panose="020F0502020204030204" pitchFamily="34" charset="0"/>
              </a:rPr>
              <a:pPr/>
              <a:t>38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FA9181-154F-4226-80F7-6DD81AC72931}" type="slidenum">
              <a:rPr lang="zh-CN" altLang="en-US" smtClean="0">
                <a:latin typeface="Calibri" panose="020F0502020204030204" pitchFamily="34" charset="0"/>
              </a:rPr>
              <a:pPr/>
              <a:t>39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F6E757-2CD2-4DB8-B7BD-3A0239F52030}" type="slidenum">
              <a:rPr lang="zh-CN" altLang="en-US" smtClean="0">
                <a:latin typeface="Calibri" panose="020F0502020204030204" pitchFamily="34" charset="0"/>
              </a:rPr>
              <a:pPr/>
              <a:t>40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13AC13-2F9E-40E5-A48E-26BC5C6CD1BB}" type="slidenum">
              <a:rPr lang="zh-CN" altLang="en-US" smtClean="0">
                <a:latin typeface="Calibri" panose="020F0502020204030204" pitchFamily="34" charset="0"/>
              </a:rPr>
              <a:pPr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D97C8C-821E-4D24-875E-B02EC2E51B99}" type="slidenum">
              <a:rPr lang="zh-CN" altLang="en-US" smtClean="0">
                <a:latin typeface="Calibri" panose="020F0502020204030204" pitchFamily="34" charset="0"/>
              </a:rPr>
              <a:pPr/>
              <a:t>41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EE1233-557C-42F8-AD66-EB6679F0B500}" type="slidenum">
              <a:rPr lang="zh-CN" altLang="en-US" smtClean="0">
                <a:latin typeface="Calibri" panose="020F0502020204030204" pitchFamily="34" charset="0"/>
              </a:rPr>
              <a:pPr/>
              <a:t>42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2E549C-19EC-48CD-9CB2-E97C690E4220}" type="slidenum">
              <a:rPr lang="zh-CN" altLang="en-US" smtClean="0">
                <a:latin typeface="Calibri" panose="020F0502020204030204" pitchFamily="34" charset="0"/>
              </a:rPr>
              <a:pPr/>
              <a:t>43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A90FE5-32A3-4680-AC85-3CEB8F1F71F8}" type="slidenum">
              <a:rPr lang="zh-CN" altLang="en-US" smtClean="0">
                <a:latin typeface="Calibri" panose="020F0502020204030204" pitchFamily="34" charset="0"/>
              </a:rPr>
              <a:pPr/>
              <a:t>45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019E40-A13C-4EEA-9014-2E9692CCA9F2}" type="slidenum">
              <a:rPr lang="zh-CN" altLang="en-US" smtClean="0">
                <a:latin typeface="Calibri" panose="020F0502020204030204" pitchFamily="34" charset="0"/>
              </a:rPr>
              <a:pPr/>
              <a:t>46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6DDFDB-B4B1-444C-A5D7-2E316FFB6868}" type="slidenum">
              <a:rPr lang="zh-CN" altLang="en-US" smtClean="0">
                <a:latin typeface="Calibri" panose="020F0502020204030204" pitchFamily="34" charset="0"/>
              </a:rPr>
              <a:pPr/>
              <a:t>47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E5EE18-B372-4995-ABAD-D3ED72538F96}" type="slidenum">
              <a:rPr lang="zh-CN" altLang="en-US" smtClean="0">
                <a:latin typeface="Calibri" panose="020F0502020204030204" pitchFamily="34" charset="0"/>
              </a:rPr>
              <a:pPr/>
              <a:t>48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23C31E-E142-4FB5-B498-B9DBD25D8BDD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D8A467-2100-42EC-9714-6A232D311298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9797E7-A105-4A1B-9D0A-943EE0884D91}" type="slidenum">
              <a:rPr lang="zh-CN" altLang="en-US" smtClean="0">
                <a:latin typeface="Calibri" panose="020F0502020204030204" pitchFamily="34" charset="0"/>
              </a:rPr>
              <a:pPr/>
              <a:t>69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33136D-5627-4B9C-8A48-D66A9E83CAA7}" type="slidenum">
              <a:rPr lang="zh-CN" altLang="en-US" smtClean="0">
                <a:latin typeface="Calibri" panose="020F0502020204030204" pitchFamily="34" charset="0"/>
              </a:rPr>
              <a:pPr/>
              <a:t>70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A6D5AD-74EA-4681-BB85-98F474936435}" type="slidenum">
              <a:rPr lang="zh-CN" altLang="en-US" smtClean="0">
                <a:latin typeface="Calibri" panose="020F0502020204030204" pitchFamily="34" charset="0"/>
              </a:rPr>
              <a:pPr/>
              <a:t>71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A63DC6-0049-43EC-952E-0961FF354BED}" type="slidenum">
              <a:rPr lang="zh-CN" altLang="en-US" smtClean="0">
                <a:latin typeface="Calibri" panose="020F0502020204030204" pitchFamily="34" charset="0"/>
              </a:rPr>
              <a:pPr/>
              <a:t>72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ADD495-DC08-4CF1-BFA6-ACB38C556C50}" type="slidenum">
              <a:rPr lang="zh-CN" altLang="en-US" smtClean="0">
                <a:latin typeface="Calibri" panose="020F0502020204030204" pitchFamily="34" charset="0"/>
              </a:rPr>
              <a:pPr/>
              <a:t>73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39461F-5734-4CAD-A61E-E6FC19D97280}" type="slidenum">
              <a:rPr lang="zh-CN" altLang="en-US" smtClean="0">
                <a:latin typeface="Calibri" panose="020F0502020204030204" pitchFamily="34" charset="0"/>
              </a:rPr>
              <a:pPr/>
              <a:t>74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BD36BD-BF95-471C-9119-BE60DC93F53C}" type="slidenum">
              <a:rPr lang="zh-CN" altLang="en-US" smtClean="0">
                <a:latin typeface="Calibri" panose="020F0502020204030204" pitchFamily="34" charset="0"/>
              </a:rPr>
              <a:pPr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961856-9720-490C-B90D-6EB52E2EC4C7}" type="slidenum">
              <a:rPr lang="zh-CN" altLang="en-US" smtClean="0">
                <a:latin typeface="Calibri" panose="020F0502020204030204" pitchFamily="34" charset="0"/>
              </a:rPr>
              <a:pPr/>
              <a:t>75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065B28-E897-42F6-B202-51890492FE52}" type="slidenum">
              <a:rPr lang="zh-CN" altLang="en-US" smtClean="0">
                <a:latin typeface="Calibri" panose="020F0502020204030204" pitchFamily="34" charset="0"/>
              </a:rPr>
              <a:pPr/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510E59-BEB8-4AD4-B0CE-FEEEEA994CAE}" type="slidenum">
              <a:rPr lang="zh-CN" altLang="en-US" smtClean="0">
                <a:latin typeface="Calibri" panose="020F0502020204030204" pitchFamily="34" charset="0"/>
              </a:rPr>
              <a:pPr/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205354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13096609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7607900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4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849063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708738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89940835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4309608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9126614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28654455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0781886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55158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8614289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432528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3241409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9633723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6513" y="0"/>
            <a:ext cx="2128837" cy="6858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234113" cy="6858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66558269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84213" cy="685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66177602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1146733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30589978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7284163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484313"/>
            <a:ext cx="3963988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9188" y="1484313"/>
            <a:ext cx="3963987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17855951"/>
      </p:ext>
    </p:extLst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3535800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246648"/>
      </p:ext>
    </p:extLst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2284992"/>
      </p:ext>
    </p:extLst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669120"/>
      </p:ext>
    </p:extLst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9722702"/>
      </p:ext>
    </p:extLst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5177969"/>
      </p:ext>
    </p:extLst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43675906"/>
      </p:ext>
    </p:extLst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9404116"/>
      </p:ext>
    </p:extLst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68262"/>
      </p:ext>
    </p:extLst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5320608"/>
      </p:ext>
    </p:extLst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144937"/>
      </p:ext>
    </p:extLst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29395412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71950" cy="504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171950" cy="504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35085730"/>
      </p:ext>
    </p:extLst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11715751"/>
      </p:ext>
    </p:extLst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7830404"/>
      </p:ext>
    </p:extLst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37348"/>
      </p:ext>
    </p:extLst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7446725"/>
      </p:ext>
    </p:extLst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2236131"/>
      </p:ext>
    </p:extLst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2216239"/>
      </p:ext>
    </p:extLst>
  </p:cSld>
  <p:clrMapOvr>
    <a:masterClrMapping/>
  </p:clrMapOvr>
  <p:transition spd="slow"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5069803"/>
      </p:ext>
    </p:extLst>
  </p:cSld>
  <p:clrMapOvr>
    <a:masterClrMapping/>
  </p:clrMapOvr>
  <p:transition spd="slow"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9471517"/>
      </p:ext>
    </p:extLst>
  </p:cSld>
  <p:clrMapOvr>
    <a:masterClrMapping/>
  </p:clrMapOvr>
  <p:transition spd="slow"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669664"/>
      </p:ext>
    </p:extLst>
  </p:cSld>
  <p:clrMapOvr>
    <a:masterClrMapping/>
  </p:clrMapOvr>
  <p:transition spd="slow"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69334217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08310185"/>
      </p:ext>
    </p:extLst>
  </p:cSld>
  <p:clrMapOvr>
    <a:masterClrMapping/>
  </p:clrMapOvr>
  <p:transition spd="slow">
    <p:pull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4800629"/>
      </p:ext>
    </p:extLst>
  </p:cSld>
  <p:clrMapOvr>
    <a:masterClrMapping/>
  </p:clrMapOvr>
  <p:transition spd="slow"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68867241"/>
      </p:ext>
    </p:extLst>
  </p:cSld>
  <p:clrMapOvr>
    <a:masterClrMapping/>
  </p:clrMapOvr>
  <p:transition spd="slow"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89705"/>
      </p:ext>
    </p:extLst>
  </p:cSld>
  <p:clrMapOvr>
    <a:masterClrMapping/>
  </p:clrMapOvr>
  <p:transition spd="slow">
    <p:pull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8382638"/>
      </p:ext>
    </p:extLst>
  </p:cSld>
  <p:clrMapOvr>
    <a:masterClrMapping/>
  </p:clrMapOvr>
  <p:transition spd="slow">
    <p:pull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823818"/>
      </p:ext>
    </p:extLst>
  </p:cSld>
  <p:clrMapOvr>
    <a:masterClrMapping/>
  </p:clrMapOvr>
  <p:transition spd="slow">
    <p:pull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4659059"/>
      </p:ext>
    </p:extLst>
  </p:cSld>
  <p:clrMapOvr>
    <a:masterClrMapping/>
  </p:clrMapOvr>
  <p:transition spd="slow">
    <p:pull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4951446"/>
      </p:ext>
    </p:extLst>
  </p:cSld>
  <p:clrMapOvr>
    <a:masterClrMapping/>
  </p:clrMapOvr>
  <p:transition spd="slow">
    <p:pull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23152545"/>
      </p:ext>
    </p:extLst>
  </p:cSld>
  <p:clrMapOvr>
    <a:masterClrMapping/>
  </p:clrMapOvr>
  <p:transition spd="slow">
    <p:pull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80967067"/>
      </p:ext>
    </p:extLst>
  </p:cSld>
  <p:clrMapOvr>
    <a:masterClrMapping/>
  </p:clrMapOvr>
  <p:transition spd="slow">
    <p:pull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268725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0088199"/>
      </p:ext>
    </p:extLst>
  </p:cSld>
  <p:clrMapOvr>
    <a:masterClrMapping/>
  </p:clrMapOvr>
  <p:transition spd="slow">
    <p:pull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1872298"/>
      </p:ext>
    </p:extLst>
  </p:cSld>
  <p:clrMapOvr>
    <a:masterClrMapping/>
  </p:clrMapOvr>
  <p:transition spd="slow">
    <p:pull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64248101"/>
      </p:ext>
    </p:extLst>
  </p:cSld>
  <p:clrMapOvr>
    <a:masterClrMapping/>
  </p:clrMapOvr>
  <p:transition spd="slow">
    <p:pull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759196"/>
      </p:ext>
    </p:extLst>
  </p:cSld>
  <p:clrMapOvr>
    <a:masterClrMapping/>
  </p:clrMapOvr>
  <p:transition spd="slow">
    <p:pull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40472107"/>
      </p:ext>
    </p:extLst>
  </p:cSld>
  <p:clrMapOvr>
    <a:masterClrMapping/>
  </p:clrMapOvr>
  <p:transition spd="slow">
    <p:pull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60252655"/>
      </p:ext>
    </p:extLst>
  </p:cSld>
  <p:clrMapOvr>
    <a:masterClrMapping/>
  </p:clrMapOvr>
  <p:transition spd="slow">
    <p:pull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8381000"/>
      </p:ext>
    </p:extLst>
  </p:cSld>
  <p:clrMapOvr>
    <a:masterClrMapping/>
  </p:clrMapOvr>
  <p:transition spd="slow">
    <p:pull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147834"/>
      </p:ext>
    </p:extLst>
  </p:cSld>
  <p:clrMapOvr>
    <a:masterClrMapping/>
  </p:clrMapOvr>
  <p:transition spd="slow">
    <p:pull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6896938"/>
      </p:ext>
    </p:extLst>
  </p:cSld>
  <p:clrMapOvr>
    <a:masterClrMapping/>
  </p:clrMapOvr>
  <p:transition spd="slow">
    <p:pull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1704018"/>
      </p:ext>
    </p:extLst>
  </p:cSld>
  <p:clrMapOvr>
    <a:masterClrMapping/>
  </p:clrMapOvr>
  <p:transition spd="slow">
    <p:pull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52239738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82811"/>
      </p:ext>
    </p:extLst>
  </p:cSld>
  <p:clrMapOvr>
    <a:masterClrMapping/>
  </p:clrMapOvr>
  <p:transition spd="slow">
    <p:pull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47750322"/>
      </p:ext>
    </p:extLst>
  </p:cSld>
  <p:clrMapOvr>
    <a:masterClrMapping/>
  </p:clrMapOvr>
  <p:transition spd="slow">
    <p:pull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455950"/>
      </p:ext>
    </p:extLst>
  </p:cSld>
  <p:clrMapOvr>
    <a:masterClrMapping/>
  </p:clrMapOvr>
  <p:transition spd="slow">
    <p:pull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0817683"/>
      </p:ext>
    </p:extLst>
  </p:cSld>
  <p:clrMapOvr>
    <a:masterClrMapping/>
  </p:clrMapOvr>
  <p:transition spd="slow">
    <p:pull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26044534"/>
      </p:ext>
    </p:extLst>
  </p:cSld>
  <p:clrMapOvr>
    <a:masterClrMapping/>
  </p:clrMapOvr>
  <p:transition spd="slow">
    <p:pull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2099232"/>
      </p:ext>
    </p:extLst>
  </p:cSld>
  <p:clrMapOvr>
    <a:masterClrMapping/>
  </p:clrMapOvr>
  <p:transition spd="slow">
    <p:pull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0613" y="8366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23354997"/>
      </p:ext>
    </p:extLst>
  </p:cSld>
  <p:clrMapOvr>
    <a:masterClrMapping/>
  </p:clrMapOvr>
  <p:transition spd="slow">
    <p:pull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78611010"/>
      </p:ext>
    </p:extLst>
  </p:cSld>
  <p:clrMapOvr>
    <a:masterClrMapping/>
  </p:clrMapOvr>
  <p:transition spd="slow">
    <p:pull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1397175"/>
      </p:ext>
    </p:extLst>
  </p:cSld>
  <p:clrMapOvr>
    <a:masterClrMapping/>
  </p:clrMapOvr>
  <p:transition spd="slow">
    <p:pull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21595"/>
      </p:ext>
    </p:extLst>
  </p:cSld>
  <p:clrMapOvr>
    <a:masterClrMapping/>
  </p:clrMapOvr>
  <p:transition spd="slow">
    <p:pull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1529693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4259241"/>
      </p:ext>
    </p:extLst>
  </p:cSld>
  <p:clrMapOvr>
    <a:masterClrMapping/>
  </p:clrMapOvr>
  <p:transition spd="slow">
    <p:pull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255792"/>
      </p:ext>
    </p:extLst>
  </p:cSld>
  <p:clrMapOvr>
    <a:masterClrMapping/>
  </p:clrMapOvr>
  <p:transition spd="slow">
    <p:pull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56078364"/>
      </p:ext>
    </p:extLst>
  </p:cSld>
  <p:clrMapOvr>
    <a:masterClrMapping/>
  </p:clrMapOvr>
  <p:transition spd="slow">
    <p:pull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1813" y="365125"/>
            <a:ext cx="2082800" cy="6232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100763" cy="6232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20635772"/>
      </p:ext>
    </p:extLst>
  </p:cSld>
  <p:clrMapOvr>
    <a:masterClrMapping/>
  </p:clrMapOvr>
  <p:transition spd="slow">
    <p:pull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9294352"/>
      </p:ext>
    </p:extLst>
  </p:cSld>
  <p:clrMapOvr>
    <a:masterClrMapping/>
  </p:clrMapOvr>
  <p:transition spd="slow">
    <p:pull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9193017"/>
      </p:ext>
    </p:extLst>
  </p:cSld>
  <p:clrMapOvr>
    <a:masterClrMapping/>
  </p:clrMapOvr>
  <p:transition spd="slow">
    <p:pull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8896035"/>
      </p:ext>
    </p:extLst>
  </p:cSld>
  <p:clrMapOvr>
    <a:masterClrMapping/>
  </p:clrMapOvr>
  <p:transition spd="slow">
    <p:pull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0525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15728817"/>
      </p:ext>
    </p:extLst>
  </p:cSld>
  <p:clrMapOvr>
    <a:masterClrMapping/>
  </p:clrMapOvr>
  <p:transition spd="slow">
    <p:pull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43185329"/>
      </p:ext>
    </p:extLst>
  </p:cSld>
  <p:clrMapOvr>
    <a:masterClrMapping/>
  </p:clrMapOvr>
  <p:transition spd="slow">
    <p:pull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1745851"/>
      </p:ext>
    </p:extLst>
  </p:cSld>
  <p:clrMapOvr>
    <a:masterClrMapping/>
  </p:clrMapOvr>
  <p:transition spd="slow">
    <p:pull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5310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7456216"/>
      </p:ext>
    </p:extLst>
  </p:cSld>
  <p:clrMapOvr>
    <a:masterClrMapping/>
  </p:clrMapOvr>
  <p:transition spd="slow">
    <p:pull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0053362"/>
      </p:ext>
    </p:extLst>
  </p:cSld>
  <p:clrMapOvr>
    <a:masterClrMapping/>
  </p:clrMapOvr>
  <p:transition spd="slow">
    <p:pull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2719558"/>
      </p:ext>
    </p:extLst>
  </p:cSld>
  <p:clrMapOvr>
    <a:masterClrMapping/>
  </p:clrMapOvr>
  <p:transition spd="slow">
    <p:pull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73594409"/>
      </p:ext>
    </p:extLst>
  </p:cSld>
  <p:clrMapOvr>
    <a:masterClrMapping/>
  </p:clrMapOvr>
  <p:transition spd="slow">
    <p:pull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45350" y="44450"/>
            <a:ext cx="2185988" cy="676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4450"/>
            <a:ext cx="6408737" cy="676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289544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9CA5E0-9643-3A13-6255-D1B57A2D6A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19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5097A922-73BD-73E3-7330-0D4A90F74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FF9A25C-1487-D88F-A6A2-33D12BB45E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196975"/>
            <a:ext cx="8496300" cy="5040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5837B4CF-A280-51FE-D107-A45C71CB31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365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32" name="Picture 21">
            <a:extLst>
              <a:ext uri="{FF2B5EF4-FFF2-40B4-BE49-F238E27FC236}">
                <a16:creationId xmlns:a16="http://schemas.microsoft.com/office/drawing/2014/main" id="{57D394E1-2D2F-C585-D9AF-A7B0A07267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6656388"/>
            <a:ext cx="12271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2">
            <a:extLst>
              <a:ext uri="{FF2B5EF4-FFF2-40B4-BE49-F238E27FC236}">
                <a16:creationId xmlns:a16="http://schemas.microsoft.com/office/drawing/2014/main" id="{31342E31-DB7A-9AFB-F0E1-5B2845D4B5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656388"/>
            <a:ext cx="12271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755" r:id="rId12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2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C469A2-A76A-50B6-EE43-86F12E10CBAC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3069431" y="3069431"/>
            <a:ext cx="6858000" cy="719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EF8AEA47-4572-6A1D-B3CA-F885F548FCB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684213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412161-00D3-E6D1-1E7B-8E894D5D1D7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26531" y="3410744"/>
            <a:ext cx="6858000" cy="365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122909-FC36-FAE0-7C20-734E0EAF8D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191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82BF5D04-9976-EC24-452A-842072BBE74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484313"/>
            <a:ext cx="8080375" cy="5040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9E0A78C-0C8D-AE81-C015-B15B0BA578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365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67653" name="Rectangle 5">
            <a:extLst>
              <a:ext uri="{FF2B5EF4-FFF2-40B4-BE49-F238E27FC236}">
                <a16:creationId xmlns:a16="http://schemas.microsoft.com/office/drawing/2014/main" id="{EA1152EA-544E-A886-DBC4-2F57A87143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3078" name="Group 6">
            <a:extLst>
              <a:ext uri="{FF2B5EF4-FFF2-40B4-BE49-F238E27FC236}">
                <a16:creationId xmlns:a16="http://schemas.microsoft.com/office/drawing/2014/main" id="{1FAC9851-F62A-8AA9-E645-F7D4A3A7FF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656388"/>
            <a:ext cx="9180513" cy="214312"/>
            <a:chOff x="0" y="4193"/>
            <a:chExt cx="5783" cy="135"/>
          </a:xfrm>
        </p:grpSpPr>
      </p:grpSp>
      <p:sp>
        <p:nvSpPr>
          <p:cNvPr id="3079" name="Rectangle 10">
            <a:extLst>
              <a:ext uri="{FF2B5EF4-FFF2-40B4-BE49-F238E27FC236}">
                <a16:creationId xmlns:a16="http://schemas.microsoft.com/office/drawing/2014/main" id="{D77B9C28-7685-E37F-9CAB-755EC6DE28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1147763"/>
            <a:ext cx="71438" cy="71437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0" name="Line 11">
            <a:extLst>
              <a:ext uri="{FF2B5EF4-FFF2-40B4-BE49-F238E27FC236}">
                <a16:creationId xmlns:a16="http://schemas.microsoft.com/office/drawing/2014/main" id="{84CEEF2B-3198-8B48-9B30-6F91944B13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768350"/>
            <a:ext cx="0" cy="17526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1" name="Line 12">
            <a:extLst>
              <a:ext uri="{FF2B5EF4-FFF2-40B4-BE49-F238E27FC236}">
                <a16:creationId xmlns:a16="http://schemas.microsoft.com/office/drawing/2014/main" id="{EC37A09F-C17E-CBA5-9C9D-EB0E59CAC9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7800" y="920750"/>
            <a:ext cx="0" cy="207963"/>
          </a:xfrm>
          <a:prstGeom prst="line">
            <a:avLst/>
          </a:prstGeom>
          <a:noFill/>
          <a:ln w="127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2" name="Line 13">
            <a:extLst>
              <a:ext uri="{FF2B5EF4-FFF2-40B4-BE49-F238E27FC236}">
                <a16:creationId xmlns:a16="http://schemas.microsoft.com/office/drawing/2014/main" id="{6EEA7A1D-A987-CCE4-7EBF-B4BF47997C0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073150"/>
            <a:ext cx="0" cy="9144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3" name="Line 14">
            <a:extLst>
              <a:ext uri="{FF2B5EF4-FFF2-40B4-BE49-F238E27FC236}">
                <a16:creationId xmlns:a16="http://schemas.microsoft.com/office/drawing/2014/main" id="{106F09DD-9718-6B71-60E1-E9DD94C180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6525" y="996950"/>
            <a:ext cx="0" cy="6858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667663" name="AutoShape 15">
            <a:extLst>
              <a:ext uri="{FF2B5EF4-FFF2-40B4-BE49-F238E27FC236}">
                <a16:creationId xmlns:a16="http://schemas.microsoft.com/office/drawing/2014/main" id="{D367193A-9451-5391-BEC8-409BFCB558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" y="765175"/>
            <a:ext cx="355600" cy="360363"/>
          </a:xfrm>
          <a:prstGeom prst="roundRect">
            <a:avLst>
              <a:gd name="adj" fmla="val 39583"/>
            </a:avLst>
          </a:prstGeom>
          <a:solidFill>
            <a:srgbClr val="008000"/>
          </a:solidFill>
          <a:ln w="38100" cmpd="dbl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rIns="36000" anchor="ctr"/>
          <a:lstStyle/>
          <a:p>
            <a:pPr algn="r" eaLnBrk="1" hangingPunct="1">
              <a:defRPr/>
            </a:pPr>
            <a:endParaRPr kumimoji="1" lang="en-US" altLang="zh-CN" sz="1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85" name="Rectangle 16">
            <a:extLst>
              <a:ext uri="{FF2B5EF4-FFF2-40B4-BE49-F238E27FC236}">
                <a16:creationId xmlns:a16="http://schemas.microsoft.com/office/drawing/2014/main" id="{5A83A89C-3EC0-D572-06D1-49AC7F2173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1149350"/>
            <a:ext cx="144463" cy="144463"/>
          </a:xfrm>
          <a:prstGeom prst="rect">
            <a:avLst/>
          </a:prstGeom>
          <a:solidFill>
            <a:srgbClr val="00E000"/>
          </a:solidFill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6" name="Rectangle 17">
            <a:extLst>
              <a:ext uri="{FF2B5EF4-FFF2-40B4-BE49-F238E27FC236}">
                <a16:creationId xmlns:a16="http://schemas.microsoft.com/office/drawing/2014/main" id="{FB860B10-F420-3A78-B1F6-9F6CF235D0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1650" y="1147763"/>
            <a:ext cx="107950" cy="107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7" name="Rectangle 18">
            <a:extLst>
              <a:ext uri="{FF2B5EF4-FFF2-40B4-BE49-F238E27FC236}">
                <a16:creationId xmlns:a16="http://schemas.microsoft.com/office/drawing/2014/main" id="{454DB8E3-CC24-F4D1-0E2D-8DDB0EC162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1346200"/>
            <a:ext cx="107950" cy="107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8" name="Rectangle 19">
            <a:extLst>
              <a:ext uri="{FF2B5EF4-FFF2-40B4-BE49-F238E27FC236}">
                <a16:creationId xmlns:a16="http://schemas.microsoft.com/office/drawing/2014/main" id="{21A197F6-CD2E-D2ED-37B2-D8DDC1A743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0063" y="1300163"/>
            <a:ext cx="71437" cy="71437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76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76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:a16="http://schemas.microsoft.com/office/drawing/2014/main" id="{5B681807-E07E-B232-1F25-53EE9543EE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17D495C-4660-3CAC-0E8B-984C5EEED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48F1C30A-A27B-A66A-E0C6-89B315F592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1" name="Picture 5" descr="BUTROLES">
            <a:extLst>
              <a:ext uri="{FF2B5EF4-FFF2-40B4-BE49-F238E27FC236}">
                <a16:creationId xmlns:a16="http://schemas.microsoft.com/office/drawing/2014/main" id="{39D7FC1D-AA31-F3BE-CEA5-ED6DDF3393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6">
            <a:extLst>
              <a:ext uri="{FF2B5EF4-FFF2-40B4-BE49-F238E27FC236}">
                <a16:creationId xmlns:a16="http://schemas.microsoft.com/office/drawing/2014/main" id="{C760D84E-A6C1-BF8F-A38D-B34B9D3E40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728787" cy="287337"/>
          </a:xfrm>
          <a:prstGeom prst="parallelogram">
            <a:avLst>
              <a:gd name="adj" fmla="val 150415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latin typeface="Verdana" panose="020B0604030504040204" pitchFamily="34" charset="0"/>
              </a:rPr>
              <a:t>总 结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60C0ED31-81F5-67A5-05F8-42595BAEB5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C09B1A-BB21-9C06-B5AA-429EC95EB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AF9A3ADB-F81E-AE6E-6CE4-B384CF9CB0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411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FE01FC6E-52B8-223B-9B19-9A28C6CF3B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873250" cy="304800"/>
          </a:xfrm>
          <a:prstGeom prst="parallelogram">
            <a:avLst>
              <a:gd name="adj" fmla="val 153646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latin typeface="Verdana" panose="020B0604030504040204" pitchFamily="34" charset="0"/>
              </a:rPr>
              <a:t>成绩考核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A04757B8-8B1B-2225-9395-5FAE1FD51E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33375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127" name="Picture 7" descr="teacher">
            <a:extLst>
              <a:ext uri="{FF2B5EF4-FFF2-40B4-BE49-F238E27FC236}">
                <a16:creationId xmlns:a16="http://schemas.microsoft.com/office/drawing/2014/main" id="{3A311CED-7E96-8476-4E1C-2EF0C7F6D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409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1CA22AC3-956F-3075-2276-1C32BD0E31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AB5A6D-AFF7-DE1D-E542-1FFDA165A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23F8C081-9B6F-1FEF-D4D5-25CF1793A6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484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7437DF25-C527-A3C3-1AFC-AE6C16E604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944687" cy="304800"/>
          </a:xfrm>
          <a:prstGeom prst="parallelogram">
            <a:avLst>
              <a:gd name="adj" fmla="val 159505"/>
            </a:avLst>
          </a:prstGeom>
          <a:solidFill>
            <a:srgbClr val="8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>
                <a:solidFill>
                  <a:schemeClr val="bg1"/>
                </a:solidFill>
                <a:latin typeface="Verdana" panose="020B0604030504040204" pitchFamily="34" charset="0"/>
              </a:rPr>
              <a:t>Example</a:t>
            </a: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5F7FB8F1-51C4-8172-5EA8-6C27609FB4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33375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6151" name="Picture 7" descr="snowbar">
            <a:extLst>
              <a:ext uri="{FF2B5EF4-FFF2-40B4-BE49-F238E27FC236}">
                <a16:creationId xmlns:a16="http://schemas.microsoft.com/office/drawing/2014/main" id="{6E3B30E0-1519-3D2B-382E-EB0244E810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55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F048F1A6-54BE-3BA7-F3BA-9A4F82159C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2367538-DBB4-E154-F41D-61F5F9F1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82804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C80C7AEA-0A6B-1496-FB35-A7CF5D424C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76250"/>
            <a:ext cx="2339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2363BA58-F0F4-E7B0-E227-05F53DC487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115888"/>
            <a:ext cx="2016125" cy="503237"/>
          </a:xfrm>
          <a:prstGeom prst="flowChartManualInpu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课后习题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A2885CC1-3511-604B-00AE-48860B0E72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8507C6-206E-0A7C-19D3-F0D0964BD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052513"/>
            <a:ext cx="82804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3287723E-5190-D4F3-2175-205E67E2D0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92150"/>
            <a:ext cx="2051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A553F6A6-EA24-61F3-13E1-4B60111345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188913"/>
            <a:ext cx="1727200" cy="503237"/>
          </a:xfrm>
          <a:prstGeom prst="flowChartManualInpu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</a:rPr>
              <a:t>问答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BFC6EB1F-F212-C37F-C0D9-4BFECF9F157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835150" y="44450"/>
            <a:ext cx="7596188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 spd="slow">
    <p:pull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6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15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image" Target="../media/image6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notesSlide" Target="../notesSlides/notesSlide22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image" Target="../media/image7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notesSlide" Target="../notesSlides/notesSlide28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notesSlide" Target="../notesSlides/notesSlide29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10" Type="http://schemas.openxmlformats.org/officeDocument/2006/relationships/tags" Target="../tags/tag94.xml"/><Relationship Id="rId19" Type="http://schemas.openxmlformats.org/officeDocument/2006/relationships/notesSlide" Target="../notesSlides/notesSlide30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10" Type="http://schemas.openxmlformats.org/officeDocument/2006/relationships/tags" Target="../tags/tag111.xml"/><Relationship Id="rId19" Type="http://schemas.openxmlformats.org/officeDocument/2006/relationships/notesSlide" Target="../notesSlides/notesSlide3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notesSlide" Target="../notesSlides/notesSlide47.xml"/><Relationship Id="rId2" Type="http://schemas.openxmlformats.org/officeDocument/2006/relationships/tags" Target="../tags/tag123.xml"/><Relationship Id="rId16" Type="http://schemas.openxmlformats.org/officeDocument/2006/relationships/slideLayout" Target="../slideLayouts/slideLayout12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10" Type="http://schemas.openxmlformats.org/officeDocument/2006/relationships/tags" Target="../tags/tag131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notesSlide" Target="../notesSlides/notesSlide48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notesSlide" Target="../notesSlides/notesSlide49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notesSlide" Target="../notesSlides/notesSlide5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notesSlide" Target="../notesSlides/notesSlide51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tags" Target="../tags/tag216.xml"/><Relationship Id="rId18" Type="http://schemas.openxmlformats.org/officeDocument/2006/relationships/notesSlide" Target="../notesSlides/notesSlide52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tags" Target="../tags/tag215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tags" Target="../tags/tag214.xml"/><Relationship Id="rId5" Type="http://schemas.openxmlformats.org/officeDocument/2006/relationships/tags" Target="../tags/tag208.xml"/><Relationship Id="rId15" Type="http://schemas.openxmlformats.org/officeDocument/2006/relationships/tags" Target="../tags/tag21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Relationship Id="rId14" Type="http://schemas.openxmlformats.org/officeDocument/2006/relationships/tags" Target="../tags/tag21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tags" Target="../tags/tag232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10" Type="http://schemas.openxmlformats.org/officeDocument/2006/relationships/tags" Target="../tags/tag229.xml"/><Relationship Id="rId19" Type="http://schemas.openxmlformats.org/officeDocument/2006/relationships/notesSlide" Target="../notesSlides/notesSlide53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tags" Target="../tags/tag249.xml"/><Relationship Id="rId18" Type="http://schemas.openxmlformats.org/officeDocument/2006/relationships/tags" Target="../tags/tag254.xml"/><Relationship Id="rId3" Type="http://schemas.openxmlformats.org/officeDocument/2006/relationships/tags" Target="../tags/tag239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243.xml"/><Relationship Id="rId12" Type="http://schemas.openxmlformats.org/officeDocument/2006/relationships/tags" Target="../tags/tag248.xml"/><Relationship Id="rId17" Type="http://schemas.openxmlformats.org/officeDocument/2006/relationships/tags" Target="../tags/tag253.xml"/><Relationship Id="rId2" Type="http://schemas.openxmlformats.org/officeDocument/2006/relationships/tags" Target="../tags/tag238.xml"/><Relationship Id="rId16" Type="http://schemas.openxmlformats.org/officeDocument/2006/relationships/tags" Target="../tags/tag252.xml"/><Relationship Id="rId20" Type="http://schemas.openxmlformats.org/officeDocument/2006/relationships/tags" Target="../tags/tag256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24" Type="http://schemas.openxmlformats.org/officeDocument/2006/relationships/image" Target="../media/image13.png"/><Relationship Id="rId5" Type="http://schemas.openxmlformats.org/officeDocument/2006/relationships/tags" Target="../tags/tag241.xml"/><Relationship Id="rId15" Type="http://schemas.openxmlformats.org/officeDocument/2006/relationships/tags" Target="../tags/tag251.xml"/><Relationship Id="rId23" Type="http://schemas.openxmlformats.org/officeDocument/2006/relationships/image" Target="../media/image12.png"/><Relationship Id="rId10" Type="http://schemas.openxmlformats.org/officeDocument/2006/relationships/tags" Target="../tags/tag246.xml"/><Relationship Id="rId19" Type="http://schemas.openxmlformats.org/officeDocument/2006/relationships/tags" Target="../tags/tag255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Relationship Id="rId22" Type="http://schemas.openxmlformats.org/officeDocument/2006/relationships/notesSlide" Target="../notesSlides/notesSlide5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264.xml"/><Relationship Id="rId13" Type="http://schemas.openxmlformats.org/officeDocument/2006/relationships/tags" Target="../tags/tag269.xml"/><Relationship Id="rId18" Type="http://schemas.openxmlformats.org/officeDocument/2006/relationships/tags" Target="../tags/tag274.xml"/><Relationship Id="rId3" Type="http://schemas.openxmlformats.org/officeDocument/2006/relationships/tags" Target="../tags/tag259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263.xml"/><Relationship Id="rId12" Type="http://schemas.openxmlformats.org/officeDocument/2006/relationships/tags" Target="../tags/tag268.xml"/><Relationship Id="rId17" Type="http://schemas.openxmlformats.org/officeDocument/2006/relationships/tags" Target="../tags/tag273.xml"/><Relationship Id="rId2" Type="http://schemas.openxmlformats.org/officeDocument/2006/relationships/tags" Target="../tags/tag258.xml"/><Relationship Id="rId16" Type="http://schemas.openxmlformats.org/officeDocument/2006/relationships/tags" Target="../tags/tag272.xml"/><Relationship Id="rId20" Type="http://schemas.openxmlformats.org/officeDocument/2006/relationships/tags" Target="../tags/tag276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11" Type="http://schemas.openxmlformats.org/officeDocument/2006/relationships/tags" Target="../tags/tag267.xml"/><Relationship Id="rId5" Type="http://schemas.openxmlformats.org/officeDocument/2006/relationships/tags" Target="../tags/tag261.xml"/><Relationship Id="rId15" Type="http://schemas.openxmlformats.org/officeDocument/2006/relationships/tags" Target="../tags/tag271.xml"/><Relationship Id="rId23" Type="http://schemas.openxmlformats.org/officeDocument/2006/relationships/image" Target="../media/image14.png"/><Relationship Id="rId10" Type="http://schemas.openxmlformats.org/officeDocument/2006/relationships/tags" Target="../tags/tag266.xml"/><Relationship Id="rId19" Type="http://schemas.openxmlformats.org/officeDocument/2006/relationships/tags" Target="../tags/tag275.xml"/><Relationship Id="rId4" Type="http://schemas.openxmlformats.org/officeDocument/2006/relationships/tags" Target="../tags/tag260.xml"/><Relationship Id="rId9" Type="http://schemas.openxmlformats.org/officeDocument/2006/relationships/tags" Target="../tags/tag265.xml"/><Relationship Id="rId14" Type="http://schemas.openxmlformats.org/officeDocument/2006/relationships/tags" Target="../tags/tag270.xml"/><Relationship Id="rId22" Type="http://schemas.openxmlformats.org/officeDocument/2006/relationships/notesSlide" Target="../notesSlides/notesSlide5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284.xml"/><Relationship Id="rId13" Type="http://schemas.openxmlformats.org/officeDocument/2006/relationships/tags" Target="../tags/tag289.xml"/><Relationship Id="rId18" Type="http://schemas.openxmlformats.org/officeDocument/2006/relationships/tags" Target="../tags/tag294.xml"/><Relationship Id="rId3" Type="http://schemas.openxmlformats.org/officeDocument/2006/relationships/tags" Target="../tags/tag279.xml"/><Relationship Id="rId7" Type="http://schemas.openxmlformats.org/officeDocument/2006/relationships/tags" Target="../tags/tag283.xml"/><Relationship Id="rId12" Type="http://schemas.openxmlformats.org/officeDocument/2006/relationships/tags" Target="../tags/tag288.xml"/><Relationship Id="rId17" Type="http://schemas.openxmlformats.org/officeDocument/2006/relationships/tags" Target="../tags/tag293.xml"/><Relationship Id="rId2" Type="http://schemas.openxmlformats.org/officeDocument/2006/relationships/tags" Target="../tags/tag278.xml"/><Relationship Id="rId16" Type="http://schemas.openxmlformats.org/officeDocument/2006/relationships/tags" Target="../tags/tag292.xml"/><Relationship Id="rId20" Type="http://schemas.openxmlformats.org/officeDocument/2006/relationships/notesSlide" Target="../notesSlides/notesSlide56.xml"/><Relationship Id="rId1" Type="http://schemas.openxmlformats.org/officeDocument/2006/relationships/tags" Target="../tags/tag277.xml"/><Relationship Id="rId6" Type="http://schemas.openxmlformats.org/officeDocument/2006/relationships/tags" Target="../tags/tag282.xml"/><Relationship Id="rId11" Type="http://schemas.openxmlformats.org/officeDocument/2006/relationships/tags" Target="../tags/tag287.xml"/><Relationship Id="rId5" Type="http://schemas.openxmlformats.org/officeDocument/2006/relationships/tags" Target="../tags/tag281.xml"/><Relationship Id="rId15" Type="http://schemas.openxmlformats.org/officeDocument/2006/relationships/tags" Target="../tags/tag291.xml"/><Relationship Id="rId10" Type="http://schemas.openxmlformats.org/officeDocument/2006/relationships/tags" Target="../tags/tag286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280.xml"/><Relationship Id="rId9" Type="http://schemas.openxmlformats.org/officeDocument/2006/relationships/tags" Target="../tags/tag285.xml"/><Relationship Id="rId14" Type="http://schemas.openxmlformats.org/officeDocument/2006/relationships/tags" Target="../tags/tag29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13" Type="http://schemas.openxmlformats.org/officeDocument/2006/relationships/tags" Target="../tags/tag307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297.xml"/><Relationship Id="rId21" Type="http://schemas.openxmlformats.org/officeDocument/2006/relationships/image" Target="../media/image16.png"/><Relationship Id="rId7" Type="http://schemas.openxmlformats.org/officeDocument/2006/relationships/tags" Target="../tags/tag301.xml"/><Relationship Id="rId12" Type="http://schemas.openxmlformats.org/officeDocument/2006/relationships/tags" Target="../tags/tag306.xml"/><Relationship Id="rId17" Type="http://schemas.openxmlformats.org/officeDocument/2006/relationships/tags" Target="../tags/tag311.xml"/><Relationship Id="rId2" Type="http://schemas.openxmlformats.org/officeDocument/2006/relationships/tags" Target="../tags/tag296.xml"/><Relationship Id="rId16" Type="http://schemas.openxmlformats.org/officeDocument/2006/relationships/tags" Target="../tags/tag310.xml"/><Relationship Id="rId20" Type="http://schemas.openxmlformats.org/officeDocument/2006/relationships/image" Target="../media/image15.png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11" Type="http://schemas.openxmlformats.org/officeDocument/2006/relationships/tags" Target="../tags/tag305.xml"/><Relationship Id="rId5" Type="http://schemas.openxmlformats.org/officeDocument/2006/relationships/tags" Target="../tags/tag299.xml"/><Relationship Id="rId15" Type="http://schemas.openxmlformats.org/officeDocument/2006/relationships/tags" Target="../tags/tag309.xml"/><Relationship Id="rId10" Type="http://schemas.openxmlformats.org/officeDocument/2006/relationships/tags" Target="../tags/tag304.xml"/><Relationship Id="rId19" Type="http://schemas.openxmlformats.org/officeDocument/2006/relationships/notesSlide" Target="../notesSlides/notesSlide57.xml"/><Relationship Id="rId4" Type="http://schemas.openxmlformats.org/officeDocument/2006/relationships/tags" Target="../tags/tag298.xml"/><Relationship Id="rId9" Type="http://schemas.openxmlformats.org/officeDocument/2006/relationships/tags" Target="../tags/tag303.xml"/><Relationship Id="rId14" Type="http://schemas.openxmlformats.org/officeDocument/2006/relationships/tags" Target="../tags/tag30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319.xml"/><Relationship Id="rId13" Type="http://schemas.openxmlformats.org/officeDocument/2006/relationships/tags" Target="../tags/tag324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314.xml"/><Relationship Id="rId7" Type="http://schemas.openxmlformats.org/officeDocument/2006/relationships/tags" Target="../tags/tag318.xml"/><Relationship Id="rId12" Type="http://schemas.openxmlformats.org/officeDocument/2006/relationships/tags" Target="../tags/tag323.xml"/><Relationship Id="rId17" Type="http://schemas.openxmlformats.org/officeDocument/2006/relationships/tags" Target="../tags/tag328.xml"/><Relationship Id="rId2" Type="http://schemas.openxmlformats.org/officeDocument/2006/relationships/tags" Target="../tags/tag313.xml"/><Relationship Id="rId16" Type="http://schemas.openxmlformats.org/officeDocument/2006/relationships/tags" Target="../tags/tag327.xml"/><Relationship Id="rId20" Type="http://schemas.openxmlformats.org/officeDocument/2006/relationships/image" Target="../media/image17.png"/><Relationship Id="rId1" Type="http://schemas.openxmlformats.org/officeDocument/2006/relationships/tags" Target="../tags/tag312.xml"/><Relationship Id="rId6" Type="http://schemas.openxmlformats.org/officeDocument/2006/relationships/tags" Target="../tags/tag317.xml"/><Relationship Id="rId11" Type="http://schemas.openxmlformats.org/officeDocument/2006/relationships/tags" Target="../tags/tag322.xml"/><Relationship Id="rId5" Type="http://schemas.openxmlformats.org/officeDocument/2006/relationships/tags" Target="../tags/tag316.xml"/><Relationship Id="rId15" Type="http://schemas.openxmlformats.org/officeDocument/2006/relationships/tags" Target="../tags/tag326.xml"/><Relationship Id="rId10" Type="http://schemas.openxmlformats.org/officeDocument/2006/relationships/tags" Target="../tags/tag321.xml"/><Relationship Id="rId19" Type="http://schemas.openxmlformats.org/officeDocument/2006/relationships/notesSlide" Target="../notesSlides/notesSlide58.xml"/><Relationship Id="rId4" Type="http://schemas.openxmlformats.org/officeDocument/2006/relationships/tags" Target="../tags/tag315.xml"/><Relationship Id="rId9" Type="http://schemas.openxmlformats.org/officeDocument/2006/relationships/tags" Target="../tags/tag320.xml"/><Relationship Id="rId14" Type="http://schemas.openxmlformats.org/officeDocument/2006/relationships/tags" Target="../tags/tag32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13" Type="http://schemas.openxmlformats.org/officeDocument/2006/relationships/tags" Target="../tags/tag341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12" Type="http://schemas.openxmlformats.org/officeDocument/2006/relationships/tags" Target="../tags/tag340.xml"/><Relationship Id="rId17" Type="http://schemas.openxmlformats.org/officeDocument/2006/relationships/tags" Target="../tags/tag345.xml"/><Relationship Id="rId2" Type="http://schemas.openxmlformats.org/officeDocument/2006/relationships/tags" Target="../tags/tag330.xml"/><Relationship Id="rId16" Type="http://schemas.openxmlformats.org/officeDocument/2006/relationships/tags" Target="../tags/tag344.xml"/><Relationship Id="rId20" Type="http://schemas.openxmlformats.org/officeDocument/2006/relationships/image" Target="../media/image18.png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tags" Target="../tags/tag339.xml"/><Relationship Id="rId5" Type="http://schemas.openxmlformats.org/officeDocument/2006/relationships/tags" Target="../tags/tag333.xml"/><Relationship Id="rId15" Type="http://schemas.openxmlformats.org/officeDocument/2006/relationships/tags" Target="../tags/tag343.xml"/><Relationship Id="rId10" Type="http://schemas.openxmlformats.org/officeDocument/2006/relationships/tags" Target="../tags/tag338.xml"/><Relationship Id="rId19" Type="http://schemas.openxmlformats.org/officeDocument/2006/relationships/notesSlide" Target="../notesSlides/notesSlide59.xml"/><Relationship Id="rId4" Type="http://schemas.openxmlformats.org/officeDocument/2006/relationships/tags" Target="../tags/tag332.xml"/><Relationship Id="rId9" Type="http://schemas.openxmlformats.org/officeDocument/2006/relationships/tags" Target="../tags/tag337.xml"/><Relationship Id="rId14" Type="http://schemas.openxmlformats.org/officeDocument/2006/relationships/tags" Target="../tags/tag34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353.xml"/><Relationship Id="rId13" Type="http://schemas.openxmlformats.org/officeDocument/2006/relationships/tags" Target="../tags/tag358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348.xml"/><Relationship Id="rId7" Type="http://schemas.openxmlformats.org/officeDocument/2006/relationships/tags" Target="../tags/tag352.xml"/><Relationship Id="rId12" Type="http://schemas.openxmlformats.org/officeDocument/2006/relationships/tags" Target="../tags/tag357.xml"/><Relationship Id="rId17" Type="http://schemas.openxmlformats.org/officeDocument/2006/relationships/tags" Target="../tags/tag362.xml"/><Relationship Id="rId2" Type="http://schemas.openxmlformats.org/officeDocument/2006/relationships/tags" Target="../tags/tag347.xml"/><Relationship Id="rId16" Type="http://schemas.openxmlformats.org/officeDocument/2006/relationships/tags" Target="../tags/tag361.xml"/><Relationship Id="rId20" Type="http://schemas.openxmlformats.org/officeDocument/2006/relationships/image" Target="../media/image19.png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11" Type="http://schemas.openxmlformats.org/officeDocument/2006/relationships/tags" Target="../tags/tag356.xml"/><Relationship Id="rId5" Type="http://schemas.openxmlformats.org/officeDocument/2006/relationships/tags" Target="../tags/tag350.xml"/><Relationship Id="rId15" Type="http://schemas.openxmlformats.org/officeDocument/2006/relationships/tags" Target="../tags/tag360.xml"/><Relationship Id="rId10" Type="http://schemas.openxmlformats.org/officeDocument/2006/relationships/tags" Target="../tags/tag355.xml"/><Relationship Id="rId19" Type="http://schemas.openxmlformats.org/officeDocument/2006/relationships/notesSlide" Target="../notesSlides/notesSlide60.xml"/><Relationship Id="rId4" Type="http://schemas.openxmlformats.org/officeDocument/2006/relationships/tags" Target="../tags/tag349.xml"/><Relationship Id="rId9" Type="http://schemas.openxmlformats.org/officeDocument/2006/relationships/tags" Target="../tags/tag354.xml"/><Relationship Id="rId14" Type="http://schemas.openxmlformats.org/officeDocument/2006/relationships/tags" Target="../tags/tag359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13" Type="http://schemas.openxmlformats.org/officeDocument/2006/relationships/tags" Target="../tags/tag375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365.xml"/><Relationship Id="rId7" Type="http://schemas.openxmlformats.org/officeDocument/2006/relationships/tags" Target="../tags/tag369.xml"/><Relationship Id="rId12" Type="http://schemas.openxmlformats.org/officeDocument/2006/relationships/tags" Target="../tags/tag374.xml"/><Relationship Id="rId17" Type="http://schemas.openxmlformats.org/officeDocument/2006/relationships/tags" Target="../tags/tag379.xml"/><Relationship Id="rId2" Type="http://schemas.openxmlformats.org/officeDocument/2006/relationships/tags" Target="../tags/tag364.xml"/><Relationship Id="rId16" Type="http://schemas.openxmlformats.org/officeDocument/2006/relationships/tags" Target="../tags/tag378.xml"/><Relationship Id="rId20" Type="http://schemas.openxmlformats.org/officeDocument/2006/relationships/image" Target="../media/image20.png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11" Type="http://schemas.openxmlformats.org/officeDocument/2006/relationships/tags" Target="../tags/tag373.xml"/><Relationship Id="rId5" Type="http://schemas.openxmlformats.org/officeDocument/2006/relationships/tags" Target="../tags/tag367.xml"/><Relationship Id="rId15" Type="http://schemas.openxmlformats.org/officeDocument/2006/relationships/tags" Target="../tags/tag377.xml"/><Relationship Id="rId10" Type="http://schemas.openxmlformats.org/officeDocument/2006/relationships/tags" Target="../tags/tag372.xml"/><Relationship Id="rId19" Type="http://schemas.openxmlformats.org/officeDocument/2006/relationships/notesSlide" Target="../notesSlides/notesSlide61.xml"/><Relationship Id="rId4" Type="http://schemas.openxmlformats.org/officeDocument/2006/relationships/tags" Target="../tags/tag366.xml"/><Relationship Id="rId9" Type="http://schemas.openxmlformats.org/officeDocument/2006/relationships/tags" Target="../tags/tag371.xml"/><Relationship Id="rId14" Type="http://schemas.openxmlformats.org/officeDocument/2006/relationships/tags" Target="../tags/tag37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18" Type="http://schemas.openxmlformats.org/officeDocument/2006/relationships/tags" Target="../tags/tag397.xml"/><Relationship Id="rId3" Type="http://schemas.openxmlformats.org/officeDocument/2006/relationships/tags" Target="../tags/tag382.xml"/><Relationship Id="rId21" Type="http://schemas.openxmlformats.org/officeDocument/2006/relationships/slideLayout" Target="../slideLayouts/slideLayout12.xml"/><Relationship Id="rId7" Type="http://schemas.openxmlformats.org/officeDocument/2006/relationships/tags" Target="../tags/tag386.xml"/><Relationship Id="rId12" Type="http://schemas.openxmlformats.org/officeDocument/2006/relationships/tags" Target="../tags/tag391.xml"/><Relationship Id="rId17" Type="http://schemas.openxmlformats.org/officeDocument/2006/relationships/tags" Target="../tags/tag396.xml"/><Relationship Id="rId2" Type="http://schemas.openxmlformats.org/officeDocument/2006/relationships/tags" Target="../tags/tag381.xml"/><Relationship Id="rId16" Type="http://schemas.openxmlformats.org/officeDocument/2006/relationships/tags" Target="../tags/tag395.xml"/><Relationship Id="rId20" Type="http://schemas.openxmlformats.org/officeDocument/2006/relationships/tags" Target="../tags/tag399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1" Type="http://schemas.openxmlformats.org/officeDocument/2006/relationships/tags" Target="../tags/tag390.xml"/><Relationship Id="rId5" Type="http://schemas.openxmlformats.org/officeDocument/2006/relationships/tags" Target="../tags/tag384.xml"/><Relationship Id="rId15" Type="http://schemas.openxmlformats.org/officeDocument/2006/relationships/tags" Target="../tags/tag394.xml"/><Relationship Id="rId23" Type="http://schemas.openxmlformats.org/officeDocument/2006/relationships/image" Target="../media/image21.png"/><Relationship Id="rId10" Type="http://schemas.openxmlformats.org/officeDocument/2006/relationships/tags" Target="../tags/tag389.xml"/><Relationship Id="rId19" Type="http://schemas.openxmlformats.org/officeDocument/2006/relationships/tags" Target="../tags/tag398.xml"/><Relationship Id="rId4" Type="http://schemas.openxmlformats.org/officeDocument/2006/relationships/tags" Target="../tags/tag383.xml"/><Relationship Id="rId9" Type="http://schemas.openxmlformats.org/officeDocument/2006/relationships/tags" Target="../tags/tag388.xml"/><Relationship Id="rId14" Type="http://schemas.openxmlformats.org/officeDocument/2006/relationships/tags" Target="../tags/tag393.xml"/><Relationship Id="rId22" Type="http://schemas.openxmlformats.org/officeDocument/2006/relationships/notesSlide" Target="../notesSlides/notesSlide6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tags" Target="../tags/tag407.xml"/><Relationship Id="rId13" Type="http://schemas.openxmlformats.org/officeDocument/2006/relationships/tags" Target="../tags/tag412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402.xml"/><Relationship Id="rId7" Type="http://schemas.openxmlformats.org/officeDocument/2006/relationships/tags" Target="../tags/tag406.xml"/><Relationship Id="rId12" Type="http://schemas.openxmlformats.org/officeDocument/2006/relationships/tags" Target="../tags/tag411.xml"/><Relationship Id="rId17" Type="http://schemas.openxmlformats.org/officeDocument/2006/relationships/tags" Target="../tags/tag416.xml"/><Relationship Id="rId2" Type="http://schemas.openxmlformats.org/officeDocument/2006/relationships/tags" Target="../tags/tag401.xml"/><Relationship Id="rId16" Type="http://schemas.openxmlformats.org/officeDocument/2006/relationships/tags" Target="../tags/tag415.xml"/><Relationship Id="rId1" Type="http://schemas.openxmlformats.org/officeDocument/2006/relationships/tags" Target="../tags/tag400.xml"/><Relationship Id="rId6" Type="http://schemas.openxmlformats.org/officeDocument/2006/relationships/tags" Target="../tags/tag405.xml"/><Relationship Id="rId11" Type="http://schemas.openxmlformats.org/officeDocument/2006/relationships/tags" Target="../tags/tag410.xml"/><Relationship Id="rId5" Type="http://schemas.openxmlformats.org/officeDocument/2006/relationships/tags" Target="../tags/tag404.xml"/><Relationship Id="rId15" Type="http://schemas.openxmlformats.org/officeDocument/2006/relationships/tags" Target="../tags/tag414.xml"/><Relationship Id="rId10" Type="http://schemas.openxmlformats.org/officeDocument/2006/relationships/tags" Target="../tags/tag409.xml"/><Relationship Id="rId19" Type="http://schemas.openxmlformats.org/officeDocument/2006/relationships/notesSlide" Target="../notesSlides/notesSlide63.xml"/><Relationship Id="rId4" Type="http://schemas.openxmlformats.org/officeDocument/2006/relationships/tags" Target="../tags/tag403.xml"/><Relationship Id="rId9" Type="http://schemas.openxmlformats.org/officeDocument/2006/relationships/tags" Target="../tags/tag408.xml"/><Relationship Id="rId14" Type="http://schemas.openxmlformats.org/officeDocument/2006/relationships/tags" Target="../tags/tag4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1-18-58-58-859989233">
            <a:extLst>
              <a:ext uri="{FF2B5EF4-FFF2-40B4-BE49-F238E27FC236}">
                <a16:creationId xmlns:a16="http://schemas.microsoft.com/office/drawing/2014/main" id="{2B7B8A84-45C8-D060-D259-81BABB1E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89973DC7-FD3F-AA25-77AB-A086BE01A71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978025" y="2924175"/>
            <a:ext cx="4178300" cy="1582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主讲： 廖红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5492" name="Rectangle 4">
            <a:extLst>
              <a:ext uri="{FF2B5EF4-FFF2-40B4-BE49-F238E27FC236}">
                <a16:creationId xmlns:a16="http://schemas.microsoft.com/office/drawing/2014/main" id="{60A47D51-7EC3-8EC8-6DEC-5B97A94EFBE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-107950" y="747713"/>
            <a:ext cx="9144000" cy="6651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第四章 循环控制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break </a:t>
            </a:r>
            <a:r>
              <a:rPr lang="zh-CN" altLang="en-US" sz="2800" dirty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31747" name="矩形 8"/>
          <p:cNvSpPr>
            <a:spLocks noChangeArrowheads="1"/>
          </p:cNvSpPr>
          <p:nvPr/>
        </p:nvSpPr>
        <p:spPr bwMode="auto">
          <a:xfrm>
            <a:off x="395288" y="1600200"/>
            <a:ext cx="6858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sites = ["Baidu", "Google","IBM","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Taobao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site in sites: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site == "IBM":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print("OK")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print("site: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+ site)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print("No break")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print("Done!")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10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1749" name="矩形 4"/>
          <p:cNvSpPr>
            <a:spLocks noChangeArrowheads="1"/>
          </p:cNvSpPr>
          <p:nvPr/>
        </p:nvSpPr>
        <p:spPr bwMode="auto">
          <a:xfrm>
            <a:off x="5219700" y="3856038"/>
            <a:ext cx="3168650" cy="2032000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site: Baidu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site: Google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site: IBM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site: </a:t>
            </a:r>
            <a:r>
              <a:rPr lang="en-US" altLang="zh-CN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Taobao</a:t>
            </a:r>
            <a:endParaRPr lang="en-US" altLang="zh-CN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No break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Done!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break </a:t>
            </a:r>
            <a:r>
              <a:rPr lang="zh-CN" altLang="en-US" sz="2800" dirty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16387" name="矩形 8"/>
          <p:cNvSpPr>
            <a:spLocks noChangeArrowheads="1"/>
          </p:cNvSpPr>
          <p:nvPr/>
        </p:nvSpPr>
        <p:spPr bwMode="auto">
          <a:xfrm>
            <a:off x="395288" y="1600200"/>
            <a:ext cx="874871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sites = ["Baidu", "Google","IBM","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Taobao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  #list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site in sites:  #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sites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中的每个值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site == "IBM":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print("OK")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		#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跳出循环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print("site: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+ site)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print("No break")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print("Done!")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else</a:t>
            </a:r>
            <a:r>
              <a:rPr lang="zh-CN" altLang="en-US" sz="1800" b="1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子句在循环结束时会执行，但是如果</a:t>
            </a:r>
            <a:endParaRPr lang="en-US" altLang="zh-CN" sz="1800" b="1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break</a:t>
            </a:r>
            <a:r>
              <a:rPr lang="zh-CN" altLang="en-US" sz="1800" b="1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了，则不会执行</a:t>
            </a:r>
            <a:endParaRPr lang="en-US" altLang="zh-CN" sz="1800" b="1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3797" name="矩形 4"/>
          <p:cNvSpPr>
            <a:spLocks noChangeArrowheads="1"/>
          </p:cNvSpPr>
          <p:nvPr/>
        </p:nvSpPr>
        <p:spPr bwMode="auto">
          <a:xfrm>
            <a:off x="4949825" y="4697413"/>
            <a:ext cx="3168650" cy="1200150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site: Baidu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site: Google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OK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Done!</a:t>
            </a: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continue</a:t>
            </a:r>
            <a:r>
              <a:rPr lang="zh-CN" altLang="en-US" sz="2800" dirty="0">
                <a:solidFill>
                  <a:schemeClr val="bg1"/>
                </a:solidFill>
              </a:rPr>
              <a:t>语句</a:t>
            </a:r>
          </a:p>
        </p:txBody>
      </p:sp>
      <p:sp>
        <p:nvSpPr>
          <p:cNvPr id="35843" name="矩形 8"/>
          <p:cNvSpPr>
            <a:spLocks noChangeArrowheads="1"/>
          </p:cNvSpPr>
          <p:nvPr/>
        </p:nvSpPr>
        <p:spPr bwMode="auto">
          <a:xfrm>
            <a:off x="395289" y="1600201"/>
            <a:ext cx="8497887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letter in '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Taobao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endParaRPr lang="zh-CN" alt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letter == 'o':       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字母为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时跳过输出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800" b="1" dirty="0">
                <a:solidFill>
                  <a:srgbClr val="2005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		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直接跳到下次循环</a:t>
            </a:r>
            <a:endParaRPr lang="en-US" altLang="zh-CN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 ('</a:t>
            </a:r>
            <a:r>
              <a:rPr lang="zh-CN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当前字母 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:', letter)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当前字母 </a:t>
            </a:r>
            <a:r>
              <a:rPr lang="en-US" altLang="zh-CN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当前字母 </a:t>
            </a:r>
            <a:r>
              <a:rPr lang="en-US" altLang="zh-CN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当前字母 </a:t>
            </a:r>
            <a:r>
              <a:rPr lang="en-US" altLang="zh-CN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当前字母 </a:t>
            </a:r>
            <a:r>
              <a:rPr lang="en-US" altLang="zh-CN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0" y="981075"/>
            <a:ext cx="8358188" cy="539750"/>
          </a:xfrm>
        </p:spPr>
        <p:txBody>
          <a:bodyPr/>
          <a:lstStyle/>
          <a:p>
            <a:pPr indent="228600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连续输出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26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个字母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7891" name="Rectangle 1"/>
          <p:cNvSpPr>
            <a:spLocks noChangeArrowheads="1"/>
          </p:cNvSpPr>
          <p:nvPr/>
        </p:nvSpPr>
        <p:spPr bwMode="auto">
          <a:xfrm>
            <a:off x="107950" y="1700214"/>
            <a:ext cx="85677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range(26):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("a") +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),end="")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2" name="矩形 7"/>
          <p:cNvSpPr>
            <a:spLocks noChangeArrowheads="1"/>
          </p:cNvSpPr>
          <p:nvPr/>
        </p:nvSpPr>
        <p:spPr bwMode="auto">
          <a:xfrm>
            <a:off x="1" y="5084764"/>
            <a:ext cx="778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20B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abcdefghijklmnopqrstuvwxyz       </a:t>
            </a:r>
            <a:r>
              <a:rPr lang="zh-CN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字母的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zh-CN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编码是连续的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3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0" y="981075"/>
            <a:ext cx="8358188" cy="539750"/>
          </a:xfrm>
        </p:spPr>
        <p:txBody>
          <a:bodyPr/>
          <a:lstStyle/>
          <a:p>
            <a:pPr indent="228600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字符的编码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39939" name="Rectangle 1"/>
          <p:cNvSpPr>
            <a:spLocks noChangeArrowheads="1"/>
          </p:cNvSpPr>
          <p:nvPr/>
        </p:nvSpPr>
        <p:spPr bwMode="auto">
          <a:xfrm>
            <a:off x="107950" y="1700213"/>
            <a:ext cx="8567738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求字符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x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的编码 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字符就是长度为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的字符串）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chr(x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求编码为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的字符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 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个连续的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（即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个字节）来表示一个字母、数字或标点符号，比如用“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00100000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”表示空格，用“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01100001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”表示字母“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a”,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用“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01100010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”表示字母“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”，用“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01100011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”表示字母“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。由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的组成的串，一共有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aseline="30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种不同的组合，这就足以表示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个阿拉伯数字以及英语中用到的所有字母和标点符号了。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此即为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编码方案。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0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0" y="981075"/>
            <a:ext cx="8358188" cy="539750"/>
          </a:xfrm>
        </p:spPr>
        <p:txBody>
          <a:bodyPr/>
          <a:lstStyle/>
          <a:p>
            <a:pPr indent="228600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连续输出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0 - 9</a:t>
            </a:r>
          </a:p>
        </p:txBody>
      </p:sp>
      <p:sp>
        <p:nvSpPr>
          <p:cNvPr id="41987" name="Rectangle 1"/>
          <p:cNvSpPr>
            <a:spLocks noChangeArrowheads="1"/>
          </p:cNvSpPr>
          <p:nvPr/>
        </p:nvSpPr>
        <p:spPr bwMode="auto">
          <a:xfrm>
            <a:off x="107950" y="1700214"/>
            <a:ext cx="85677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print(chr(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("0") +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),end="")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1988" name="矩形 7"/>
          <p:cNvSpPr>
            <a:spLocks noChangeArrowheads="1"/>
          </p:cNvSpPr>
          <p:nvPr/>
        </p:nvSpPr>
        <p:spPr bwMode="auto">
          <a:xfrm>
            <a:off x="0" y="5084764"/>
            <a:ext cx="5945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20B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0123456789      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'0'-'9'</a:t>
            </a:r>
            <a:r>
              <a:rPr lang="zh-CN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800" b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zh-CN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编码是连续的</a:t>
            </a:r>
            <a:endParaRPr lang="en-US" altLang="zh-CN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9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914400" y="1179513"/>
            <a:ext cx="7315200" cy="16065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chr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ord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("A") + 4))</a:t>
            </a:r>
          </a:p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结果是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4" y="2995613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4" y="3638551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4" y="4281488"/>
            <a:ext cx="384175" cy="385762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9514" y="4924426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686550" y="5518151"/>
            <a:ext cx="1157288" cy="309563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46092" name="组合 18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85725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6093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92075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输入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个整数求和</a:t>
            </a:r>
          </a:p>
        </p:txBody>
      </p:sp>
      <p:sp>
        <p:nvSpPr>
          <p:cNvPr id="50179" name="Rectangle 1"/>
          <p:cNvSpPr>
            <a:spLocks noChangeArrowheads="1"/>
          </p:cNvSpPr>
          <p:nvPr/>
        </p:nvSpPr>
        <p:spPr bwMode="auto">
          <a:xfrm>
            <a:off x="250825" y="1700213"/>
            <a:ext cx="90741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输入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第一行是整数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n, n&gt;=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后面有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行，每行一个整数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输出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输出后面那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个整数的和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样例输入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样例输出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11</a:t>
            </a:r>
            <a:endParaRPr lang="zh-CN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0180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输入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个整数求和</a:t>
            </a:r>
          </a:p>
        </p:txBody>
      </p:sp>
      <p:sp>
        <p:nvSpPr>
          <p:cNvPr id="52227" name="Rectangle 1"/>
          <p:cNvSpPr>
            <a:spLocks noChangeArrowheads="1"/>
          </p:cNvSpPr>
          <p:nvPr/>
        </p:nvSpPr>
        <p:spPr bwMode="auto">
          <a:xfrm>
            <a:off x="250825" y="1700213"/>
            <a:ext cx="90741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int(input())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range(n):    #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做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total += int(input())  #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每次读入一行</a:t>
            </a: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print(total)</a:t>
            </a:r>
            <a:r>
              <a:rPr lang="zh-CN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222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从小到大输出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的因子</a:t>
            </a:r>
          </a:p>
        </p:txBody>
      </p:sp>
      <p:sp>
        <p:nvSpPr>
          <p:cNvPr id="54275" name="Rectangle 1"/>
          <p:cNvSpPr>
            <a:spLocks noChangeArrowheads="1"/>
          </p:cNvSpPr>
          <p:nvPr/>
        </p:nvSpPr>
        <p:spPr bwMode="auto">
          <a:xfrm>
            <a:off x="250826" y="1700214"/>
            <a:ext cx="8569325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输入一个正整数</a:t>
            </a:r>
            <a:r>
              <a:rPr lang="en-US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从小到大</a:t>
            </a: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输出它的所有因子</a:t>
            </a:r>
            <a:endParaRPr lang="en-US" altLang="zh-CN" sz="1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zh-CN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int(input())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range(1,n+1):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% x == 0: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print(x," ",end="")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矩形 7"/>
          <p:cNvSpPr>
            <a:spLocks noChangeArrowheads="1"/>
          </p:cNvSpPr>
          <p:nvPr/>
        </p:nvSpPr>
        <p:spPr bwMode="auto">
          <a:xfrm>
            <a:off x="7019925" y="4437063"/>
            <a:ext cx="1296988" cy="646112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u="sng" dirty="0">
                <a:latin typeface="Arial" panose="020B0604020202020204" pitchFamily="34" charset="0"/>
              </a:rPr>
              <a:t>15</a:t>
            </a:r>
            <a:r>
              <a:rPr lang="zh-CN" altLang="zh-CN" sz="1800" i="1" u="sng" dirty="0">
                <a:latin typeface="Arial" panose="020B0604020202020204" pitchFamily="34" charset="0"/>
              </a:rPr>
              <a:t> ↙</a:t>
            </a:r>
            <a:endParaRPr lang="en-US" altLang="zh-CN" sz="1800" i="1" u="sng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latin typeface="Arial" panose="020B0604020202020204" pitchFamily="34" charset="0"/>
              </a:rPr>
              <a:t>1 3 5 15</a:t>
            </a:r>
          </a:p>
        </p:txBody>
      </p:sp>
      <p:sp>
        <p:nvSpPr>
          <p:cNvPr id="5427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19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for</a:t>
            </a:r>
            <a:r>
              <a:rPr lang="zh-CN" altLang="en-US" sz="2800" dirty="0">
                <a:solidFill>
                  <a:schemeClr val="bg1"/>
                </a:solidFill>
              </a:rPr>
              <a:t>循环语句</a:t>
            </a:r>
          </a:p>
        </p:txBody>
      </p:sp>
      <p:sp>
        <p:nvSpPr>
          <p:cNvPr id="13315" name="矩形 8"/>
          <p:cNvSpPr>
            <a:spLocks noChangeArrowheads="1"/>
          </p:cNvSpPr>
          <p:nvPr/>
        </p:nvSpPr>
        <p:spPr bwMode="auto">
          <a:xfrm>
            <a:off x="395288" y="1600201"/>
            <a:ext cx="87487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for &lt;variable&gt; in &lt;sequence&gt;: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&lt;statements 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   &lt;statements 2&gt;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依次对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sequence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中的每个值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执行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&lt;statements 1&gt;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然后再执行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&lt;statements 2&gt;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。通常不需要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else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部分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sequence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 可以是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range(..)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  <a:t>，也可以是字符串、列表、元组、字典、集合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从大到小输出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的因子</a:t>
            </a:r>
          </a:p>
        </p:txBody>
      </p:sp>
      <p:sp>
        <p:nvSpPr>
          <p:cNvPr id="56323" name="Rectangle 1"/>
          <p:cNvSpPr>
            <a:spLocks noChangeArrowheads="1"/>
          </p:cNvSpPr>
          <p:nvPr/>
        </p:nvSpPr>
        <p:spPr bwMode="auto">
          <a:xfrm>
            <a:off x="250826" y="1700213"/>
            <a:ext cx="8569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输入一个正整数</a:t>
            </a:r>
            <a:r>
              <a:rPr lang="en-US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从大到小</a:t>
            </a: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输出它的所有因子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 </a:t>
            </a:r>
            <a:endParaRPr lang="en-US" altLang="zh-CN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int(input())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range(n,0,-1):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步长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-1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% x == 0: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print(x," ",end="")</a:t>
            </a:r>
            <a:b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6324" name="矩形 7"/>
          <p:cNvSpPr>
            <a:spLocks noChangeArrowheads="1"/>
          </p:cNvSpPr>
          <p:nvPr/>
        </p:nvSpPr>
        <p:spPr bwMode="auto">
          <a:xfrm>
            <a:off x="7019925" y="4437063"/>
            <a:ext cx="1296988" cy="646112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u="sng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r>
              <a:rPr lang="zh-CN" altLang="zh-CN" sz="1800" i="1" u="sng" dirty="0">
                <a:solidFill>
                  <a:schemeClr val="bg1"/>
                </a:solidFill>
                <a:latin typeface="Arial" panose="020B0604020202020204" pitchFamily="34" charset="0"/>
              </a:rPr>
              <a:t> ↙</a:t>
            </a:r>
            <a:endParaRPr lang="en-US" altLang="zh-CN" sz="1800" i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chemeClr val="bg1"/>
                </a:solidFill>
                <a:latin typeface="Arial" panose="020B0604020202020204" pitchFamily="34" charset="0"/>
              </a:rPr>
              <a:t>15  5  3  1</a:t>
            </a:r>
          </a:p>
        </p:txBody>
      </p:sp>
      <p:sp>
        <p:nvSpPr>
          <p:cNvPr id="5632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20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多重循环例题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：多次求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个数的和</a:t>
            </a:r>
          </a:p>
        </p:txBody>
      </p:sp>
      <p:sp>
        <p:nvSpPr>
          <p:cNvPr id="62467" name="Rectangle 1"/>
          <p:cNvSpPr>
            <a:spLocks noChangeArrowheads="1"/>
          </p:cNvSpPr>
          <p:nvPr/>
        </p:nvSpPr>
        <p:spPr bwMode="auto">
          <a:xfrm>
            <a:off x="250825" y="1700214"/>
            <a:ext cx="50419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输入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第一行是整数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m&gt;=1,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表示有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组数据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接下来就是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组数据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对于每组数据：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第一行是整数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n&gt;=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接下来是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行，每行一个整数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输出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对每组数据，输出后面那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个整数的和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2468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21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62469" name="矩形 1"/>
          <p:cNvSpPr>
            <a:spLocks noChangeArrowheads="1"/>
          </p:cNvSpPr>
          <p:nvPr/>
        </p:nvSpPr>
        <p:spPr bwMode="auto">
          <a:xfrm>
            <a:off x="5651500" y="1700214"/>
            <a:ext cx="45720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样例输入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样例输出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30</a:t>
            </a:r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多重循环例题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：多次求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个数的和</a:t>
            </a: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250825" y="1700213"/>
            <a:ext cx="828198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 = int(input())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range(m): #m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组数据，所以要处理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次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= int(input())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total = 0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for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range(n): #n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个数，每个一行，所以要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input n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次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total += int(input())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print(total)</a:t>
            </a:r>
          </a:p>
        </p:txBody>
      </p:sp>
      <p:sp>
        <p:nvSpPr>
          <p:cNvPr id="64516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22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468313" y="3203575"/>
            <a:ext cx="4032250" cy="160813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total = 0</a:t>
            </a:r>
          </a:p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for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in range(2):</a:t>
            </a:r>
          </a:p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for j in range(1,3):</a:t>
            </a:r>
          </a:p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total +=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+ j</a:t>
            </a:r>
          </a:p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print(total)</a:t>
            </a:r>
          </a:p>
          <a:p>
            <a:pPr>
              <a:defRPr/>
            </a:pP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defRPr/>
            </a:pP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输出结果是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</a:p>
          <a:p>
            <a:pPr>
              <a:defRPr/>
            </a:pP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580063" y="2833688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5580063" y="3476625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5580063" y="4119563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5580063" y="4762500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930776" y="2882901"/>
            <a:ext cx="385763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4930776" y="3525838"/>
            <a:ext cx="385763" cy="385762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930776" y="4168776"/>
            <a:ext cx="385763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930776" y="4811713"/>
            <a:ext cx="385763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7072314" y="5516563"/>
            <a:ext cx="1157287" cy="3095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68620" name="组合 18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85725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8621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92075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ChangeArrowheads="1"/>
          </p:cNvSpPr>
          <p:nvPr/>
        </p:nvSpPr>
        <p:spPr bwMode="auto">
          <a:xfrm>
            <a:off x="250826" y="1700213"/>
            <a:ext cx="856932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给定正整数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m,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个数中，取出两个不同的数，使得其和是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的因子，问有多少种不同的取法。</a:t>
            </a: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输出这些取法。</a:t>
            </a:r>
            <a:endParaRPr lang="zh-CN" altLang="zh-CN" sz="2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24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70660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多重循环例题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取两个数</a:t>
            </a:r>
          </a:p>
        </p:txBody>
      </p:sp>
    </p:spTree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ChangeArrowheads="1"/>
          </p:cNvSpPr>
          <p:nvPr/>
        </p:nvSpPr>
        <p:spPr bwMode="auto">
          <a:xfrm>
            <a:off x="250826" y="1700214"/>
            <a:ext cx="85693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给定正整数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m,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个数中，取出两个不同的数，使得其和是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的因子，问有多少种不同的取法。</a:t>
            </a: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输出这些取法。</a:t>
            </a:r>
            <a:endParaRPr lang="zh-CN" altLang="zh-CN" sz="2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思路：穷举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1-n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这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个数中取两个数的所有取法，对每一种取法，判断其和是不是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的因子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25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72708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多重循环例题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取两个数</a:t>
            </a:r>
          </a:p>
        </p:txBody>
      </p:sp>
    </p:spTree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ChangeArrowheads="1"/>
          </p:cNvSpPr>
          <p:nvPr/>
        </p:nvSpPr>
        <p:spPr bwMode="auto">
          <a:xfrm>
            <a:off x="250826" y="1700213"/>
            <a:ext cx="856932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给定正整数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m,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个数中，取出两个不同的数，使得其和是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的因子，问有多少种不同的取法。</a:t>
            </a: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输出这些取法。</a:t>
            </a:r>
            <a:endParaRPr lang="zh-CN" altLang="zh-CN" sz="2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思路：穷举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1-n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这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个数中取两个数的所有取法，对每一种取法，判断其和是不是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的因子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第一个数取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，第二个数分别取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2,3,....n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第一个数取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2,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第二个数分别取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3,4,....n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....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第一个数取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n-2,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第二个数分别取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n-1,n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第一个数取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n-1,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第二个数取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4755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26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74756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多重循环例题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6" name="矩形 7">
            <a:extLst>
              <a:ext uri="{FF2B5EF4-FFF2-40B4-BE49-F238E27FC236}">
                <a16:creationId xmlns:a16="http://schemas.microsoft.com/office/drawing/2014/main" id="{227FEB54-B9AA-0FA2-9297-BA181E3B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3429000"/>
            <a:ext cx="1223962" cy="2170112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u="sng" dirty="0">
                <a:solidFill>
                  <a:srgbClr val="C00000"/>
                </a:solidFill>
                <a:latin typeface="Arial" panose="020B0604020202020204" pitchFamily="34" charset="0"/>
              </a:rPr>
              <a:t>9 18</a:t>
            </a:r>
            <a:r>
              <a:rPr lang="zh-CN" altLang="zh-CN" sz="1500" i="1" u="sng" dirty="0">
                <a:solidFill>
                  <a:srgbClr val="C00000"/>
                </a:solidFill>
                <a:latin typeface="Arial" panose="020B0604020202020204" pitchFamily="34" charset="0"/>
              </a:rPr>
              <a:t>↙</a:t>
            </a:r>
            <a:endParaRPr lang="en-US" altLang="zh-CN" sz="1500" i="1" u="sng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1 2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1 5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1 8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2 4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2 7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3 6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4 5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ChangeArrowheads="1"/>
          </p:cNvSpPr>
          <p:nvPr/>
        </p:nvSpPr>
        <p:spPr bwMode="auto">
          <a:xfrm>
            <a:off x="251520" y="3334920"/>
            <a:ext cx="87852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0  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取法总数</a:t>
            </a:r>
            <a:b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input().split()</a:t>
            </a:r>
            <a:b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n,m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[0]),int(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  <a:b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  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取第一个数</a:t>
            </a:r>
            <a:r>
              <a:rPr lang="en-US" altLang="zh-CN" sz="18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，共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种取法</a:t>
            </a:r>
            <a:b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in range(i+1,n+1):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第二个数要比第一个数大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以免取法重复</a:t>
            </a:r>
            <a:b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m %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j) == 0:</a:t>
            </a:r>
            <a:b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total += 1</a:t>
            </a:r>
            <a:b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print(total)</a:t>
            </a:r>
            <a:b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zh-CN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27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76804" name="矩形 7"/>
          <p:cNvSpPr>
            <a:spLocks noChangeArrowheads="1"/>
          </p:cNvSpPr>
          <p:nvPr/>
        </p:nvSpPr>
        <p:spPr bwMode="auto">
          <a:xfrm>
            <a:off x="6768331" y="2569550"/>
            <a:ext cx="1223962" cy="2170112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u="sng" dirty="0">
                <a:solidFill>
                  <a:srgbClr val="C00000"/>
                </a:solidFill>
                <a:latin typeface="Arial" panose="020B0604020202020204" pitchFamily="34" charset="0"/>
              </a:rPr>
              <a:t>9 18</a:t>
            </a:r>
            <a:r>
              <a:rPr lang="zh-CN" altLang="zh-CN" sz="1500" i="1" u="sng" dirty="0">
                <a:solidFill>
                  <a:srgbClr val="C00000"/>
                </a:solidFill>
                <a:latin typeface="Arial" panose="020B0604020202020204" pitchFamily="34" charset="0"/>
              </a:rPr>
              <a:t>↙</a:t>
            </a:r>
            <a:endParaRPr lang="en-US" altLang="zh-CN" sz="1500" i="1" u="sng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1 2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1 5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1 8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2 4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2 7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3 6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4 5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6805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多重循环例题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870004-69E0-84B5-3386-D9E19B891662}"/>
              </a:ext>
            </a:extLst>
          </p:cNvPr>
          <p:cNvSpPr txBox="1"/>
          <p:nvPr/>
        </p:nvSpPr>
        <p:spPr>
          <a:xfrm>
            <a:off x="611560" y="1700808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给定正整数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m,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个数中，取出两个不同的数，使得其和是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的因子，问有多少种不同的取法。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输出这些取法。</a:t>
            </a:r>
            <a:endParaRPr lang="zh-CN" altLang="zh-CN" sz="24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ChangeArrowheads="1"/>
          </p:cNvSpPr>
          <p:nvPr/>
        </p:nvSpPr>
        <p:spPr bwMode="auto">
          <a:xfrm>
            <a:off x="179387" y="2996952"/>
            <a:ext cx="8785225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input().split()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n,m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[0]),int(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  #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取第一个数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，共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种取法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j in range(i+1,n+1):#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第二个数要比第一个数大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以免取法重复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m % 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j) ==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  #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后面的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不用再取了，直接换下一个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28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78852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多重循环中的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break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78853" name="矩形 7"/>
          <p:cNvSpPr>
            <a:spLocks noChangeArrowheads="1"/>
          </p:cNvSpPr>
          <p:nvPr/>
        </p:nvSpPr>
        <p:spPr bwMode="auto">
          <a:xfrm>
            <a:off x="6948488" y="4605339"/>
            <a:ext cx="1223962" cy="1246187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u="sng" dirty="0">
                <a:solidFill>
                  <a:srgbClr val="C00000"/>
                </a:solidFill>
                <a:latin typeface="Arial" panose="020B0604020202020204" pitchFamily="34" charset="0"/>
              </a:rPr>
              <a:t>9 18</a:t>
            </a:r>
            <a:r>
              <a:rPr lang="zh-CN" altLang="zh-CN" sz="1500" i="1" u="sng" dirty="0">
                <a:solidFill>
                  <a:srgbClr val="C00000"/>
                </a:solidFill>
                <a:latin typeface="Arial" panose="020B0604020202020204" pitchFamily="34" charset="0"/>
              </a:rPr>
              <a:t>↙</a:t>
            </a:r>
            <a:endParaRPr lang="en-US" altLang="zh-CN" sz="1500" i="1" u="sng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1 2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2 4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3 6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i="1" dirty="0">
                <a:solidFill>
                  <a:srgbClr val="C00000"/>
                </a:solidFill>
                <a:latin typeface="Arial" panose="020B0604020202020204" pitchFamily="34" charset="0"/>
              </a:rPr>
              <a:t>4 5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70857B-60E7-07AE-4895-CCC126F062B2}"/>
              </a:ext>
            </a:extLst>
          </p:cNvPr>
          <p:cNvSpPr txBox="1"/>
          <p:nvPr/>
        </p:nvSpPr>
        <p:spPr>
          <a:xfrm>
            <a:off x="827584" y="1520825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只会跳出当前那重循环，不会跳出多重循环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给定正整数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m,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个数中，取出两个不同的数</a:t>
            </a:r>
            <a:r>
              <a:rPr lang="en-US" altLang="zh-CN" sz="2400" b="1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，使得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x&lt;y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 </a:t>
            </a:r>
            <a:r>
              <a:rPr lang="en-US" altLang="zh-CN" sz="2400" b="1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x+y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的因子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。要求输出的数对里面，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不重复，且</a:t>
            </a:r>
            <a:r>
              <a:rPr lang="en-US" altLang="zh-CN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尽可能小。输出这些取法。</a:t>
            </a:r>
            <a:endParaRPr lang="zh-CN" altLang="zh-CN" sz="24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案例描述</a:t>
            </a: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916941" y="1802130"/>
            <a:ext cx="7106285" cy="378460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374141" y="1934210"/>
            <a:ext cx="6462395" cy="248666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24485" indent="-324485" fontAlgn="ctr">
              <a:spcBef>
                <a:spcPts val="1000"/>
              </a:spcBef>
              <a:spcAft>
                <a:spcPts val="0"/>
              </a:spcAft>
              <a:buSzPct val="120000"/>
              <a:buFont typeface="Wingdings 2" panose="05020102010507070707" charset="0"/>
              <a:buChar char="²"/>
            </a:pPr>
            <a:r>
              <a:rPr lang="zh-CN" altLang="en-US" sz="1800" b="1" spc="1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百钱百鸡</a:t>
            </a:r>
            <a:endParaRPr lang="en-US" altLang="zh-CN" sz="1800" b="1" spc="1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ctr">
              <a:spcBef>
                <a:spcPts val="1000"/>
              </a:spcBef>
              <a:spcAft>
                <a:spcPts val="0"/>
              </a:spcAft>
              <a:buSzPct val="120000"/>
            </a:pPr>
            <a:r>
              <a:rPr lang="en-US" altLang="zh-CN" sz="1800" b="1" spc="149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</a:t>
            </a:r>
            <a:r>
              <a:rPr lang="zh-CN" altLang="zh-CN" sz="1800" dirty="0">
                <a:solidFill>
                  <a:schemeClr val="bg1"/>
                </a:solidFill>
                <a:latin typeface="+mn-ea"/>
                <a:cs typeface="+mn-ea"/>
              </a:rPr>
              <a:t>现有100钱，公鸡5文钱一只，母鸡3文钱一只，小鸡一文钱3只，要求：公鸡、母鸡，小鸡都要有，把100文钱花完，买的鸡的数量正好是100。求一共能买多少只公鸡，多少只母鸡，多少只小鸡？</a:t>
            </a:r>
          </a:p>
          <a:p>
            <a:pPr fontAlgn="ctr">
              <a:spcBef>
                <a:spcPts val="1000"/>
              </a:spcBef>
              <a:spcAft>
                <a:spcPts val="0"/>
              </a:spcAft>
              <a:buSzPct val="120000"/>
            </a:pPr>
            <a:endParaRPr lang="en-US" altLang="zh-CN" sz="1800" dirty="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92912" y="4636492"/>
            <a:ext cx="3121660" cy="152717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36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for</a:t>
            </a:r>
            <a:r>
              <a:rPr lang="zh-CN" altLang="en-US" sz="2800" dirty="0">
                <a:solidFill>
                  <a:schemeClr val="bg1"/>
                </a:solidFill>
              </a:rPr>
              <a:t>循环语句</a:t>
            </a:r>
          </a:p>
        </p:txBody>
      </p:sp>
      <p:sp>
        <p:nvSpPr>
          <p:cNvPr id="15363" name="矩形 8"/>
          <p:cNvSpPr>
            <a:spLocks noChangeArrowheads="1"/>
          </p:cNvSpPr>
          <p:nvPr/>
        </p:nvSpPr>
        <p:spPr bwMode="auto">
          <a:xfrm>
            <a:off x="395288" y="1600200"/>
            <a:ext cx="6858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range(5):  #[0,5)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range(5,9) : #[5,9)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920B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案例分析</a:t>
            </a: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4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5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5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6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6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4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7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1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2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9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0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538285" y="2792598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</a:p>
          </p:txBody>
        </p:sp>
      </p:grpSp>
      <p:sp>
        <p:nvSpPr>
          <p:cNvPr id="26" name="TextBox 39"/>
          <p:cNvSpPr txBox="1"/>
          <p:nvPr/>
        </p:nvSpPr>
        <p:spPr>
          <a:xfrm>
            <a:off x="2758441" y="2004695"/>
            <a:ext cx="5365115" cy="418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20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第一重循环公鸡从0只循环到20只</a:t>
            </a:r>
          </a:p>
          <a:p>
            <a:pPr fontAlgn="auto">
              <a:lnSpc>
                <a:spcPct val="150000"/>
              </a:lnSpc>
            </a:pPr>
            <a:r>
              <a:rPr lang="zh-CN" altLang="zh-CN" sz="20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第二重循环母鸡从0只循环到33只</a:t>
            </a:r>
          </a:p>
          <a:p>
            <a:pPr fontAlgn="auto">
              <a:lnSpc>
                <a:spcPct val="150000"/>
              </a:lnSpc>
            </a:pPr>
            <a:r>
              <a:rPr lang="zh-CN" altLang="zh-CN" sz="20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第三重循环小鸡从0只循环到100只（3个小鸡1元钱并且小鸡为正整数，所有该层循环步长为3）</a:t>
            </a:r>
          </a:p>
          <a:p>
            <a:pPr fontAlgn="auto">
              <a:lnSpc>
                <a:spcPct val="150000"/>
              </a:lnSpc>
            </a:pPr>
            <a:r>
              <a:rPr lang="zh-CN" altLang="zh-CN" sz="20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然后进行判断：</a:t>
            </a:r>
          </a:p>
          <a:p>
            <a:pPr fontAlgn="auto">
              <a:lnSpc>
                <a:spcPct val="150000"/>
              </a:lnSpc>
            </a:pPr>
            <a:r>
              <a:rPr lang="zh-CN" altLang="zh-CN" sz="20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数量：公鸡+母鸡+小鸡 =100</a:t>
            </a:r>
          </a:p>
          <a:p>
            <a:pPr fontAlgn="auto">
              <a:lnSpc>
                <a:spcPct val="150000"/>
              </a:lnSpc>
            </a:pPr>
            <a:r>
              <a:rPr lang="zh-CN" altLang="zh-CN" sz="20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钱：公鸡5+母鸡3+小鸡/3 =100</a:t>
            </a:r>
          </a:p>
          <a:p>
            <a:pPr fontAlgn="auto">
              <a:lnSpc>
                <a:spcPct val="150000"/>
              </a:lnSpc>
            </a:pPr>
            <a:r>
              <a:rPr lang="zh-CN" altLang="zh-CN" sz="2000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输出满足条件的情况</a:t>
            </a:r>
            <a:endParaRPr lang="zh-CN" altLang="zh-CN" spc="1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相关知识</a:t>
            </a: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198371"/>
            <a:ext cx="6303645" cy="72340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fontAlgn="ctr">
              <a:spcBef>
                <a:spcPts val="1000"/>
              </a:spcBef>
              <a:spcAft>
                <a:spcPts val="0"/>
              </a:spcAft>
              <a:buSzPct val="120000"/>
            </a:pPr>
            <a:r>
              <a:rPr lang="en-US" altLang="zh-CN" sz="1800" b="1" spc="14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800" b="1" spc="14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/>
              <a:t>   </a:t>
            </a:r>
            <a:endParaRPr lang="zh-CN" altLang="en-US" spc="129" dirty="0">
              <a:latin typeface="宋体" panose="02010600030101010101" pitchFamily="2" charset="-122"/>
              <a:cs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TextBox 40"/>
          <p:cNvSpPr txBox="1"/>
          <p:nvPr/>
        </p:nvSpPr>
        <p:spPr>
          <a:xfrm>
            <a:off x="1667901" y="2473841"/>
            <a:ext cx="610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118157" y="3133496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相关知识</a:t>
              </a:r>
            </a:p>
          </p:txBody>
        </p:sp>
      </p:grpSp>
      <p:sp>
        <p:nvSpPr>
          <p:cNvPr id="42" name="左大括号 41"/>
          <p:cNvSpPr/>
          <p:nvPr/>
        </p:nvSpPr>
        <p:spPr>
          <a:xfrm>
            <a:off x="2513330" y="2698116"/>
            <a:ext cx="370840" cy="1998345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" name="TextBox 16"/>
          <p:cNvSpPr txBox="1"/>
          <p:nvPr/>
        </p:nvSpPr>
        <p:spPr>
          <a:xfrm>
            <a:off x="4038048" y="2631538"/>
            <a:ext cx="404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循环嵌套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2873205" y="4060211"/>
            <a:ext cx="1028700" cy="811400"/>
            <a:chOff x="2719496" y="2497084"/>
            <a:chExt cx="1028700" cy="811400"/>
          </a:xfrm>
        </p:grpSpPr>
        <p:grpSp>
          <p:nvGrpSpPr>
            <p:cNvPr id="54" name="组合 53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TextBox 10"/>
            <p:cNvSpPr txBox="1"/>
            <p:nvPr/>
          </p:nvSpPr>
          <p:spPr>
            <a:xfrm>
              <a:off x="2719496" y="2671952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TextBox 17"/>
          <p:cNvSpPr txBox="1"/>
          <p:nvPr/>
        </p:nvSpPr>
        <p:spPr>
          <a:xfrm>
            <a:off x="4037776" y="4380705"/>
            <a:ext cx="404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ea typeface="微软雅黑" panose="020B0503020204020204" pitchFamily="34" charset="-122"/>
              </a:rPr>
              <a:t>穷举法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884437" y="2410392"/>
            <a:ext cx="1028700" cy="811400"/>
            <a:chOff x="2719496" y="2497084"/>
            <a:chExt cx="1028700" cy="811400"/>
          </a:xfrm>
        </p:grpSpPr>
        <p:grpSp>
          <p:nvGrpSpPr>
            <p:cNvPr id="67" name="组合 66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9" name="同心圆 1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TextBox 10"/>
            <p:cNvSpPr txBox="1"/>
            <p:nvPr/>
          </p:nvSpPr>
          <p:spPr>
            <a:xfrm>
              <a:off x="2719496" y="2671952"/>
              <a:ext cx="102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2" grpId="0" animBg="1"/>
      <p:bldP spid="42" grpId="1" animBg="1"/>
      <p:bldP spid="51" grpId="0"/>
      <p:bldP spid="51" grpId="1"/>
      <p:bldP spid="64" grpId="0"/>
      <p:bldP spid="6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案例实现</a:t>
            </a:r>
            <a:endParaRPr altLang="zh-CN" sz="2200" spc="205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909321" y="1680846"/>
            <a:ext cx="7113905" cy="3655695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160146" y="1892300"/>
            <a:ext cx="6630035" cy="390398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font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20000"/>
            </a:pPr>
            <a:endParaRPr lang="en-US" altLang="zh-CN" sz="500" b="1" spc="149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altLang="zh-CN" sz="1800" dirty="0">
                <a:solidFill>
                  <a:schemeClr val="bg1"/>
                </a:solidFill>
                <a:latin typeface="+mn-ea"/>
                <a:cs typeface="+mn-ea"/>
              </a:rPr>
              <a:t>基本思路：</a:t>
            </a:r>
          </a:p>
          <a:p>
            <a:pPr algn="just">
              <a:lnSpc>
                <a:spcPct val="150000"/>
              </a:lnSpc>
            </a:pPr>
            <a:r>
              <a:rPr altLang="zh-CN" dirty="0">
                <a:solidFill>
                  <a:schemeClr val="bg1"/>
                </a:solidFill>
                <a:latin typeface="+mn-ea"/>
                <a:cs typeface="+mn-ea"/>
              </a:rPr>
              <a:t>本案例实现采用穷举法，并用循环嵌套来进行编程。</a:t>
            </a:r>
          </a:p>
          <a:p>
            <a:pPr>
              <a:lnSpc>
                <a:spcPct val="150000"/>
              </a:lnSpc>
            </a:pPr>
            <a:r>
              <a:rPr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设置两层成循环：</a:t>
            </a:r>
            <a:endParaRPr altLang="zh-CN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第一层循环公鸡的数量从</a:t>
            </a:r>
            <a:r>
              <a:rPr lang="en-US" altLang="zh-CN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循环到</a:t>
            </a:r>
            <a:r>
              <a:rPr lang="en-US" altLang="zh-CN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</a:t>
            </a:r>
            <a:r>
              <a:rPr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只</a:t>
            </a:r>
            <a:endParaRPr altLang="zh-CN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</a:pPr>
            <a:r>
              <a:rPr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第二层循环母鸡的数量从</a:t>
            </a:r>
            <a:r>
              <a:rPr lang="en-US" altLang="zh-CN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循环到</a:t>
            </a:r>
            <a:r>
              <a:rPr lang="en-US" altLang="zh-CN" spc="1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</a:t>
            </a:r>
            <a:r>
              <a:rPr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只。</a:t>
            </a:r>
          </a:p>
          <a:p>
            <a:pPr algn="just">
              <a:lnSpc>
                <a:spcPct val="150000"/>
              </a:lnSpc>
            </a:pPr>
            <a:r>
              <a:rPr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然后进行判断：公鸡、母鸡、小鸡的数量花费的钱数应该满足总和为100钱，将所有满足这个条件的情况穷举并打印出最终结果。</a:t>
            </a:r>
            <a:endParaRPr altLang="zh-CN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</a:pPr>
            <a:endParaRPr altLang="zh-CN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2715777"/>
            <a:ext cx="8496944" cy="2513423"/>
          </a:xfrm>
          <a:prstGeom prst="rect">
            <a:avLst/>
          </a:prstGeom>
        </p:spPr>
      </p:pic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案例实现</a:t>
            </a:r>
            <a:endParaRPr altLang="zh-CN" sz="2200" spc="205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60" name="文本框 359"/>
          <p:cNvSpPr txBox="1"/>
          <p:nvPr>
            <p:custDataLst>
              <p:tags r:id="rId3"/>
            </p:custDataLst>
          </p:nvPr>
        </p:nvSpPr>
        <p:spPr>
          <a:xfrm>
            <a:off x="1374140" y="1802131"/>
            <a:ext cx="7307580" cy="55143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20000"/>
            </a:pPr>
            <a:endParaRPr lang="en-US" altLang="zh-CN" sz="500" b="1" spc="149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代码如下：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36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循环语句</a:t>
            </a:r>
          </a:p>
        </p:txBody>
      </p:sp>
      <p:sp>
        <p:nvSpPr>
          <p:cNvPr id="22531" name="矩形 8"/>
          <p:cNvSpPr>
            <a:spLocks noChangeArrowheads="1"/>
          </p:cNvSpPr>
          <p:nvPr/>
        </p:nvSpPr>
        <p:spPr bwMode="auto">
          <a:xfrm>
            <a:off x="468313" y="1844675"/>
            <a:ext cx="8424862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while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逻辑表达式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exp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语句组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1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else: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语句组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2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........</a:t>
            </a: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判断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exp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是否为真，若为真，转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2)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，若为假，转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3)</a:t>
            </a: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执行 语句组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，回到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1)</a:t>
            </a: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执行 语句组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2</a:t>
            </a: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继续往下执行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........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34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循环语句</a:t>
            </a:r>
          </a:p>
        </p:txBody>
      </p:sp>
      <p:sp>
        <p:nvSpPr>
          <p:cNvPr id="22531" name="矩形 8"/>
          <p:cNvSpPr>
            <a:spLocks noChangeArrowheads="1"/>
          </p:cNvSpPr>
          <p:nvPr/>
        </p:nvSpPr>
        <p:spPr bwMode="auto">
          <a:xfrm>
            <a:off x="468313" y="1844675"/>
            <a:ext cx="842486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while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逻辑表达式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exp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语句组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1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........</a:t>
            </a:r>
          </a:p>
          <a:p>
            <a:pPr marL="457200" indent="-457200" eaLnBrk="1" hangingPunct="1">
              <a:buFontTx/>
              <a:buAutoNum type="arabicParenR"/>
              <a:defRPr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</a:endParaRP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判断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exp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是否为真，若为真，转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2)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，若为假，转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3)</a:t>
            </a: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执行 语句组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，回到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1)</a:t>
            </a:r>
          </a:p>
          <a:p>
            <a:pPr marL="457200" indent="-457200" eaLnBrk="1" hangingPunct="1">
              <a:buFontTx/>
              <a:buAutoNum type="arabicParenR"/>
              <a:defRPr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继续往下执行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........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35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循环语句</a:t>
            </a:r>
          </a:p>
        </p:txBody>
      </p:sp>
      <p:sp>
        <p:nvSpPr>
          <p:cNvPr id="89091" name="矩形 8"/>
          <p:cNvSpPr>
            <a:spLocks noChangeArrowheads="1"/>
          </p:cNvSpPr>
          <p:nvPr/>
        </p:nvSpPr>
        <p:spPr bwMode="auto">
          <a:xfrm>
            <a:off x="468313" y="1844676"/>
            <a:ext cx="84248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count &lt; 5: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(count, " 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小于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(count, " 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大于或等于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5")</a:t>
            </a: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36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2226" y="4005263"/>
            <a:ext cx="2016125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0  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</a:rPr>
              <a:t>小于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5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1  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</a:rPr>
              <a:t>小于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5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2  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</a:rPr>
              <a:t>小于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5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3  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</a:rPr>
              <a:t>小于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5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4  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</a:rPr>
              <a:t>小于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5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5  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</a:rPr>
              <a:t>大于或等于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</a:rPr>
              <a:t>5</a:t>
            </a:r>
            <a:endParaRPr lang="zh-CN" altLang="en-US" dirty="0">
              <a:solidFill>
                <a:srgbClr val="C000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循环语句</a:t>
            </a:r>
          </a:p>
        </p:txBody>
      </p:sp>
      <p:sp>
        <p:nvSpPr>
          <p:cNvPr id="22531" name="矩形 8"/>
          <p:cNvSpPr>
            <a:spLocks noChangeArrowheads="1"/>
          </p:cNvSpPr>
          <p:nvPr/>
        </p:nvSpPr>
        <p:spPr bwMode="auto">
          <a:xfrm>
            <a:off x="468313" y="1844675"/>
            <a:ext cx="8424862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en-US" altLang="zh-C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while True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: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	........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	if exp: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		break</a:t>
            </a: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	.....</a:t>
            </a:r>
          </a:p>
          <a:p>
            <a:pPr marL="457200" indent="-457200" eaLnBrk="1" hangingPunct="1">
              <a:buFontTx/>
              <a:buAutoNum type="arabicParenR"/>
              <a:defRPr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</a:endParaRPr>
          </a:p>
          <a:p>
            <a:pPr marL="457200" indent="-457200"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不停执行，直到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exp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为真时跳出循环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</a:endParaRP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37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0" y="981075"/>
            <a:ext cx="8358188" cy="539750"/>
          </a:xfrm>
        </p:spPr>
        <p:txBody>
          <a:bodyPr/>
          <a:lstStyle/>
          <a:p>
            <a:pPr indent="228600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连续输出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26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个字母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93187" name="Rectangle 1"/>
          <p:cNvSpPr>
            <a:spLocks noChangeArrowheads="1"/>
          </p:cNvSpPr>
          <p:nvPr/>
        </p:nvSpPr>
        <p:spPr bwMode="auto">
          <a:xfrm>
            <a:off x="467544" y="1773236"/>
            <a:ext cx="8567738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26: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print(chr(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("a") +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),end="")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  <a:b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188" name="矩形 7"/>
          <p:cNvSpPr>
            <a:spLocks noChangeArrowheads="1"/>
          </p:cNvSpPr>
          <p:nvPr/>
        </p:nvSpPr>
        <p:spPr bwMode="auto">
          <a:xfrm>
            <a:off x="1" y="5084764"/>
            <a:ext cx="7789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920B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abcdefghijklmnopqrstuvwxyz</a:t>
            </a:r>
            <a:r>
              <a:rPr lang="en-US" altLang="zh-CN" sz="1800" b="1" dirty="0">
                <a:solidFill>
                  <a:srgbClr val="920B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字母的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编码是连续的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189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38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循环语句示例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95235" name="Rectangle 1"/>
          <p:cNvSpPr>
            <a:spLocks noChangeArrowheads="1"/>
          </p:cNvSpPr>
          <p:nvPr/>
        </p:nvSpPr>
        <p:spPr bwMode="auto">
          <a:xfrm>
            <a:off x="250826" y="1700214"/>
            <a:ext cx="85693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输入一个正整数</a:t>
            </a:r>
            <a:r>
              <a:rPr lang="en-US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从小到大</a:t>
            </a: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输出它的所有因子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int(input())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&lt;= n: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% x == 0: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print(x," ",end="")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  <a:endParaRPr lang="zh-CN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95236" name="矩形 7"/>
          <p:cNvSpPr>
            <a:spLocks noChangeArrowheads="1"/>
          </p:cNvSpPr>
          <p:nvPr/>
        </p:nvSpPr>
        <p:spPr bwMode="auto">
          <a:xfrm>
            <a:off x="7367492" y="2420937"/>
            <a:ext cx="1296988" cy="646112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u="sng" dirty="0">
                <a:solidFill>
                  <a:srgbClr val="C00000"/>
                </a:solidFill>
                <a:latin typeface="Arial" panose="020B0604020202020204" pitchFamily="34" charset="0"/>
              </a:rPr>
              <a:t>15</a:t>
            </a:r>
            <a:r>
              <a:rPr lang="zh-CN" altLang="zh-CN" sz="1800" i="1" u="sng" dirty="0">
                <a:solidFill>
                  <a:srgbClr val="C00000"/>
                </a:solidFill>
                <a:latin typeface="Arial" panose="020B0604020202020204" pitchFamily="34" charset="0"/>
              </a:rPr>
              <a:t> ↙</a:t>
            </a:r>
            <a:endParaRPr lang="en-US" altLang="zh-CN" sz="1800" i="1" u="sng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1 3 5 15</a:t>
            </a:r>
          </a:p>
        </p:txBody>
      </p:sp>
      <p:sp>
        <p:nvSpPr>
          <p:cNvPr id="95237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39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150E7F-4308-654E-CE62-BCDD9F5E8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49" y="4437063"/>
            <a:ext cx="8569325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输入一个正整数</a:t>
            </a:r>
            <a:r>
              <a:rPr lang="en-US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从小到大</a:t>
            </a: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输出它的所有因子</a:t>
            </a:r>
            <a:endParaRPr lang="en-US" altLang="zh-CN" sz="1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zh-CN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int(input())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range(1,n+1):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% x == 0: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print(x," ",end="")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for</a:t>
            </a:r>
            <a:r>
              <a:rPr lang="zh-CN" altLang="en-US" sz="2800" dirty="0">
                <a:solidFill>
                  <a:schemeClr val="bg1"/>
                </a:solidFill>
              </a:rPr>
              <a:t>循环语句</a:t>
            </a:r>
          </a:p>
        </p:txBody>
      </p:sp>
      <p:sp>
        <p:nvSpPr>
          <p:cNvPr id="17411" name="矩形 8"/>
          <p:cNvSpPr>
            <a:spLocks noChangeArrowheads="1"/>
          </p:cNvSpPr>
          <p:nvPr/>
        </p:nvSpPr>
        <p:spPr bwMode="auto">
          <a:xfrm>
            <a:off x="395288" y="1600200"/>
            <a:ext cx="68580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 10, 3) :  #</a:t>
            </a: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步长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range(-10, -100, -30)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-70</a:t>
            </a: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循环语句示例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97283" name="Rectangle 1"/>
          <p:cNvSpPr>
            <a:spLocks noChangeArrowheads="1"/>
          </p:cNvSpPr>
          <p:nvPr/>
        </p:nvSpPr>
        <p:spPr bwMode="auto">
          <a:xfrm>
            <a:off x="250826" y="1700213"/>
            <a:ext cx="8569325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en-US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提示用户输入密码，密码不正确则提示不正确，</a:t>
            </a:r>
            <a:endParaRPr lang="en-US" altLang="zh-CN" sz="1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然后要求输入，</a:t>
            </a:r>
            <a:r>
              <a: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密码正确则提示成功，然后结束。密码是</a:t>
            </a:r>
            <a:r>
              <a:rPr lang="en-US" altLang="zh-CN" sz="1800" b="1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szu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(input("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请输入密码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:")!= “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szu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print("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密码不正确！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密码输入成功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!")	</a:t>
            </a:r>
          </a:p>
        </p:txBody>
      </p:sp>
      <p:sp>
        <p:nvSpPr>
          <p:cNvPr id="97284" name="矩形 7"/>
          <p:cNvSpPr>
            <a:spLocks noChangeArrowheads="1"/>
          </p:cNvSpPr>
          <p:nvPr/>
        </p:nvSpPr>
        <p:spPr bwMode="auto">
          <a:xfrm>
            <a:off x="827089" y="4006850"/>
            <a:ext cx="4325937" cy="1754188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C00000"/>
                </a:solidFill>
                <a:latin typeface="Arial" panose="020B0604020202020204" pitchFamily="34" charset="0"/>
              </a:rPr>
              <a:t>请输入密码</a:t>
            </a: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800" i="1" dirty="0" err="1">
                <a:solidFill>
                  <a:srgbClr val="C00000"/>
                </a:solidFill>
                <a:latin typeface="Arial" panose="020B0604020202020204" pitchFamily="34" charset="0"/>
              </a:rPr>
              <a:t>bba</a:t>
            </a:r>
            <a:r>
              <a:rPr lang="zh-CN" altLang="zh-CN" sz="1800" i="1" u="sng" dirty="0">
                <a:solidFill>
                  <a:srgbClr val="C00000"/>
                </a:solidFill>
                <a:latin typeface="Arial" panose="020B0604020202020204" pitchFamily="34" charset="0"/>
              </a:rPr>
              <a:t> ↙</a:t>
            </a:r>
            <a:endParaRPr lang="en-US" altLang="zh-CN" sz="1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C00000"/>
                </a:solidFill>
                <a:latin typeface="Arial" panose="020B0604020202020204" pitchFamily="34" charset="0"/>
              </a:rPr>
              <a:t>密码不正确！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C00000"/>
                </a:solidFill>
                <a:latin typeface="Arial" panose="020B0604020202020204" pitchFamily="34" charset="0"/>
              </a:rPr>
              <a:t>请输入密码</a:t>
            </a: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:std</a:t>
            </a:r>
            <a:r>
              <a:rPr lang="zh-CN" altLang="zh-CN" sz="1800" i="1" u="sng" dirty="0">
                <a:solidFill>
                  <a:srgbClr val="C00000"/>
                </a:solidFill>
                <a:latin typeface="Arial" panose="020B0604020202020204" pitchFamily="34" charset="0"/>
              </a:rPr>
              <a:t> ↙</a:t>
            </a:r>
            <a:endParaRPr lang="en-US" altLang="zh-CN" sz="1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C00000"/>
                </a:solidFill>
                <a:latin typeface="Arial" panose="020B0604020202020204" pitchFamily="34" charset="0"/>
              </a:rPr>
              <a:t>密码不正确！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C00000"/>
                </a:solidFill>
                <a:latin typeface="Arial" panose="020B0604020202020204" pitchFamily="34" charset="0"/>
              </a:rPr>
              <a:t>请输入密码</a:t>
            </a: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800" i="1" dirty="0" err="1">
                <a:solidFill>
                  <a:srgbClr val="C00000"/>
                </a:solidFill>
                <a:latin typeface="Arial" panose="020B0604020202020204" pitchFamily="34" charset="0"/>
              </a:rPr>
              <a:t>szu</a:t>
            </a:r>
            <a:r>
              <a:rPr lang="zh-CN" altLang="zh-CN" sz="1800" i="1" u="sng" dirty="0">
                <a:solidFill>
                  <a:srgbClr val="C00000"/>
                </a:solidFill>
                <a:latin typeface="Arial" panose="020B0604020202020204" pitchFamily="34" charset="0"/>
              </a:rPr>
              <a:t>↙</a:t>
            </a:r>
            <a:endParaRPr lang="en-US" altLang="zh-CN" sz="1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i="1" dirty="0">
                <a:solidFill>
                  <a:srgbClr val="C00000"/>
                </a:solidFill>
                <a:latin typeface="Arial" panose="020B0604020202020204" pitchFamily="34" charset="0"/>
              </a:rPr>
              <a:t>密码输入成功</a:t>
            </a: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!</a:t>
            </a:r>
          </a:p>
        </p:txBody>
      </p:sp>
      <p:sp>
        <p:nvSpPr>
          <p:cNvPr id="9728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循环语句示例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99331" name="矩形 8"/>
          <p:cNvSpPr>
            <a:spLocks noChangeArrowheads="1"/>
          </p:cNvSpPr>
          <p:nvPr/>
        </p:nvSpPr>
        <p:spPr bwMode="auto">
          <a:xfrm>
            <a:off x="359569" y="3140968"/>
            <a:ext cx="84248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 = input().split()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x,y,z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int(s[0]),int(s[1]),int(s[2])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while True: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if n % x == 0 and n % y == 0 and n % z ==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print(n)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break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n = n + 1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345652-816D-2852-7044-512CD1802E61}"/>
              </a:ext>
            </a:extLst>
          </p:cNvPr>
          <p:cNvSpPr txBox="1"/>
          <p:nvPr/>
        </p:nvSpPr>
        <p:spPr>
          <a:xfrm>
            <a:off x="683568" y="1739901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输入三个整数，求它们的最小公倍数</a:t>
            </a:r>
            <a:endParaRPr lang="en-US" altLang="zh-CN" sz="24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解法：枚举，一个个试</a:t>
            </a:r>
            <a:endParaRPr lang="en-US" altLang="zh-CN" sz="24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循环语句示例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01379" name="矩形 8"/>
          <p:cNvSpPr>
            <a:spLocks noChangeArrowheads="1"/>
          </p:cNvSpPr>
          <p:nvPr/>
        </p:nvSpPr>
        <p:spPr bwMode="auto">
          <a:xfrm>
            <a:off x="468313" y="1844675"/>
            <a:ext cx="84248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输入三个整数，求它们的最小公倍数</a:t>
            </a:r>
            <a:endParaRPr lang="en-US" altLang="zh-CN" sz="2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改进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：枚举，一个个试，改进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while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条件更简洁</a:t>
            </a: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BE8416-BA79-2759-C8A2-8DF922588D55}"/>
              </a:ext>
            </a:extLst>
          </p:cNvPr>
          <p:cNvSpPr txBox="1"/>
          <p:nvPr/>
        </p:nvSpPr>
        <p:spPr>
          <a:xfrm>
            <a:off x="611560" y="3140968"/>
            <a:ext cx="7200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 = input().split()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x,y,z</a:t>
            </a: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int(s[0]),int(s[1]),int(s[2])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while not (n % x == 0 and n % y == 0 and n % z == 0):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	n +=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print(n)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循环语句示例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103427" name="矩形 8"/>
          <p:cNvSpPr>
            <a:spLocks noChangeArrowheads="1"/>
          </p:cNvSpPr>
          <p:nvPr/>
        </p:nvSpPr>
        <p:spPr bwMode="auto">
          <a:xfrm>
            <a:off x="468313" y="1844676"/>
            <a:ext cx="842486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输入三个整数，求它们的最小公倍数，改进解法</a:t>
            </a:r>
            <a:endParaRPr lang="en-US" altLang="zh-CN" sz="2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改进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：即便是枚举，没必要试的，也不要去试，这样速度才快</a:t>
            </a: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43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4ACFEB-2B29-2BFB-3050-5B5C8454E2C5}"/>
              </a:ext>
            </a:extLst>
          </p:cNvPr>
          <p:cNvSpPr txBox="1"/>
          <p:nvPr/>
        </p:nvSpPr>
        <p:spPr>
          <a:xfrm>
            <a:off x="457200" y="3196421"/>
            <a:ext cx="89393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 = input().split()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x,y,z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int(s[0]),int(s[1]),int(s[2])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= m = max(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x,y,z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从三者里面最大的开始试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while True: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if n % x == 0 and n % y == 0 and n % z ==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print(n)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break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+= m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没必要一个个试，而是每隔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个试一下</a:t>
            </a:r>
            <a:endParaRPr lang="zh-CN" altLang="en-US" sz="20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5DD3C-3652-5CE6-4E32-CB78934E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29B8B-6341-6080-6F19-F411EA65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96975"/>
            <a:ext cx="8496300" cy="935881"/>
          </a:xfrm>
        </p:spPr>
        <p:txBody>
          <a:bodyPr/>
          <a:lstStyle/>
          <a:p>
            <a:r>
              <a:rPr lang="zh-CN" altLang="en-US"/>
              <a:t>辗转相除法求最大公约数</a:t>
            </a:r>
            <a:r>
              <a:rPr lang="en-US" altLang="zh-CN"/>
              <a:t>GCD(a,b)</a:t>
            </a:r>
            <a:r>
              <a:rPr lang="zh-CN" altLang="en-US"/>
              <a:t>和最小公倍数</a:t>
            </a:r>
            <a:r>
              <a:rPr lang="en-US" altLang="zh-CN"/>
              <a:t>LCM(a,b)</a:t>
            </a:r>
            <a:r>
              <a:rPr lang="zh-CN" altLang="en-US"/>
              <a:t>，求解过程用函数完成。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8AFD82-A631-1FFE-F07C-4088426C4DB0}"/>
              </a:ext>
            </a:extLst>
          </p:cNvPr>
          <p:cNvSpPr txBox="1"/>
          <p:nvPr/>
        </p:nvSpPr>
        <p:spPr>
          <a:xfrm>
            <a:off x="611560" y="2348880"/>
            <a:ext cx="77048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def gcd(a, b):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    """计算最大公约数"""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    while b != 0: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        a, b = b, a % b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    return a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def lcm(a, b):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    """计算最小公倍数"""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    return a * b // gcd(a, b)  </a:t>
            </a:r>
            <a:endParaRPr lang="en-US" altLang="zh-CN" sz="1800" dirty="0">
              <a:solidFill>
                <a:schemeClr val="bg1"/>
              </a:solidFill>
            </a:endParaRPr>
          </a:p>
          <a:p>
            <a:r>
              <a:rPr lang="zh-CN" altLang="en-US" sz="1800" dirty="0">
                <a:solidFill>
                  <a:schemeClr val="bg1"/>
                </a:solidFill>
              </a:rPr>
              <a:t>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a = 12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b = 15  </a:t>
            </a:r>
          </a:p>
          <a:p>
            <a:r>
              <a:rPr lang="zh-CN" altLang="en-US" sz="1800" dirty="0">
                <a:solidFill>
                  <a:schemeClr val="bg1"/>
                </a:solidFill>
              </a:rPr>
              <a:t>print(f"The LCM of {a} and {b} is: {lcm(a, b)}")</a:t>
            </a:r>
          </a:p>
        </p:txBody>
      </p:sp>
    </p:spTree>
    <p:extLst>
      <p:ext uri="{BB962C8B-B14F-4D97-AF65-F5344CB8AC3E}">
        <p14:creationId xmlns:p14="http://schemas.microsoft.com/office/powerpoint/2010/main" val="1819548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语句和异常处理进行输入</a:t>
            </a:r>
          </a:p>
        </p:txBody>
      </p:sp>
      <p:sp>
        <p:nvSpPr>
          <p:cNvPr id="105475" name="Rectangle 1"/>
          <p:cNvSpPr>
            <a:spLocks noChangeArrowheads="1"/>
          </p:cNvSpPr>
          <p:nvPr/>
        </p:nvSpPr>
        <p:spPr bwMode="auto">
          <a:xfrm>
            <a:off x="250826" y="1700213"/>
            <a:ext cx="8569325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800" b="1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Openjudge</a:t>
            </a:r>
            <a:r>
              <a: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做题时，有些题目，输入数据没有结束标志，也不告诉你有多少数据。例如：</a:t>
            </a:r>
            <a:endParaRPr lang="en-US" altLang="zh-CN" sz="1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输入若干行，每行若干整数，求所有整数的最大值</a:t>
            </a:r>
            <a:endParaRPr lang="en-US" altLang="zh-CN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输入样例：</a:t>
            </a:r>
            <a:endParaRPr lang="en-US" altLang="zh-CN" sz="1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15 23 9 3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87 6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3 4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输出样例</a:t>
            </a:r>
            <a:r>
              <a:rPr lang="en-US" altLang="zh-CN" sz="1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87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如何判断输入结束，就是需要解决的问题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476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语句和异常处理进行输入</a:t>
            </a:r>
          </a:p>
        </p:txBody>
      </p:sp>
      <p:sp>
        <p:nvSpPr>
          <p:cNvPr id="107523" name="Rectangle 1"/>
          <p:cNvSpPr>
            <a:spLocks noChangeArrowheads="1"/>
          </p:cNvSpPr>
          <p:nvPr/>
        </p:nvSpPr>
        <p:spPr bwMode="auto">
          <a:xfrm>
            <a:off x="250826" y="1700213"/>
            <a:ext cx="8569325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输入若干行，每行若干整数，求所有整数的最大值</a:t>
            </a:r>
            <a:endParaRPr lang="en-US" altLang="zh-CN" sz="1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input()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异常处理</a:t>
            </a:r>
            <a:endParaRPr lang="en-US" altLang="zh-C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x in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maxV,int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 = input()  #</a:t>
            </a:r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输入数据已经没有了还执行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，会产生异常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	#pass</a:t>
            </a:r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语句啥都不做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52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674DE3-B3F5-F9AF-1BF0-09F337961991}"/>
              </a:ext>
            </a:extLst>
          </p:cNvPr>
          <p:cNvSpPr txBox="1"/>
          <p:nvPr/>
        </p:nvSpPr>
        <p:spPr>
          <a:xfrm>
            <a:off x="6084168" y="5041900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一直输入多行，按停止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8387FC-6BAD-4D2A-D886-261073DD2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104" y="5481045"/>
            <a:ext cx="312447" cy="358171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异常处理</a:t>
            </a:r>
          </a:p>
        </p:txBody>
      </p:sp>
      <p:sp>
        <p:nvSpPr>
          <p:cNvPr id="105475" name="Rectangle 1"/>
          <p:cNvSpPr>
            <a:spLocks noChangeArrowheads="1"/>
          </p:cNvSpPr>
          <p:nvPr/>
        </p:nvSpPr>
        <p:spPr bwMode="auto">
          <a:xfrm>
            <a:off x="250825" y="1533526"/>
            <a:ext cx="8713788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语句组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如果在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&lt;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语句组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1&gt;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执行过程中出现了异常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(runtime error)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，程序立即从语句组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中跳出，去执行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&lt;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语句组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2&gt;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，然后再继续往下执行。如果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&lt;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语句组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1&gt;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执行正常完，则程序继续往下执行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,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不会执行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&lt;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语句组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2&gt;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常见的异常有：</a:t>
            </a:r>
            <a:endParaRPr lang="en-US" altLang="zh-CN" sz="1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AutoNum type="arabicParenR"/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不合适的转换，例如 </a:t>
            </a:r>
            <a:r>
              <a:rPr lang="en-US" altLang="zh-CN" sz="1800" dirty="0" err="1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("</a:t>
            </a:r>
            <a:r>
              <a:rPr lang="en-US" altLang="zh-CN" sz="1800" dirty="0" err="1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abc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") </a:t>
            </a:r>
            <a:r>
              <a:rPr lang="en-US" altLang="zh-CN" sz="1800" dirty="0" err="1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("23.34")  float("</a:t>
            </a:r>
            <a:r>
              <a:rPr lang="en-US" altLang="zh-CN" sz="1800" dirty="0" err="1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abc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")</a:t>
            </a:r>
          </a:p>
          <a:p>
            <a:pPr marL="342900" indent="-342900" eaLnBrk="1" hangingPunct="1">
              <a:spcBef>
                <a:spcPct val="0"/>
              </a:spcBef>
              <a:buFontTx/>
              <a:buAutoNum type="arabicParenR"/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输入已经结束（已经没有输入数据了）后，还执行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input() 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在</a:t>
            </a:r>
            <a:r>
              <a:rPr lang="en-US" altLang="zh-CN" sz="1800" dirty="0" err="1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openjudge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做题常见</a:t>
            </a:r>
            <a:endParaRPr lang="en-US" altLang="zh-CN" sz="1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 eaLnBrk="1" hangingPunct="1">
              <a:spcBef>
                <a:spcPct val="0"/>
              </a:spcBef>
              <a:buFontTx/>
              <a:buAutoNum type="arabicParenR"/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除法除数为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0</a:t>
            </a:r>
          </a:p>
          <a:p>
            <a:pPr marL="342900" indent="-342900" eaLnBrk="1" hangingPunct="1">
              <a:spcBef>
                <a:spcPct val="0"/>
              </a:spcBef>
              <a:buFontTx/>
              <a:buAutoNum type="arabicParenR"/>
              <a:defRPr/>
            </a:pP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整数和字符串相加  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5)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列表下标越界（比如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3</a:t>
            </a:r>
            <a:r>
              <a:rPr lang="zh-CN" altLang="en-US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个元素的列表用到了下标</a:t>
            </a:r>
            <a:r>
              <a:rPr lang="en-US" altLang="zh-CN" sz="1800" dirty="0">
                <a:solidFill>
                  <a:schemeClr val="bg1"/>
                </a:solidFill>
                <a:latin typeface="+mj-ea"/>
                <a:ea typeface="+mj-ea"/>
                <a:cs typeface="Courier New" panose="02070309020205020404" pitchFamily="49" charset="0"/>
              </a:rPr>
              <a:t>4)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1800" dirty="0">
              <a:solidFill>
                <a:schemeClr val="bg1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18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9572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异常处理</a:t>
            </a:r>
          </a:p>
        </p:txBody>
      </p:sp>
      <p:sp>
        <p:nvSpPr>
          <p:cNvPr id="111619" name="Rectangle 1"/>
          <p:cNvSpPr>
            <a:spLocks noChangeArrowheads="1"/>
          </p:cNvSpPr>
          <p:nvPr/>
        </p:nvSpPr>
        <p:spPr bwMode="auto">
          <a:xfrm>
            <a:off x="250826" y="1557338"/>
            <a:ext cx="856932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int(input())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print("hello")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100/n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print("error")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print("end")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620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48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11621" name="矩形 7"/>
          <p:cNvSpPr>
            <a:spLocks noChangeArrowheads="1"/>
          </p:cNvSpPr>
          <p:nvPr/>
        </p:nvSpPr>
        <p:spPr bwMode="auto">
          <a:xfrm>
            <a:off x="323851" y="4116389"/>
            <a:ext cx="1362075" cy="1476375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r>
              <a:rPr lang="zh-CN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↙</a:t>
            </a:r>
            <a:endParaRPr lang="en-US" altLang="zh-CN" sz="1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hello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20.0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111622" name="矩形 7"/>
          <p:cNvSpPr>
            <a:spLocks noChangeArrowheads="1"/>
          </p:cNvSpPr>
          <p:nvPr/>
        </p:nvSpPr>
        <p:spPr bwMode="auto">
          <a:xfrm>
            <a:off x="2124076" y="4116389"/>
            <a:ext cx="1362075" cy="1476375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zh-CN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↙</a:t>
            </a:r>
            <a:endParaRPr lang="en-US" altLang="zh-CN" sz="1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hello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111623" name="矩形 7"/>
          <p:cNvSpPr>
            <a:spLocks noChangeArrowheads="1"/>
          </p:cNvSpPr>
          <p:nvPr/>
        </p:nvSpPr>
        <p:spPr bwMode="auto">
          <a:xfrm>
            <a:off x="3887788" y="4116388"/>
            <a:ext cx="1363662" cy="1200150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 err="1">
                <a:solidFill>
                  <a:srgbClr val="C00000"/>
                </a:solidFill>
                <a:latin typeface="Arial" panose="020B0604020202020204" pitchFamily="34" charset="0"/>
              </a:rPr>
              <a:t>abc</a:t>
            </a:r>
            <a:r>
              <a:rPr lang="zh-CN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↙</a:t>
            </a:r>
            <a:endParaRPr lang="en-US" altLang="zh-CN" sz="1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error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C00000"/>
                </a:solidFill>
                <a:latin typeface="Arial" panose="020B0604020202020204" pitchFamily="34" charset="0"/>
              </a:rPr>
              <a:t>end</a:t>
            </a:r>
          </a:p>
        </p:txBody>
      </p:sp>
    </p:spTree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46" name="组合 345"/>
          <p:cNvGrpSpPr/>
          <p:nvPr>
            <p:custDataLst>
              <p:tags r:id="rId2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3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4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5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6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7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8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9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同心圆 27"/>
          <p:cNvSpPr/>
          <p:nvPr/>
        </p:nvSpPr>
        <p:spPr>
          <a:xfrm>
            <a:off x="1651635" y="2854326"/>
            <a:ext cx="1581039" cy="1435735"/>
          </a:xfrm>
          <a:prstGeom prst="donut">
            <a:avLst>
              <a:gd name="adj" fmla="val 4879"/>
            </a:avLst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TextBox 41"/>
          <p:cNvSpPr txBox="1"/>
          <p:nvPr/>
        </p:nvSpPr>
        <p:spPr>
          <a:xfrm>
            <a:off x="3612175" y="3249930"/>
            <a:ext cx="404621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800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模块导入</a:t>
            </a:r>
            <a:endParaRPr lang="zh-CN" altLang="en-US" sz="2800" spc="205" dirty="0">
              <a:ln w="3175">
                <a:noFill/>
                <a:prstDash val="dash"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for</a:t>
            </a:r>
            <a:r>
              <a:rPr lang="zh-CN" altLang="en-US" sz="2800" dirty="0">
                <a:solidFill>
                  <a:schemeClr val="bg1"/>
                </a:solidFill>
              </a:rPr>
              <a:t>循环语句</a:t>
            </a:r>
          </a:p>
        </p:txBody>
      </p:sp>
      <p:sp>
        <p:nvSpPr>
          <p:cNvPr id="19459" name="矩形 8"/>
          <p:cNvSpPr>
            <a:spLocks noChangeArrowheads="1"/>
          </p:cNvSpPr>
          <p:nvPr/>
        </p:nvSpPr>
        <p:spPr bwMode="auto">
          <a:xfrm>
            <a:off x="395288" y="1600201"/>
            <a:ext cx="685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无输出</a:t>
            </a:r>
            <a:endParaRPr lang="en-US" altLang="zh-CN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range(2,2)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无输出</a:t>
            </a:r>
            <a:endParaRPr lang="en-US" altLang="zh-CN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模块导入</a:t>
            </a: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044066"/>
            <a:ext cx="6303645" cy="41646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000" dirty="0">
                <a:latin typeface="+mn-ea"/>
                <a:cs typeface="+mn-ea"/>
              </a:rPr>
              <a:t>   </a:t>
            </a:r>
            <a:endParaRPr lang="en-US" altLang="zh-CN" sz="2000" spc="129" dirty="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5920" y="2069466"/>
            <a:ext cx="6137910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模块</a:t>
            </a:r>
          </a:p>
          <a:p>
            <a:pPr indent="457200" algn="just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模块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）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就好比是工具包，要想使用这个工具包中的工具(函数)，就需要导入这个模块。</a:t>
            </a:r>
          </a:p>
          <a:p>
            <a:pPr indent="457200" algn="just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比如案例4中求直角三角形的斜边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时使用了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函数，在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中要调用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函数，必须用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关键字导入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这个模块。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模块导入</a:t>
            </a: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044066"/>
            <a:ext cx="6303645" cy="41646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000" dirty="0">
                <a:latin typeface="+mn-ea"/>
                <a:cs typeface="+mn-ea"/>
              </a:rPr>
              <a:t>   </a:t>
            </a:r>
            <a:endParaRPr lang="en-US" altLang="zh-CN" sz="2000" spc="129" dirty="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92910" y="2261236"/>
            <a:ext cx="61582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中使用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关键字来导入某个模块。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语法格式为：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+mn-ea"/>
              </a:rPr>
              <a:t>	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 模块名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关键字来导入模块，在调用模块中的函数时，必须这样引用：</a:t>
            </a:r>
            <a:endParaRPr lang="zh-CN" altLang="en-US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模块名.函数名</a:t>
            </a:r>
            <a:endParaRPr lang="zh-CN" altLang="en-US" b="1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dirty="0">
              <a:latin typeface="+mn-ea"/>
              <a:cs typeface="+mn-ea"/>
            </a:endParaRPr>
          </a:p>
          <a:p>
            <a:pPr algn="l"/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模块导入</a:t>
            </a: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044066"/>
            <a:ext cx="6303645" cy="41646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000" dirty="0">
                <a:latin typeface="+mn-ea"/>
                <a:cs typeface="+mn-ea"/>
              </a:rPr>
              <a:t>   </a:t>
            </a:r>
            <a:endParaRPr lang="en-US" altLang="zh-CN" sz="2000" spc="129" dirty="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5600" y="2390140"/>
            <a:ext cx="6158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20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当模块名比较长也可简写为模块重新命名，</a:t>
            </a:r>
          </a:p>
          <a:p>
            <a:pPr indent="457200" fontAlgn="auto">
              <a:lnSpc>
                <a:spcPct val="20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语法格式为：</a:t>
            </a:r>
          </a:p>
          <a:p>
            <a:pPr indent="457200" fontAlgn="auto">
              <a:lnSpc>
                <a:spcPct val="20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import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 模块名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重新命名</a:t>
            </a:r>
            <a:endParaRPr lang="en-US" altLang="zh-CN" b="1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l"/>
            <a:endParaRPr lang="zh-CN" altLang="en-US" b="1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2E67B4-BFD3-7F58-0DCF-C89B589B0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739786"/>
            <a:ext cx="5040560" cy="47718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E2FB80-5C5B-1F5C-4EBD-6B9B1CF4F7D7}"/>
              </a:ext>
            </a:extLst>
          </p:cNvPr>
          <p:cNvSpPr txBox="1"/>
          <p:nvPr/>
        </p:nvSpPr>
        <p:spPr>
          <a:xfrm>
            <a:off x="1835696" y="1268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如：</a:t>
            </a:r>
          </a:p>
        </p:txBody>
      </p:sp>
    </p:spTree>
    <p:extLst>
      <p:ext uri="{BB962C8B-B14F-4D97-AF65-F5344CB8AC3E}">
        <p14:creationId xmlns:p14="http://schemas.microsoft.com/office/powerpoint/2010/main" val="925463974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模块导入</a:t>
            </a: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4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5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5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6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6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4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7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1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2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9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0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390563" y="1077690"/>
            <a:ext cx="64084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20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关键字，可以将整个模块整个导入进来，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rom...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则是导入一个指定的对象(可以是某个函数、全局变量或类)到当前的命名空间中。</a:t>
            </a:r>
          </a:p>
          <a:p>
            <a:pPr indent="457200" fontAlgn="auto">
              <a:lnSpc>
                <a:spcPct val="20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语法格式为：</a:t>
            </a:r>
          </a:p>
          <a:p>
            <a:pPr indent="457200" fontAlgn="auto">
              <a:lnSpc>
                <a:spcPct val="20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模块名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 对象名 </a:t>
            </a:r>
            <a:endParaRPr lang="en-US" altLang="zh-CN" b="1" dirty="0">
              <a:solidFill>
                <a:schemeClr val="bg1"/>
              </a:solidFill>
              <a:latin typeface="+mn-ea"/>
              <a:cs typeface="+mn-ea"/>
            </a:endParaRPr>
          </a:p>
          <a:p>
            <a:pPr indent="457200" fontAlgn="auto">
              <a:lnSpc>
                <a:spcPct val="20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 模块名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b="1" dirty="0">
                <a:solidFill>
                  <a:schemeClr val="bg1"/>
                </a:solidFill>
                <a:latin typeface="+mn-ea"/>
                <a:cs typeface="+mn-ea"/>
              </a:rPr>
              <a:t> *</a:t>
            </a:r>
            <a:endParaRPr lang="zh-CN" altLang="en-US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l"/>
            <a:endParaRPr lang="zh-CN" altLang="en-US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l"/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E60B18-4A1C-194D-CA5A-C4D62D96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39" y="2095384"/>
            <a:ext cx="5233709" cy="27017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556061D-8CF2-F4C2-DC9A-A464F9E3AF96}"/>
              </a:ext>
            </a:extLst>
          </p:cNvPr>
          <p:cNvSpPr txBox="1"/>
          <p:nvPr/>
        </p:nvSpPr>
        <p:spPr>
          <a:xfrm>
            <a:off x="1835696" y="1268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如：</a:t>
            </a:r>
          </a:p>
        </p:txBody>
      </p:sp>
    </p:spTree>
    <p:extLst>
      <p:ext uri="{BB962C8B-B14F-4D97-AF65-F5344CB8AC3E}">
        <p14:creationId xmlns:p14="http://schemas.microsoft.com/office/powerpoint/2010/main" val="2147034901"/>
      </p:ext>
    </p:extLst>
  </p:cSld>
  <p:clrMapOvr>
    <a:masterClrMapping/>
  </p:clrMapOvr>
  <p:transition spd="slow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模块导入</a:t>
            </a: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4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5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5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6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6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4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7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1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2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9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0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676714" y="2070108"/>
            <a:ext cx="6090920" cy="4022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solidFill>
                <a:schemeClr val="bg1"/>
              </a:solidFill>
              <a:latin typeface="+mn-ea"/>
              <a:cs typeface="+mn-ea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模块名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 *这种方式表示导入了模块的全部属性。</a:t>
            </a:r>
          </a:p>
          <a:p>
            <a:pPr algn="l" fontAlgn="auto"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在使用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from...import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导入指定的对象后，在调用函数时，前面无需再加上模块名称，直接调用即可。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模块导入</a:t>
            </a: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044065"/>
            <a:ext cx="6303645" cy="28943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1800" b="1" dirty="0">
                <a:solidFill>
                  <a:schemeClr val="bg1"/>
                </a:solidFill>
                <a:latin typeface="+mn-ea"/>
                <a:cs typeface="+mn-ea"/>
              </a:rPr>
              <a:t>注意：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8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同一个模块不论执行了多少次</a:t>
            </a:r>
            <a:r>
              <a:rPr lang="en-US" altLang="zh-CN" sz="18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CN" altLang="en-US" sz="18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，模块只会被导入一次，这样可防止模块多次被执行。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8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import导入语句一般应放在代码的顶端。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8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在导入模块后调用函数时，要注意</a:t>
            </a:r>
            <a:r>
              <a:rPr lang="en-US" altLang="zh-CN" sz="18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import..</a:t>
            </a:r>
            <a:r>
              <a:rPr lang="zh-CN" altLang="en-US" sz="1800" spc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.和from...import区别。</a:t>
            </a:r>
            <a:endParaRPr lang="zh-CN" altLang="en-US" sz="1800" spc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360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>
            <p:custDataLst>
              <p:tags r:id="rId1"/>
            </p:custDataLst>
          </p:nvPr>
        </p:nvGrpSpPr>
        <p:grpSpPr>
          <a:xfrm>
            <a:off x="771304" y="1651542"/>
            <a:ext cx="7490260" cy="4137527"/>
            <a:chOff x="2354" y="1751"/>
            <a:chExt cx="8972" cy="8247"/>
          </a:xfrm>
        </p:grpSpPr>
        <p:sp>
          <p:nvSpPr>
            <p:cNvPr id="109" name="任意多边形 108"/>
            <p:cNvSpPr/>
            <p:nvPr>
              <p:custDataLst>
                <p:tags r:id="rId19"/>
              </p:custDataLst>
            </p:nvPr>
          </p:nvSpPr>
          <p:spPr>
            <a:xfrm>
              <a:off x="2354" y="9193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 109"/>
            <p:cNvSpPr/>
            <p:nvPr>
              <p:custDataLst>
                <p:tags r:id="rId20"/>
              </p:custDataLst>
            </p:nvPr>
          </p:nvSpPr>
          <p:spPr>
            <a:xfrm rot="10800000">
              <a:off x="10503" y="175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同心圆 1"/>
          <p:cNvSpPr/>
          <p:nvPr>
            <p:custDataLst>
              <p:tags r:id="rId2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模块导入</a:t>
            </a:r>
          </a:p>
        </p:txBody>
      </p:sp>
      <p:grpSp>
        <p:nvGrpSpPr>
          <p:cNvPr id="346" name="组合 345"/>
          <p:cNvGrpSpPr/>
          <p:nvPr>
            <p:custDataLst>
              <p:tags r:id="rId4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6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7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8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8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5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6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4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10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1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2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5"/>
            </p:custDataLst>
          </p:nvPr>
        </p:nvSpPr>
        <p:spPr>
          <a:xfrm>
            <a:off x="1480186" y="2044065"/>
            <a:ext cx="6303645" cy="9448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       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         </a:t>
            </a:r>
            <a:r>
              <a:rPr lang="en-US" altLang="zh-CN" sz="1800" dirty="0" err="1">
                <a:solidFill>
                  <a:schemeClr val="bg1"/>
                </a:solidFill>
                <a:latin typeface="+mn-ea"/>
                <a:cs typeface="+mn-ea"/>
              </a:rPr>
              <a:t>导入时间模块，打印时间戳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cs typeface="+mn-ea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857663" y="1729423"/>
            <a:ext cx="2275840" cy="16560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41CDDA-E004-E28C-455A-80DB1279C48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9698" y="3592038"/>
            <a:ext cx="7610390" cy="1614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360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>
            <p:custDataLst>
              <p:tags r:id="rId1"/>
            </p:custDataLst>
          </p:nvPr>
        </p:nvGrpSpPr>
        <p:grpSpPr>
          <a:xfrm>
            <a:off x="771939" y="1600107"/>
            <a:ext cx="7490260" cy="4137527"/>
            <a:chOff x="2354" y="1751"/>
            <a:chExt cx="8972" cy="8247"/>
          </a:xfrm>
        </p:grpSpPr>
        <p:sp>
          <p:nvSpPr>
            <p:cNvPr id="109" name="任意多边形 108"/>
            <p:cNvSpPr/>
            <p:nvPr>
              <p:custDataLst>
                <p:tags r:id="rId19"/>
              </p:custDataLst>
            </p:nvPr>
          </p:nvSpPr>
          <p:spPr>
            <a:xfrm>
              <a:off x="2354" y="9193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 109"/>
            <p:cNvSpPr/>
            <p:nvPr>
              <p:custDataLst>
                <p:tags r:id="rId20"/>
              </p:custDataLst>
            </p:nvPr>
          </p:nvSpPr>
          <p:spPr>
            <a:xfrm rot="10800000">
              <a:off x="10503" y="175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同心圆 1"/>
          <p:cNvSpPr/>
          <p:nvPr>
            <p:custDataLst>
              <p:tags r:id="rId2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模块导入</a:t>
            </a:r>
          </a:p>
        </p:txBody>
      </p:sp>
      <p:grpSp>
        <p:nvGrpSpPr>
          <p:cNvPr id="346" name="组合 345"/>
          <p:cNvGrpSpPr/>
          <p:nvPr>
            <p:custDataLst>
              <p:tags r:id="rId4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6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7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8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8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5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6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4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10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1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2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5"/>
            </p:custDataLst>
          </p:nvPr>
        </p:nvSpPr>
        <p:spPr>
          <a:xfrm>
            <a:off x="1480186" y="4124326"/>
            <a:ext cx="6303645" cy="85151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>
              <a:lnSpc>
                <a:spcPct val="150000"/>
              </a:lnSpc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也可使用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from...import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方式，只导入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</a:t>
            </a:r>
            <a:r>
              <a:rPr lang="en-US" altLang="zh-CN" sz="18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模块中的某一个函数，同时在调用该函数时，无需再加模块名称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1560" y="2205453"/>
            <a:ext cx="8214383" cy="1783632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3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885825" y="1455739"/>
            <a:ext cx="7315200" cy="16081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for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in range(3,12,3) :</a:t>
            </a:r>
          </a:p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print(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,"",end = "")</a:t>
            </a:r>
          </a:p>
          <a:p>
            <a:pPr>
              <a:defRPr/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输出结果是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3 6 9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3 6 9 12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3 4 5 6 7 8 9 10 11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3 4 5 6 7 8 9 10 11 12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4" y="2995613"/>
            <a:ext cx="384175" cy="385762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4" y="3638551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4" y="4281488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9514" y="4924426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686550" y="5518151"/>
            <a:ext cx="1157288" cy="309563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3564" name="组合 18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85725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ypeText"/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3565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92075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>
            <p:custDataLst>
              <p:tags r:id="rId1"/>
            </p:custDataLst>
          </p:nvPr>
        </p:nvGrpSpPr>
        <p:grpSpPr>
          <a:xfrm>
            <a:off x="742094" y="1600107"/>
            <a:ext cx="7490260" cy="4137527"/>
            <a:chOff x="2354" y="1751"/>
            <a:chExt cx="8972" cy="8247"/>
          </a:xfrm>
        </p:grpSpPr>
        <p:sp>
          <p:nvSpPr>
            <p:cNvPr id="109" name="任意多边形 108"/>
            <p:cNvSpPr/>
            <p:nvPr>
              <p:custDataLst>
                <p:tags r:id="rId17"/>
              </p:custDataLst>
            </p:nvPr>
          </p:nvSpPr>
          <p:spPr>
            <a:xfrm>
              <a:off x="2354" y="9193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 109"/>
            <p:cNvSpPr/>
            <p:nvPr>
              <p:custDataLst>
                <p:tags r:id="rId18"/>
              </p:custDataLst>
            </p:nvPr>
          </p:nvSpPr>
          <p:spPr>
            <a:xfrm rot="10800000">
              <a:off x="10503" y="175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同心圆 1"/>
          <p:cNvSpPr/>
          <p:nvPr>
            <p:custDataLst>
              <p:tags r:id="rId2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4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5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5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6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6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4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7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1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2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9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0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651635" y="2854326"/>
            <a:ext cx="1581150" cy="1435735"/>
            <a:chOff x="304800" y="631266"/>
            <a:chExt cx="4000781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7"/>
            <p:cNvSpPr/>
            <p:nvPr/>
          </p:nvSpPr>
          <p:spPr>
            <a:xfrm>
              <a:off x="304800" y="631266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04800" y="631266"/>
              <a:ext cx="4000781" cy="391331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41"/>
          <p:cNvSpPr txBox="1"/>
          <p:nvPr/>
        </p:nvSpPr>
        <p:spPr>
          <a:xfrm>
            <a:off x="3334386" y="3295650"/>
            <a:ext cx="4539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800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用于生成随机数的相关函数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0" y="1077690"/>
            <a:ext cx="3427730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用于生成随机数的相关函数</a:t>
            </a:r>
            <a:endParaRPr lang="zh-CN" altLang="en-US" sz="2200" spc="205" dirty="0">
              <a:ln w="3175">
                <a:noFill/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044066"/>
            <a:ext cx="6303645" cy="41646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000" dirty="0">
                <a:latin typeface="+mn-ea"/>
                <a:cs typeface="+mn-ea"/>
              </a:rPr>
              <a:t>   </a:t>
            </a:r>
            <a:endParaRPr lang="en-US" altLang="zh-CN" sz="2000" spc="129" dirty="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0045" y="2219325"/>
            <a:ext cx="5683250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en-US" altLang="zh-CN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中的</a:t>
            </a:r>
            <a:r>
              <a:rPr lang="en-US" altLang="zh-CN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+mn-ea"/>
              </a:rPr>
              <a:t>模块，可以提供随机函数，能够生成随机元素或者表数据，在实际编程中有广泛的应用。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15748" y="4062920"/>
            <a:ext cx="1831340" cy="1813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47282" y="4131945"/>
            <a:ext cx="3369310" cy="181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0" y="1077690"/>
            <a:ext cx="3427730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用于生成随机数的相关函数</a:t>
            </a:r>
            <a:endParaRPr lang="zh-CN" altLang="en-US" sz="2200" spc="205" dirty="0">
              <a:ln w="3175">
                <a:noFill/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044066"/>
            <a:ext cx="6303645" cy="41646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000" dirty="0">
                <a:latin typeface="+mn-ea"/>
                <a:cs typeface="+mn-ea"/>
              </a:rPr>
              <a:t>   </a:t>
            </a:r>
            <a:endParaRPr lang="en-US" altLang="zh-CN" sz="2000" spc="129" dirty="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24684" y="2251710"/>
            <a:ext cx="5466555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b="1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random.random()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用于生成</a:t>
            </a:r>
            <a:r>
              <a:rPr lang="en-US" altLang="zh-CN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[0,1)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之间的随机浮点数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algn="l" fontAlgn="auto">
              <a:lnSpc>
                <a:spcPct val="150000"/>
              </a:lnSpc>
              <a:buNone/>
            </a:pPr>
            <a:endParaRPr lang="en-US" altLang="zh-CN" spc="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3568" y="3673167"/>
            <a:ext cx="8321186" cy="2039621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0" y="1077690"/>
            <a:ext cx="3427730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用于生成随机数的相关函数</a:t>
            </a:r>
            <a:endParaRPr lang="zh-CN" altLang="en-US" sz="2200" spc="205" dirty="0">
              <a:ln w="3175">
                <a:noFill/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75539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044066"/>
            <a:ext cx="6303645" cy="41646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000" dirty="0">
                <a:latin typeface="+mn-ea"/>
                <a:cs typeface="+mn-ea"/>
              </a:rPr>
              <a:t>   </a:t>
            </a:r>
            <a:endParaRPr lang="en-US" altLang="zh-CN" sz="2000" spc="129" dirty="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4970" y="2143124"/>
            <a:ext cx="7011485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fontAlgn="auto">
              <a:lnSpc>
                <a:spcPct val="150000"/>
              </a:lnSpc>
            </a:pPr>
            <a:r>
              <a:rPr lang="en-US" altLang="zh-CN" b="1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random.uniform(a,b)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用于生成</a:t>
            </a:r>
            <a:r>
              <a:rPr lang="en-US" altLang="zh-CN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[a,b]或[a,b)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之间（根据四舍五入）的随机浮点数，其中</a:t>
            </a:r>
            <a:r>
              <a:rPr lang="en-US" altLang="zh-CN" spc="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a与b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的位置顺序可以自由放置，无</a:t>
            </a:r>
            <a:r>
              <a:rPr lang="zh-CN" altLang="en-US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论谁在前都可以。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  <a:buNone/>
            </a:pPr>
            <a:endParaRPr lang="en-US" altLang="zh-CN" spc="149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6790" y="4531186"/>
            <a:ext cx="7740131" cy="1931332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0" y="1077690"/>
            <a:ext cx="3427730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用于生成随机数的相关函数</a:t>
            </a:r>
            <a:endParaRPr lang="zh-CN" altLang="en-US" sz="2200" spc="205" dirty="0">
              <a:ln w="3175">
                <a:noFill/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0"/>
            <a:ext cx="6787515" cy="353441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044066"/>
            <a:ext cx="6303645" cy="41646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000" dirty="0">
                <a:latin typeface="+mn-ea"/>
                <a:cs typeface="+mn-ea"/>
              </a:rPr>
              <a:t>   </a:t>
            </a:r>
            <a:endParaRPr lang="en-US" altLang="zh-CN" sz="2000" spc="129" dirty="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7970" y="2197100"/>
            <a:ext cx="721049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 b="1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random.randint(a,b)</a:t>
            </a:r>
          </a:p>
          <a:p>
            <a:pPr algn="l" fontAlgn="auto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用于生成</a:t>
            </a:r>
            <a:r>
              <a:rPr lang="en-US" altLang="zh-CN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[a,b]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之间的随机整型数，a必须小于b，位置要准确。</a:t>
            </a:r>
            <a:endParaRPr lang="en-US" altLang="zh-CN" spc="149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9592" y="4038353"/>
            <a:ext cx="8034380" cy="2008595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0" y="1077690"/>
            <a:ext cx="3427730" cy="410845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用于生成随机数的相关函数</a:t>
            </a:r>
            <a:endParaRPr lang="zh-CN" altLang="en-US" sz="2200" spc="205" dirty="0">
              <a:ln w="3175">
                <a:noFill/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5711" y="1802131"/>
            <a:ext cx="6787515" cy="3785235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044066"/>
            <a:ext cx="6303645" cy="41646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en-US" altLang="zh-CN" sz="2000" dirty="0">
                <a:latin typeface="+mn-ea"/>
                <a:cs typeface="+mn-ea"/>
              </a:rPr>
              <a:t>   </a:t>
            </a:r>
            <a:endParaRPr lang="en-US" altLang="zh-CN" sz="2000" spc="129" dirty="0"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40205" y="2047240"/>
            <a:ext cx="623443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b="1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random.randrange(a,b,c)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用于生成</a:t>
            </a:r>
            <a:r>
              <a:rPr lang="en-US" altLang="zh-CN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[a, b)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之间步长为</a:t>
            </a:r>
            <a:r>
              <a:rPr lang="en-US" altLang="zh-CN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的随机整型数，</a:t>
            </a:r>
            <a:r>
              <a:rPr lang="en-US" altLang="zh-CN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必须小于</a:t>
            </a:r>
            <a:r>
              <a:rPr lang="en-US" altLang="zh-CN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，位置要准确。</a:t>
            </a:r>
          </a:p>
          <a:p>
            <a:pPr algn="l" fontAlgn="auto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0425" y="3968728"/>
            <a:ext cx="4498975" cy="1127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87824" y="4753494"/>
            <a:ext cx="5962650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程序运行结果为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也就是结果在</a:t>
            </a:r>
            <a:r>
              <a:rPr lang="en-US" altLang="zh-CN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1，1+2，1+2+2，1+2+2+2即1，3，5，7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中随机输出一个整数。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>
            <p:custDataLst>
              <p:tags r:id="rId1"/>
            </p:custDataLst>
          </p:nvPr>
        </p:nvGrpSpPr>
        <p:grpSpPr>
          <a:xfrm>
            <a:off x="742951" y="1645921"/>
            <a:ext cx="7490260" cy="4137527"/>
            <a:chOff x="2354" y="1751"/>
            <a:chExt cx="8972" cy="8247"/>
          </a:xfrm>
        </p:grpSpPr>
        <p:sp>
          <p:nvSpPr>
            <p:cNvPr id="109" name="任意多边形 108"/>
            <p:cNvSpPr/>
            <p:nvPr>
              <p:custDataLst>
                <p:tags r:id="rId19"/>
              </p:custDataLst>
            </p:nvPr>
          </p:nvSpPr>
          <p:spPr>
            <a:xfrm>
              <a:off x="2354" y="9193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 109"/>
            <p:cNvSpPr/>
            <p:nvPr>
              <p:custDataLst>
                <p:tags r:id="rId20"/>
              </p:custDataLst>
            </p:nvPr>
          </p:nvSpPr>
          <p:spPr>
            <a:xfrm rot="10800000">
              <a:off x="10503" y="1751"/>
              <a:ext cx="823" cy="805"/>
            </a:xfrm>
            <a:custGeom>
              <a:avLst/>
              <a:gdLst>
                <a:gd name="connisteX0" fmla="*/ 0 w 522605"/>
                <a:gd name="connsiteY0" fmla="*/ 0 h 511175"/>
                <a:gd name="connisteX1" fmla="*/ 0 w 522605"/>
                <a:gd name="connsiteY1" fmla="*/ 511175 h 511175"/>
                <a:gd name="connisteX2" fmla="*/ 522605 w 522605"/>
                <a:gd name="connsiteY2" fmla="*/ 511175 h 5111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22605" h="511175">
                  <a:moveTo>
                    <a:pt x="0" y="0"/>
                  </a:moveTo>
                  <a:lnTo>
                    <a:pt x="0" y="511175"/>
                  </a:lnTo>
                  <a:lnTo>
                    <a:pt x="522605" y="511175"/>
                  </a:lnTo>
                </a:path>
              </a:pathLst>
            </a:custGeom>
            <a:noFill/>
            <a:ln w="1016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同心圆 1"/>
          <p:cNvSpPr/>
          <p:nvPr>
            <p:custDataLst>
              <p:tags r:id="rId2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3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案例描述</a:t>
            </a:r>
          </a:p>
        </p:txBody>
      </p:sp>
      <p:grpSp>
        <p:nvGrpSpPr>
          <p:cNvPr id="346" name="组合 345"/>
          <p:cNvGrpSpPr/>
          <p:nvPr>
            <p:custDataLst>
              <p:tags r:id="rId4"/>
            </p:custDataLst>
          </p:nvPr>
        </p:nvGrpSpPr>
        <p:grpSpPr>
          <a:xfrm>
            <a:off x="916940" y="1645920"/>
            <a:ext cx="7316470" cy="3690620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6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7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8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8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5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6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4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10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1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2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3"/>
          <a:srcRect l="504" t="436" r="-626" b="2480"/>
          <a:stretch>
            <a:fillRect/>
          </a:stretch>
        </p:blipFill>
        <p:spPr>
          <a:xfrm>
            <a:off x="7356475" y="1911351"/>
            <a:ext cx="619760" cy="650875"/>
          </a:xfrm>
          <a:prstGeom prst="rect">
            <a:avLst/>
          </a:prstGeom>
        </p:spPr>
      </p:pic>
      <p:sp>
        <p:nvSpPr>
          <p:cNvPr id="360" name="文本框 359"/>
          <p:cNvSpPr txBox="1"/>
          <p:nvPr>
            <p:custDataLst>
              <p:tags r:id="rId5"/>
            </p:custDataLst>
          </p:nvPr>
        </p:nvSpPr>
        <p:spPr>
          <a:xfrm>
            <a:off x="1433830" y="2049780"/>
            <a:ext cx="6473190" cy="34699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24485" indent="-324485" fontAlgn="ctr">
              <a:spcBef>
                <a:spcPts val="1000"/>
              </a:spcBef>
              <a:spcAft>
                <a:spcPts val="0"/>
              </a:spcAft>
              <a:buSzPct val="120000"/>
              <a:buFont typeface="Wingdings 2" panose="05020102010507070707" charset="0"/>
              <a:buChar char="²"/>
            </a:pPr>
            <a:r>
              <a:rPr lang="zh-CN" altLang="en-US" sz="1800" b="1" spc="14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猜数字游戏</a:t>
            </a:r>
            <a:endParaRPr lang="en-US" altLang="zh-CN" sz="1800" b="1" spc="14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20000"/>
            </a:pPr>
            <a:r>
              <a:rPr lang="en-US" altLang="zh-CN" sz="1800" b="1" spc="149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</a:t>
            </a:r>
            <a:r>
              <a:rPr lang="zh-CN" altLang="zh-CN" sz="1800" dirty="0">
                <a:solidFill>
                  <a:schemeClr val="bg1"/>
                </a:solidFill>
                <a:latin typeface="+mn-ea"/>
                <a:cs typeface="+mn-ea"/>
              </a:rPr>
              <a:t>首先电脑随机生成一个</a:t>
            </a:r>
            <a:r>
              <a:rPr lang="en-US" altLang="zh-CN" sz="1800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0-100</a:t>
            </a:r>
            <a:r>
              <a:rPr lang="zh-CN" altLang="zh-CN" sz="1800" dirty="0">
                <a:solidFill>
                  <a:schemeClr val="bg1"/>
                </a:solidFill>
                <a:latin typeface="+mn-ea"/>
                <a:cs typeface="+mn-ea"/>
              </a:rPr>
              <a:t>之间的正整数，玩家通过键盘输入猜测的值，一共</a:t>
            </a:r>
            <a:r>
              <a:rPr lang="en-US" altLang="zh-CN" sz="1800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1800" dirty="0">
                <a:solidFill>
                  <a:schemeClr val="bg1"/>
                </a:solidFill>
                <a:latin typeface="+mn-ea"/>
                <a:cs typeface="+mn-ea"/>
              </a:rPr>
              <a:t>次机会进行猜测，猜大猜小均给提示，如果猜大了给出提示“猜大了,继续努力哦！”，如果猜小了给出提示“猜小了,继续努力哦！”，</a:t>
            </a:r>
            <a:r>
              <a:rPr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猜</a:t>
            </a:r>
            <a:r>
              <a:rPr lang="zh-CN" altLang="zh-CN" sz="1800" dirty="0">
                <a:solidFill>
                  <a:schemeClr val="bg1"/>
                </a:solidFill>
                <a:latin typeface="+mn-ea"/>
                <a:cs typeface="+mn-ea"/>
              </a:rPr>
              <a:t>对了提示：“</a:t>
            </a:r>
            <a:r>
              <a:rPr lang="en-US" altLang="zh-CN" sz="1800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Bingo！</a:t>
            </a:r>
            <a:r>
              <a:rPr lang="zh-CN" altLang="zh-CN" sz="1800" dirty="0">
                <a:solidFill>
                  <a:schemeClr val="bg1"/>
                </a:solidFill>
                <a:latin typeface="+mn-ea"/>
                <a:cs typeface="+mn-ea"/>
              </a:rPr>
              <a:t>猜对了，恭喜闯关成功”。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cs typeface="+mn-ea"/>
              </a:rPr>
              <a:t>十</a:t>
            </a:r>
            <a:r>
              <a:rPr lang="zh-CN" altLang="zh-CN" sz="1800" dirty="0">
                <a:solidFill>
                  <a:schemeClr val="bg1"/>
                </a:solidFill>
                <a:latin typeface="+mn-ea"/>
                <a:cs typeface="+mn-ea"/>
              </a:rPr>
              <a:t>次机会用完提示：“你的次数用尽，</a:t>
            </a:r>
            <a:r>
              <a:rPr lang="en-US" altLang="zh-CN" sz="1800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Over！</a:t>
            </a:r>
            <a:r>
              <a:rPr lang="zh-CN" altLang="zh-CN" sz="1800" dirty="0">
                <a:solidFill>
                  <a:schemeClr val="bg1"/>
                </a:solidFill>
                <a:latin typeface="+mn-ea"/>
                <a:cs typeface="+mn-ea"/>
              </a:rPr>
              <a:t>”并给出正确答案。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  <p:bldP spid="360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1"/>
          <p:cNvSpPr/>
          <p:nvPr>
            <p:custDataLst>
              <p:tags r:id="rId1"/>
            </p:custDataLst>
          </p:nvPr>
        </p:nvSpPr>
        <p:spPr>
          <a:xfrm>
            <a:off x="1374170" y="965295"/>
            <a:ext cx="635005" cy="635005"/>
          </a:xfrm>
          <a:prstGeom prst="don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09171" y="1077690"/>
            <a:ext cx="1379077" cy="411651"/>
          </a:xfrm>
          <a:prstGeom prst="rect">
            <a:avLst/>
          </a:prstGeom>
          <a:noFill/>
          <a:ln w="3175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lIns="72000" tIns="36195" rIns="72000" bIns="36195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 spc="205" dirty="0">
                <a:ln w="3175">
                  <a:noFill/>
                  <a:prstDash val="dash"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案例分析</a:t>
            </a:r>
          </a:p>
        </p:txBody>
      </p:sp>
      <p:grpSp>
        <p:nvGrpSpPr>
          <p:cNvPr id="346" name="组合 345"/>
          <p:cNvGrpSpPr/>
          <p:nvPr>
            <p:custDataLst>
              <p:tags r:id="rId3"/>
            </p:custDataLst>
          </p:nvPr>
        </p:nvGrpSpPr>
        <p:grpSpPr>
          <a:xfrm>
            <a:off x="1233171" y="1844041"/>
            <a:ext cx="6901815" cy="3602355"/>
            <a:chOff x="1946" y="1488"/>
            <a:chExt cx="8973" cy="5566"/>
          </a:xfrm>
        </p:grpSpPr>
        <p:sp>
          <p:nvSpPr>
            <p:cNvPr id="347" name="圆角矩形 346"/>
            <p:cNvSpPr/>
            <p:nvPr>
              <p:custDataLst>
                <p:tags r:id="rId5"/>
              </p:custDataLst>
            </p:nvPr>
          </p:nvSpPr>
          <p:spPr>
            <a:xfrm>
              <a:off x="2129" y="1696"/>
              <a:ext cx="8593" cy="5358"/>
            </a:xfrm>
            <a:prstGeom prst="roundRect">
              <a:avLst>
                <a:gd name="adj" fmla="val 0"/>
              </a:avLst>
            </a:prstGeom>
            <a:noFill/>
            <a:ln w="1587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8" name="组合 347"/>
            <p:cNvGrpSpPr/>
            <p:nvPr>
              <p:custDataLst>
                <p:tags r:id="rId6"/>
              </p:custDataLst>
            </p:nvPr>
          </p:nvGrpSpPr>
          <p:grpSpPr>
            <a:xfrm>
              <a:off x="1946" y="1488"/>
              <a:ext cx="716" cy="400"/>
              <a:chOff x="6137" y="3704"/>
              <a:chExt cx="716" cy="400"/>
            </a:xfrm>
          </p:grpSpPr>
          <p:sp>
            <p:nvSpPr>
              <p:cNvPr id="349" name="菱形 34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菱形 3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1" name="组合 350"/>
            <p:cNvGrpSpPr/>
            <p:nvPr>
              <p:custDataLst>
                <p:tags r:id="rId7"/>
              </p:custDataLst>
            </p:nvPr>
          </p:nvGrpSpPr>
          <p:grpSpPr>
            <a:xfrm>
              <a:off x="1946" y="4957"/>
              <a:ext cx="716" cy="400"/>
              <a:chOff x="6137" y="3704"/>
              <a:chExt cx="716" cy="400"/>
            </a:xfrm>
          </p:grpSpPr>
          <p:sp>
            <p:nvSpPr>
              <p:cNvPr id="352" name="菱形 3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菱形 352"/>
              <p:cNvSpPr/>
              <p:nvPr>
                <p:custDataLst>
                  <p:tags r:id="rId15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4" name="组合 353"/>
            <p:cNvGrpSpPr/>
            <p:nvPr>
              <p:custDataLst>
                <p:tags r:id="rId8"/>
              </p:custDataLst>
            </p:nvPr>
          </p:nvGrpSpPr>
          <p:grpSpPr>
            <a:xfrm flipH="1">
              <a:off x="10203" y="4957"/>
              <a:ext cx="716" cy="400"/>
              <a:chOff x="6137" y="3704"/>
              <a:chExt cx="716" cy="400"/>
            </a:xfrm>
          </p:grpSpPr>
          <p:sp>
            <p:nvSpPr>
              <p:cNvPr id="355" name="菱形 35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菱形 35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7" name="组合 356"/>
            <p:cNvGrpSpPr/>
            <p:nvPr>
              <p:custDataLst>
                <p:tags r:id="rId9"/>
              </p:custDataLst>
            </p:nvPr>
          </p:nvGrpSpPr>
          <p:grpSpPr>
            <a:xfrm flipH="1">
              <a:off x="10203" y="1509"/>
              <a:ext cx="716" cy="400"/>
              <a:chOff x="6137" y="3704"/>
              <a:chExt cx="716" cy="400"/>
            </a:xfrm>
          </p:grpSpPr>
          <p:sp>
            <p:nvSpPr>
              <p:cNvPr id="358" name="菱形 357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37" y="3704"/>
                <a:ext cx="400" cy="400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菱形 35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453" y="3704"/>
                <a:ext cx="400" cy="400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0" name="文本框 359"/>
          <p:cNvSpPr txBox="1"/>
          <p:nvPr>
            <p:custDataLst>
              <p:tags r:id="rId4"/>
            </p:custDataLst>
          </p:nvPr>
        </p:nvSpPr>
        <p:spPr>
          <a:xfrm>
            <a:off x="1480186" y="2198371"/>
            <a:ext cx="6303645" cy="72340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lIns="71755" tIns="36195" rIns="71755" bIns="36195" rtlCol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fontAlgn="ctr">
              <a:spcBef>
                <a:spcPts val="1000"/>
              </a:spcBef>
              <a:spcAft>
                <a:spcPts val="0"/>
              </a:spcAft>
              <a:buSzPct val="120000"/>
            </a:pPr>
            <a:r>
              <a:rPr lang="en-US" altLang="zh-CN" sz="1800" b="1" spc="14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800" b="1" spc="14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/>
              <a:t>   </a:t>
            </a:r>
            <a:endParaRPr lang="zh-CN" altLang="en-US" spc="129" dirty="0">
              <a:latin typeface="宋体" panose="02010600030101010101" pitchFamily="2" charset="-122"/>
              <a:cs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7" name="TextBox 40"/>
          <p:cNvSpPr txBox="1"/>
          <p:nvPr/>
        </p:nvSpPr>
        <p:spPr>
          <a:xfrm>
            <a:off x="1249680" y="2318385"/>
            <a:ext cx="6324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6715" lvl="1" indent="490220" fontAlgn="ctr">
              <a:lnSpc>
                <a:spcPct val="150000"/>
              </a:lnSpc>
              <a:spcBef>
                <a:spcPts val="600"/>
              </a:spcBef>
              <a:buClr>
                <a:srgbClr val="404040"/>
              </a:buClr>
              <a:buSzPct val="80000"/>
              <a:extLst>
                <a:ext uri="{35155182-B16C-46BC-9424-99874614C6A1}">
                  <wpsdc:indentchars xmlns="" xmlns:wpsdc="http://www.wps.cn/officeDocument/2017/drawingmlCustomData" val="200" checksum="1896229687"/>
                </a:ext>
              </a:extLst>
            </a:pPr>
            <a:r>
              <a:rPr lang="en-US" spc="129" dirty="0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altLang="zh-CN" spc="129" dirty="0">
                <a:solidFill>
                  <a:schemeClr val="bg1"/>
                </a:solidFill>
                <a:latin typeface="+mn-ea"/>
                <a:cs typeface="+mn-ea"/>
              </a:rPr>
              <a:t>根据玩家输入猜测的值，判断猜测的结果是猜大了还是猜小了，这里只需用之前所学的</a:t>
            </a:r>
            <a:r>
              <a:rPr lang="en-US" altLang="zh-CN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elif else</a:t>
            </a:r>
            <a:r>
              <a:rPr altLang="zh-CN" spc="129" dirty="0">
                <a:solidFill>
                  <a:schemeClr val="bg1"/>
                </a:solidFill>
                <a:latin typeface="+mn-ea"/>
                <a:cs typeface="+mn-ea"/>
              </a:rPr>
              <a:t>多分支语句进行编程即可。</a:t>
            </a:r>
          </a:p>
          <a:p>
            <a:pPr marL="386715" lvl="1" indent="490220" fontAlgn="ctr">
              <a:lnSpc>
                <a:spcPct val="150000"/>
              </a:lnSpc>
              <a:spcBef>
                <a:spcPts val="600"/>
              </a:spcBef>
              <a:buClr>
                <a:srgbClr val="404040"/>
              </a:buClr>
              <a:buSzPct val="80000"/>
              <a:extLst>
                <a:ext uri="{35155182-B16C-46BC-9424-99874614C6A1}">
                  <wpsdc:indentchars xmlns="" xmlns:wpsdc="http://www.wps.cn/officeDocument/2017/drawingmlCustomData" val="200" checksum="1896229687"/>
                </a:ext>
              </a:extLst>
            </a:pPr>
            <a:r>
              <a:rPr altLang="zh-CN" spc="129" dirty="0">
                <a:solidFill>
                  <a:schemeClr val="bg1"/>
                </a:solidFill>
                <a:latin typeface="+mn-ea"/>
                <a:cs typeface="+mn-ea"/>
              </a:rPr>
              <a:t>玩家一共有</a:t>
            </a:r>
            <a:r>
              <a:rPr lang="en-US" altLang="zh-CN" spc="14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altLang="zh-CN" spc="129" dirty="0">
                <a:solidFill>
                  <a:schemeClr val="bg1"/>
                </a:solidFill>
                <a:latin typeface="+mn-ea"/>
                <a:cs typeface="+mn-ea"/>
              </a:rPr>
              <a:t>次机会，此处可采用循环语句来控制机会的次数。</a:t>
            </a:r>
          </a:p>
          <a:p>
            <a:endParaRPr lang="zh-CN" altLang="zh-CN" spc="129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30812F-01B3-FF31-60BC-84E381293590}"/>
              </a:ext>
            </a:extLst>
          </p:cNvPr>
          <p:cNvSpPr txBox="1"/>
          <p:nvPr/>
        </p:nvSpPr>
        <p:spPr>
          <a:xfrm>
            <a:off x="4597362" y="5742824"/>
            <a:ext cx="45914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import random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mynum=random.randint(0,100)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F9049A9-F20F-5920-50BF-19E2202658E4}"/>
              </a:ext>
            </a:extLst>
          </p:cNvPr>
          <p:cNvSpPr txBox="1"/>
          <p:nvPr/>
        </p:nvSpPr>
        <p:spPr>
          <a:xfrm>
            <a:off x="899592" y="1124744"/>
            <a:ext cx="87129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import random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mynum=random.randint(0,100)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for i in range(10):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yournum=int(input("请输入一个100以内的整数："))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if mynum==yournum: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  print("猜对了！，用了%d次！"%(i+1))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  break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elif mynum&gt;yournum: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  print("小了，再猜")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else: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    print("大了，再猜！")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else: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    print("机会用完！")</a:t>
            </a:r>
          </a:p>
        </p:txBody>
      </p:sp>
    </p:spTree>
    <p:extLst>
      <p:ext uri="{BB962C8B-B14F-4D97-AF65-F5344CB8AC3E}">
        <p14:creationId xmlns:p14="http://schemas.microsoft.com/office/powerpoint/2010/main" val="3817444396"/>
      </p:ext>
    </p:extLst>
  </p:cSld>
  <p:clrMapOvr>
    <a:masterClrMapping/>
  </p:clrMapOvr>
  <p:transition spd="slow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1.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求斐波那契数列第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项</a:t>
            </a:r>
          </a:p>
        </p:txBody>
      </p:sp>
      <p:sp>
        <p:nvSpPr>
          <p:cNvPr id="115715" name="Rectangle 6"/>
          <p:cNvSpPr>
            <a:spLocks noChangeArrowheads="1"/>
          </p:cNvSpPr>
          <p:nvPr/>
        </p:nvSpPr>
        <p:spPr bwMode="auto">
          <a:xfrm>
            <a:off x="179389" y="1484314"/>
            <a:ext cx="88217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菲波那契数列是指这样的数列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数列的第一个和第二个数都为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接下来每个数都等于前面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个数之和。给出一个正整数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，要求菲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波那契数列中第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个数是多少。</a:t>
            </a:r>
            <a:b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输入一行，包含一个正整数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&lt;= k &lt;= 46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输出一行，包含一个正整数，表示菲波那契数列中第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个数的大小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70C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en-US" altLang="zh-CN" sz="1800" dirty="0">
              <a:solidFill>
                <a:srgbClr val="070CE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70C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en-US" altLang="zh-CN" sz="1800" dirty="0">
              <a:solidFill>
                <a:srgbClr val="070CE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4181</a:t>
            </a:r>
          </a:p>
        </p:txBody>
      </p:sp>
      <p:sp>
        <p:nvSpPr>
          <p:cNvPr id="115716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69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for</a:t>
            </a:r>
            <a:r>
              <a:rPr lang="zh-CN" altLang="en-US" sz="2800" dirty="0">
                <a:solidFill>
                  <a:schemeClr val="bg1"/>
                </a:solidFill>
              </a:rPr>
              <a:t>循环遍历列表 </a:t>
            </a:r>
            <a:r>
              <a:rPr lang="en-US" altLang="zh-CN" sz="2800" dirty="0">
                <a:solidFill>
                  <a:schemeClr val="bg1"/>
                </a:solidFill>
              </a:rPr>
              <a:t>– </a:t>
            </a:r>
            <a:r>
              <a:rPr lang="zh-CN" altLang="en-US" sz="2800" dirty="0">
                <a:solidFill>
                  <a:schemeClr val="bg1"/>
                </a:solidFill>
              </a:rPr>
              <a:t>写法</a:t>
            </a:r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5603" name="矩形 8"/>
          <p:cNvSpPr>
            <a:spLocks noChangeArrowheads="1"/>
          </p:cNvSpPr>
          <p:nvPr/>
        </p:nvSpPr>
        <p:spPr bwMode="auto">
          <a:xfrm>
            <a:off x="395288" y="1600200"/>
            <a:ext cx="77771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['Google', 'Baidu', 'IBM', '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Taobao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'QQ']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</a:t>
            </a:r>
            <a:r>
              <a:rPr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(a)):	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求列表长度（元素个数）</a:t>
            </a:r>
            <a:endParaRPr lang="en-US" altLang="zh-CN" sz="1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Google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Baidu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IBM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altLang="zh-CN" sz="1800" b="1" dirty="0" err="1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Taobao</a:t>
            </a:r>
            <a:endParaRPr lang="en-US" altLang="zh-CN" sz="1800" b="1" dirty="0">
              <a:solidFill>
                <a:srgbClr val="74201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QQ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zh-CN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也可以用来求字符串长度，元组、集合、字典元素个数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     </a:t>
            </a:r>
            <a:r>
              <a:rPr lang="en-US" altLang="zh-CN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#&gt;&gt;3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ChangeArrowheads="1"/>
          </p:cNvSpPr>
          <p:nvPr/>
        </p:nvSpPr>
        <p:spPr bwMode="auto">
          <a:xfrm>
            <a:off x="179389" y="1989139"/>
            <a:ext cx="88217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解法：迭代，不停地由已知推未知</a:t>
            </a: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17763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1.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求斐波那契数列第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k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962978-1D75-E448-48E2-895227F53301}"/>
              </a:ext>
            </a:extLst>
          </p:cNvPr>
          <p:cNvSpPr txBox="1"/>
          <p:nvPr/>
        </p:nvSpPr>
        <p:spPr>
          <a:xfrm>
            <a:off x="899592" y="3165339"/>
            <a:ext cx="580466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k = int(input())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if  k == 1 or k ==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print(1)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a1 = a2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for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range(k-2):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a1,a2 = a2,a1+a2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print(a2)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求阶乘的和</a:t>
            </a:r>
          </a:p>
        </p:txBody>
      </p:sp>
      <p:sp>
        <p:nvSpPr>
          <p:cNvPr id="119811" name="Rectangle 6"/>
          <p:cNvSpPr>
            <a:spLocks noChangeArrowheads="1"/>
          </p:cNvSpPr>
          <p:nvPr/>
        </p:nvSpPr>
        <p:spPr bwMode="auto">
          <a:xfrm>
            <a:off x="179389" y="1484314"/>
            <a:ext cx="882173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给定正整数</a:t>
            </a:r>
            <a:r>
              <a:rPr lang="en-US" altLang="zh-CN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，求不大于</a:t>
            </a:r>
            <a:r>
              <a:rPr lang="en-US" altLang="zh-CN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的正整数的阶乘的和</a:t>
            </a:r>
            <a:endParaRPr lang="en-US" altLang="zh-CN" sz="19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（即求</a:t>
            </a:r>
            <a:r>
              <a:rPr lang="en-US" altLang="zh-CN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1!+2!+3!+...+n!</a:t>
            </a: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9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en-US" altLang="zh-CN" sz="19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输入有一行，包含一个正整数</a:t>
            </a:r>
            <a:r>
              <a:rPr lang="en-US" altLang="zh-CN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&lt; n &lt; 12</a:t>
            </a: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19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9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sz="19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输出有一行：阶乘的和。</a:t>
            </a:r>
            <a:endParaRPr lang="en-US" altLang="zh-CN" sz="19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rgbClr val="070C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样例输入</a:t>
            </a:r>
            <a:endParaRPr lang="en-US" altLang="zh-CN" sz="1900" dirty="0">
              <a:solidFill>
                <a:srgbClr val="070CE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rgbClr val="070CE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样例输出</a:t>
            </a:r>
            <a:endParaRPr lang="en-US" altLang="zh-CN" sz="1900" dirty="0">
              <a:solidFill>
                <a:srgbClr val="070CE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153</a:t>
            </a:r>
          </a:p>
        </p:txBody>
      </p:sp>
      <p:sp>
        <p:nvSpPr>
          <p:cNvPr id="119812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求阶乘的和</a:t>
            </a:r>
          </a:p>
        </p:txBody>
      </p:sp>
      <p:sp>
        <p:nvSpPr>
          <p:cNvPr id="121859" name="Rectangle 6"/>
          <p:cNvSpPr>
            <a:spLocks noChangeArrowheads="1"/>
          </p:cNvSpPr>
          <p:nvPr/>
        </p:nvSpPr>
        <p:spPr bwMode="auto">
          <a:xfrm>
            <a:off x="179389" y="1484314"/>
            <a:ext cx="88217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21860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622739-463D-9349-627F-86F3E6DDB456}"/>
              </a:ext>
            </a:extLst>
          </p:cNvPr>
          <p:cNvSpPr txBox="1"/>
          <p:nvPr/>
        </p:nvSpPr>
        <p:spPr>
          <a:xfrm>
            <a:off x="354130" y="2013503"/>
            <a:ext cx="814204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= int(input())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range(1,n+1):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 = 1 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存放</a:t>
            </a:r>
            <a:r>
              <a:rPr lang="en-US" altLang="zh-CN" sz="20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阶乘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 j in range(1,i+1):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f *= j  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此操作一共做</a:t>
            </a: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1+2+3+...+n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 +=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重复计算多。比如算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3!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时算了一遍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1*2*3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，算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4!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时又算一遍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1*2*3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改进：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1*2*3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只要算一遍就应该记下来，下次算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4!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直接用它</a:t>
            </a: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求阶乘的和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3907" name="Rectangle 6"/>
          <p:cNvSpPr>
            <a:spLocks noChangeArrowheads="1"/>
          </p:cNvSpPr>
          <p:nvPr/>
        </p:nvSpPr>
        <p:spPr bwMode="auto">
          <a:xfrm>
            <a:off x="179389" y="1484314"/>
            <a:ext cx="8821737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更快的解法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= int(input())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s,f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= 0,1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range(1,n+1):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 *=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 +=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值变化过程：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4 ......</a:t>
            </a:r>
          </a:p>
        </p:txBody>
      </p:sp>
      <p:sp>
        <p:nvSpPr>
          <p:cNvPr id="123908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输入正整数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n(n&gt;=2),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求不大于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的全部质数</a:t>
            </a:r>
          </a:p>
        </p:txBody>
      </p:sp>
      <p:sp>
        <p:nvSpPr>
          <p:cNvPr id="128003" name="Rectangle 6"/>
          <p:cNvSpPr>
            <a:spLocks noChangeArrowheads="1"/>
          </p:cNvSpPr>
          <p:nvPr/>
        </p:nvSpPr>
        <p:spPr bwMode="auto">
          <a:xfrm>
            <a:off x="179389" y="1484313"/>
            <a:ext cx="88217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28004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FCB94A-C5AD-0FF7-57AF-9E123BB0BD88}"/>
              </a:ext>
            </a:extLst>
          </p:cNvPr>
          <p:cNvSpPr txBox="1"/>
          <p:nvPr/>
        </p:nvSpPr>
        <p:spPr>
          <a:xfrm>
            <a:off x="210021" y="2091273"/>
            <a:ext cx="82809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= int(input())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range(2,n+1):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每次判断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是否是质数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ok = True	    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开始假设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是质数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for k in range(2,i):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if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% k ==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ok =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break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if ok: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print(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此解法做了没必要的尝试，偶数，以及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k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大于 </a:t>
            </a:r>
            <a:r>
              <a:rPr lang="en-US" altLang="zh-CN" sz="20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的平方根后就不必再试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例题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输入正整数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n(n&gt;=2),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求不大于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的全部质数</a:t>
            </a:r>
          </a:p>
        </p:txBody>
      </p:sp>
      <p:sp>
        <p:nvSpPr>
          <p:cNvPr id="130051" name="Rectangle 6"/>
          <p:cNvSpPr>
            <a:spLocks noChangeArrowheads="1"/>
          </p:cNvSpPr>
          <p:nvPr/>
        </p:nvSpPr>
        <p:spPr bwMode="auto">
          <a:xfrm>
            <a:off x="107950" y="1384301"/>
            <a:ext cx="88217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改进的解法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30052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75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C9D9F-59B6-14A3-A948-9C7E3B4A27ED}"/>
              </a:ext>
            </a:extLst>
          </p:cNvPr>
          <p:cNvSpPr txBox="1"/>
          <p:nvPr/>
        </p:nvSpPr>
        <p:spPr>
          <a:xfrm>
            <a:off x="575779" y="1879789"/>
            <a:ext cx="74225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 = int(input())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for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in range(3,n+1,2):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步长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2,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只判断奇数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ok =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for k in range(3,i,2):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if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% k ==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ok =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break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if k*k &gt; i: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大于根号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的数就不用试了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break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if ok: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print(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for</a:t>
            </a:r>
            <a:r>
              <a:rPr lang="zh-CN" altLang="en-US" sz="2800" dirty="0">
                <a:solidFill>
                  <a:schemeClr val="bg1"/>
                </a:solidFill>
              </a:rPr>
              <a:t>循环遍历列表 </a:t>
            </a:r>
            <a:r>
              <a:rPr lang="en-US" altLang="zh-CN" sz="2800" dirty="0">
                <a:solidFill>
                  <a:schemeClr val="bg1"/>
                </a:solidFill>
              </a:rPr>
              <a:t>– </a:t>
            </a:r>
            <a:r>
              <a:rPr lang="zh-CN" altLang="en-US" sz="2800" dirty="0">
                <a:solidFill>
                  <a:schemeClr val="bg1"/>
                </a:solidFill>
              </a:rPr>
              <a:t>写法</a:t>
            </a:r>
            <a:r>
              <a:rPr lang="en-US" altLang="zh-CN" sz="2800" dirty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7651" name="矩形 8"/>
          <p:cNvSpPr>
            <a:spLocks noChangeArrowheads="1"/>
          </p:cNvSpPr>
          <p:nvPr/>
        </p:nvSpPr>
        <p:spPr bwMode="auto">
          <a:xfrm>
            <a:off x="395288" y="1600201"/>
            <a:ext cx="77771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['Google', 'Baidu', 'IBM', '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Taobao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'QQ']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a: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Baidu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IBM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Taobao</a:t>
            </a:r>
            <a:endParaRPr lang="en-US" altLang="zh-CN" sz="1800" b="1" dirty="0">
              <a:solidFill>
                <a:srgbClr val="74201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bg1"/>
                </a:solidFill>
              </a:rPr>
              <a:t>for</a:t>
            </a:r>
            <a:r>
              <a:rPr lang="zh-CN" altLang="en-US" sz="2800" dirty="0">
                <a:solidFill>
                  <a:schemeClr val="bg1"/>
                </a:solidFill>
              </a:rPr>
              <a:t>循环遍历字符串</a:t>
            </a:r>
          </a:p>
        </p:txBody>
      </p:sp>
      <p:sp>
        <p:nvSpPr>
          <p:cNvPr id="29699" name="矩形 8"/>
          <p:cNvSpPr>
            <a:spLocks noChangeArrowheads="1"/>
          </p:cNvSpPr>
          <p:nvPr/>
        </p:nvSpPr>
        <p:spPr bwMode="auto">
          <a:xfrm>
            <a:off x="626658" y="1916832"/>
            <a:ext cx="8497887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letter in '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Taobao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endParaRPr lang="zh-CN" alt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 (letter)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7F0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0D222EA-DECE-4699-A006-20D627949E44}" type="slidenum">
              <a:rPr lang="zh-CN" altLang="en-US" smtClean="0"/>
              <a:pPr>
                <a:spcBef>
                  <a:spcPct val="0"/>
                </a:spcBef>
                <a:buFontTx/>
                <a:buNone/>
                <a:defRPr/>
              </a:pPr>
              <a:t>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f867acb8-1aa4-4691-9d83-c9eb13775c35}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1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867acb8-1aa4-4691-9d83-c9eb13775c35}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1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867acb8-1aa4-4691-9d83-c9eb13775c35}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f867acb8-1aa4-4691-9d83-c9eb13775c35}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1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867acb8-1aa4-4691-9d83-c9eb13775c35}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1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867acb8-1aa4-4691-9d83-c9eb13775c35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f867acb8-1aa4-4691-9d83-c9eb13775c35}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1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867acb8-1aa4-4691-9d83-c9eb13775c35}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1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867acb8-1aa4-4691-9d83-c9eb13775c35}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f867acb8-1aa4-4691-9d83-c9eb13775c35}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1.02502"/>
  <p:tag name="KSO_WM_UNIT_TEXTBOXSTYLE_ADJUSTTOP" val="100_-14.7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41_171*i*2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867acb8-1aa4-4691-9d83-c9eb13775c35}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-10.22501"/>
  <p:tag name="KSO_WM_UNIT_TEXTBOXSTYLE_ADJUSTTOP" val="0_-25.52504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41_171*i*3"/>
  <p:tag name="KSO_WM_TEMPLATE_CATEGORY" val="mixed"/>
  <p:tag name="KSO_WM_TEMPLATE_INDEX" val="20201941"/>
  <p:tag name="KSO_WM_UNIT_LAYERLEVEL" val="1"/>
  <p:tag name="KSO_WM_TAG_VERSION" val="1.0"/>
  <p:tag name="KSO_WM_BEAUTIFY_FLAG" val="#wm#"/>
  <p:tag name="KSO_WM_UNIT_TEXTBOXSTYLE_GUID" val="{f867acb8-1aa4-4691-9d83-c9eb13775c3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mixed20201907_266*i*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mixed20201907_266*i*4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6.40008"/>
  <p:tag name="KSO_WM_UNIT_TEXTBOXSTYLE_ADJUSTTOP" val="0_-5.19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883_54*i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TEXTBOXSTYLE_GUID" val="{014093a7-bb60-40db-a652-7172fe603c9a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54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014093a7-bb60-40db-a652-7172fe603c9a}"/>
  <p:tag name="KSO_WM_UNIT_TEXTBOXSTYLE_TEMPLATEID" val="3131077"/>
  <p:tag name="KSO_WM_UNIT_TEXTBOXSTYLE_TYPE" val="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GUID" val="{b86cd3a6-8506-413f-b915-b49554c4b479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TEXTBOXSTYLE_TEMPLATETYPE" val="1"/>
  <p:tag name="KSO_WM_UNIT_PRESET_TEXT" val="点击此处添加标题：&#10;您的正文已经经简明扼要，字字珠玑。&#10;您的正文已经经简明扼要，字字珠玑。&#10;您的正文已经经简明扼要，字字珠玑。&#10;您的正文已经经简明扼要，字字珠玑。"/>
  <p:tag name="KSO_WM_UNIT_NOCLEAR" val="1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mixed20201907_266*f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  <p:tag name="KSO_WM_UNIT_TEXTBOXSTYLE_TEMPLATEID" val="3134305"/>
  <p:tag name="KSO_WM_UNIT_TEXTBOXSTYLE_TYPE" val="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0.14999"/>
  <p:tag name="KSO_WM_UNIT_TEXTBOXSTYLE_ADJUSTTOP" val="0_-20.3"/>
  <p:tag name="KSO_WM_UNIT_TEXTBOXSTYLE_ADJUSTWIDTH" val="100_60.30002"/>
  <p:tag name="KSO_WM_UNIT_TEXTBOXSTYLE_ADJUSTHEIGTH" val="100_40.59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mixed20201907_266*i*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0_-30.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mixed20201907_266*i*2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mixed20201907_266*i*5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mixed20201907_266*i*8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mixed20201907_266*i*11"/>
  <p:tag name="KSO_WM_TEMPLATE_CATEGORY" val="mixed"/>
  <p:tag name="KSO_WM_TEMPLATE_INDEX" val="20201907"/>
  <p:tag name="KSO_WM_UNIT_LAYERLEVEL" val="1"/>
  <p:tag name="KSO_WM_TAG_VERSION" val="1.0"/>
  <p:tag name="KSO_WM_BEAUTIFY_FLAG" val="#wm#"/>
  <p:tag name="KSO_WM_UNIT_TEXTBOXSTYLE_GUID" val="{b86cd3a6-8506-413f-b915-b49554c4b479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mixed20201907_266*i*12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0_-29.64999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mixed20201907_266*i*13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20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mixed20201907_266*i*9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100_4.200012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mixed20201907_266*i*10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39.29999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mixed20201907_266*i*6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1"/>
  <p:tag name="KSO_WM_UNIT_TEXTBOXSTYLE_ADJUSTLEFT" val="0_-23.49998"/>
  <p:tag name="KSO_WM_UNIT_TEXTBOXSTYLE_ADJUSTTOP" val="100_9.799988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mixed20201907_266*i*7"/>
  <p:tag name="KSO_WM_TEMPLATE_CATEGORY" val="mixed"/>
  <p:tag name="KSO_WM_TEMPLATE_INDEX" val="20201907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Glass Layers">
  <a:themeElements>
    <a:clrScheme name="1_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1_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lass Layers">
  <a:themeElements>
    <a:clrScheme name="2_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2_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18490</TotalTime>
  <Words>4987</Words>
  <Application>Microsoft Office PowerPoint</Application>
  <PresentationFormat>全屏显示(4:3)</PresentationFormat>
  <Paragraphs>831</Paragraphs>
  <Slides>75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75</vt:i4>
      </vt:variant>
    </vt:vector>
  </HeadingPairs>
  <TitlesOfParts>
    <vt:vector size="96" baseType="lpstr">
      <vt:lpstr>黑体</vt:lpstr>
      <vt:lpstr>隶书</vt:lpstr>
      <vt:lpstr>宋体</vt:lpstr>
      <vt:lpstr>Microsoft Yahei</vt:lpstr>
      <vt:lpstr>Microsoft Yahei</vt:lpstr>
      <vt:lpstr>Arial</vt:lpstr>
      <vt:lpstr>Arial Black</vt:lpstr>
      <vt:lpstr>Calibri</vt:lpstr>
      <vt:lpstr>Courier New</vt:lpstr>
      <vt:lpstr>Times New Roman</vt:lpstr>
      <vt:lpstr>Verdana</vt:lpstr>
      <vt:lpstr>Wingdings</vt:lpstr>
      <vt:lpstr>Wingdings 2</vt:lpstr>
      <vt:lpstr>1_Glass Layers</vt:lpstr>
      <vt:lpstr>2_Glass Layers</vt:lpstr>
      <vt:lpstr>Glass Layers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PowerPoint 演示文稿</vt:lpstr>
      <vt:lpstr>for循环语句</vt:lpstr>
      <vt:lpstr>for循环语句</vt:lpstr>
      <vt:lpstr>for循环语句</vt:lpstr>
      <vt:lpstr>for循环语句</vt:lpstr>
      <vt:lpstr>PowerPoint 演示文稿</vt:lpstr>
      <vt:lpstr>for循环遍历列表 – 写法1</vt:lpstr>
      <vt:lpstr>for循环遍历列表 – 写法2</vt:lpstr>
      <vt:lpstr>for循环遍历字符串</vt:lpstr>
      <vt:lpstr>break 语句</vt:lpstr>
      <vt:lpstr>break 语句</vt:lpstr>
      <vt:lpstr>continue语句</vt:lpstr>
      <vt:lpstr>连续输出26个字母</vt:lpstr>
      <vt:lpstr>字符的编码</vt:lpstr>
      <vt:lpstr>连续输出0 - 9</vt:lpstr>
      <vt:lpstr>PowerPoint 演示文稿</vt:lpstr>
      <vt:lpstr>例题1. 输入n个整数求和</vt:lpstr>
      <vt:lpstr>例题1. 输入n个整数求和</vt:lpstr>
      <vt:lpstr>例题2. 从小到大输出n的因子</vt:lpstr>
      <vt:lpstr>例题3. 从大到小输出n的因子</vt:lpstr>
      <vt:lpstr>多重循环例题1：多次求n个数的和</vt:lpstr>
      <vt:lpstr>多重循环例题1：多次求n个数的和</vt:lpstr>
      <vt:lpstr>PowerPoint 演示文稿</vt:lpstr>
      <vt:lpstr>多重循环例题2: 取两个数</vt:lpstr>
      <vt:lpstr>多重循环例题2: 取两个数</vt:lpstr>
      <vt:lpstr>多重循环例题3</vt:lpstr>
      <vt:lpstr>多重循环例题3</vt:lpstr>
      <vt:lpstr>多重循环中的break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while循环语句</vt:lpstr>
      <vt:lpstr>while循环语句</vt:lpstr>
      <vt:lpstr>while循环语句</vt:lpstr>
      <vt:lpstr>while循环语句</vt:lpstr>
      <vt:lpstr>连续输出26个字母</vt:lpstr>
      <vt:lpstr>while循环语句示例1</vt:lpstr>
      <vt:lpstr>while循环语句示例2</vt:lpstr>
      <vt:lpstr>while循环语句示例2</vt:lpstr>
      <vt:lpstr>while循环语句示例2</vt:lpstr>
      <vt:lpstr>while循环语句示例2</vt:lpstr>
      <vt:lpstr>PowerPoint 演示文稿</vt:lpstr>
      <vt:lpstr>用while语句和异常处理进行输入</vt:lpstr>
      <vt:lpstr>用while语句和异常处理进行输入</vt:lpstr>
      <vt:lpstr>异常处理</vt:lpstr>
      <vt:lpstr>异常处理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例题1.  求斐波那契数列第k项</vt:lpstr>
      <vt:lpstr>例题1.  求斐波那契数列第k项</vt:lpstr>
      <vt:lpstr>例题2. 求阶乘的和</vt:lpstr>
      <vt:lpstr>例题2. 求阶乘的和</vt:lpstr>
      <vt:lpstr>例题2. 求阶乘的和</vt:lpstr>
      <vt:lpstr>例题3. 输入正整数n(n&gt;=2),求不大于n的全部质数</vt:lpstr>
      <vt:lpstr>例题3. 输入正整数n(n&gt;=2),求不大于n的全部质数</vt:lpstr>
    </vt:vector>
  </TitlesOfParts>
  <Company>Uisee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Aming</dc:creator>
  <cp:lastModifiedBy>笑薇 吴</cp:lastModifiedBy>
  <cp:revision>3524</cp:revision>
  <dcterms:created xsi:type="dcterms:W3CDTF">2003-07-13T13:28:27Z</dcterms:created>
  <dcterms:modified xsi:type="dcterms:W3CDTF">2024-04-10T02:54:36Z</dcterms:modified>
</cp:coreProperties>
</file>