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5" r:id="rId2"/>
    <p:sldMasterId id="2147483657" r:id="rId3"/>
    <p:sldMasterId id="2147483658" r:id="rId4"/>
    <p:sldMasterId id="2147483659" r:id="rId5"/>
    <p:sldMasterId id="2147483660" r:id="rId6"/>
    <p:sldMasterId id="2147483661" r:id="rId7"/>
    <p:sldMasterId id="2147483662" r:id="rId8"/>
  </p:sldMasterIdLst>
  <p:notesMasterIdLst>
    <p:notesMasterId r:id="rId26"/>
  </p:notesMasterIdLst>
  <p:handoutMasterIdLst>
    <p:handoutMasterId r:id="rId27"/>
  </p:handoutMasterIdLst>
  <p:sldIdLst>
    <p:sldId id="675" r:id="rId9"/>
    <p:sldId id="619" r:id="rId10"/>
    <p:sldId id="621" r:id="rId11"/>
    <p:sldId id="627" r:id="rId12"/>
    <p:sldId id="693" r:id="rId13"/>
    <p:sldId id="628" r:id="rId14"/>
    <p:sldId id="629" r:id="rId15"/>
    <p:sldId id="630" r:id="rId16"/>
    <p:sldId id="679" r:id="rId17"/>
    <p:sldId id="662" r:id="rId18"/>
    <p:sldId id="657" r:id="rId19"/>
    <p:sldId id="678" r:id="rId20"/>
    <p:sldId id="665" r:id="rId21"/>
    <p:sldId id="666" r:id="rId22"/>
    <p:sldId id="669" r:id="rId23"/>
    <p:sldId id="670" r:id="rId24"/>
    <p:sldId id="671" r:id="rId25"/>
  </p:sldIdLst>
  <p:sldSz cx="9144000" cy="6858000" type="screen4x3"/>
  <p:notesSz cx="6761163" cy="99314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FF0000"/>
    <a:srgbClr val="DDDDDD"/>
    <a:srgbClr val="808080"/>
    <a:srgbClr val="66CCFF"/>
    <a:srgbClr val="009696"/>
    <a:srgbClr val="339933"/>
    <a:srgbClr val="FFC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8" autoAdjust="0"/>
    <p:restoredTop sz="93409" autoAdjust="0"/>
  </p:normalViewPr>
  <p:slideViewPr>
    <p:cSldViewPr>
      <p:cViewPr varScale="1">
        <p:scale>
          <a:sx n="72" d="100"/>
          <a:sy n="72" d="100"/>
        </p:scale>
        <p:origin x="1668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995"/>
    </p:cViewPr>
  </p:sorterViewPr>
  <p:notesViewPr>
    <p:cSldViewPr>
      <p:cViewPr varScale="1">
        <p:scale>
          <a:sx n="59" d="100"/>
          <a:sy n="59" d="100"/>
        </p:scale>
        <p:origin x="3317" y="86"/>
      </p:cViewPr>
      <p:guideLst>
        <p:guide orient="horz" pos="3128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4E0D5A2-BD8E-E5A3-024A-71ED483B7FE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5DB1FC9-C61C-5F0C-498E-C5FDEF697EC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9F0945D7-F0ED-8198-759D-CF14EACA601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9" rIns="91437" bIns="45719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50D40D53-34DF-9F06-4F10-546E4DD86C0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432925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9" rIns="91437" bIns="457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C73B608-1C4B-4402-AC28-2FA40028AF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>
            <a:extLst>
              <a:ext uri="{FF2B5EF4-FFF2-40B4-BE49-F238E27FC236}">
                <a16:creationId xmlns:a16="http://schemas.microsoft.com/office/drawing/2014/main" id="{89541B8D-CB86-891B-2844-861BC272380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C0FB419C-45E8-F326-065D-E328AB37A39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FC263BFB-F821-83E8-7E1F-9D4CD2DA3AD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5221" name="Rectangle 5">
            <a:extLst>
              <a:ext uri="{FF2B5EF4-FFF2-40B4-BE49-F238E27FC236}">
                <a16:creationId xmlns:a16="http://schemas.microsoft.com/office/drawing/2014/main" id="{09AF4FB1-CBB1-F533-B71B-301C7BC3160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5" y="4718050"/>
            <a:ext cx="5408613" cy="44688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65222" name="Rectangle 6">
            <a:extLst>
              <a:ext uri="{FF2B5EF4-FFF2-40B4-BE49-F238E27FC236}">
                <a16:creationId xmlns:a16="http://schemas.microsoft.com/office/drawing/2014/main" id="{A93DC448-E2FB-8378-B8DA-C1C2C3E0A59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9" rIns="91437" bIns="45719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5223" name="Rectangle 7">
            <a:extLst>
              <a:ext uri="{FF2B5EF4-FFF2-40B4-BE49-F238E27FC236}">
                <a16:creationId xmlns:a16="http://schemas.microsoft.com/office/drawing/2014/main" id="{C5DDCA25-807A-BF10-E55A-AFEEB68E8C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050" y="9432925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9" rIns="91437" bIns="457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27DA902-5CAE-4C46-81AA-F9A78CB189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B349B672-0A91-2ABB-15A5-ABB7E51D09B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11587C06-495C-1121-138E-733D29C9BD3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78EA817C-1F3E-6E5D-562F-41D5F1C9AB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5C4A687-59C9-476D-AED3-57E5A3A88CBA}" type="slidenum">
              <a:rPr lang="zh-CN" altLang="en-US">
                <a:latin typeface="Calibri" panose="020F0502020204030204" pitchFamily="34" charset="0"/>
              </a:rPr>
              <a:pPr/>
              <a:t>2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530DE4D1-C410-0B8D-1592-1F535FE5DE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71474FED-61AC-93E2-18E6-C7511BE6B02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A0B6E8F2-3F27-28E2-BCAE-5D70C414EE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8A0176C-C47C-4684-8B33-03E4C67CA7D9}" type="slidenum">
              <a:rPr lang="zh-CN" altLang="en-US">
                <a:latin typeface="Calibri" panose="020F0502020204030204" pitchFamily="34" charset="0"/>
              </a:rPr>
              <a:pPr/>
              <a:t>3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8F7ADA56-ACF9-56EB-34FF-E0136DCD89A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DC76E6EA-34C7-12B0-E3B5-7DD36C9E982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76E9FFD1-1EBA-10FC-8764-4848B96CFF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AB60530-8F63-4A18-824C-EB7C34096018}" type="slidenum">
              <a:rPr lang="zh-CN" altLang="en-US">
                <a:latin typeface="Calibri" panose="020F0502020204030204" pitchFamily="34" charset="0"/>
              </a:rPr>
              <a:pPr/>
              <a:t>4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EC51A2A4-E84C-CC5D-70AB-9130CA6BFF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64407490-9028-26CF-D0D1-049B94FB5B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6D05D386-8968-0212-7C2A-2E1E827978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9189D5F-4FC7-4D78-B3DA-D41673A63474}" type="slidenum">
              <a:rPr lang="zh-CN" altLang="en-US">
                <a:latin typeface="Calibri" panose="020F0502020204030204" pitchFamily="34" charset="0"/>
              </a:rPr>
              <a:pPr/>
              <a:t>6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7477FA74-BA5F-C6B2-5FF3-20DBE583F2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1140B7A4-434D-66F6-85D6-64470D4CC92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6A5299BC-E6BA-D758-79F6-B6B31C34A8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CA278FF-2D05-41E3-B0F0-963268A51DDC}" type="slidenum">
              <a:rPr lang="zh-CN" altLang="en-US">
                <a:latin typeface="Calibri" panose="020F0502020204030204" pitchFamily="34" charset="0"/>
              </a:rPr>
              <a:pPr/>
              <a:t>7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70F7A2C0-B31F-3DA4-B90C-19C6E76F16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E2933FE5-9B29-70A2-E561-0EF038B8066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10FFDFEE-8F3E-E56C-2BC2-4623166916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287CF62-174D-4462-BFFD-AC80F579087D}" type="slidenum">
              <a:rPr lang="zh-CN" altLang="en-US">
                <a:latin typeface="Calibri" panose="020F0502020204030204" pitchFamily="34" charset="0"/>
              </a:rPr>
              <a:pPr/>
              <a:t>8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7ED8D689-B0CC-CC0E-904B-A3741EB972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D3C5CF92-727E-A722-9A00-A890FE4B4A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A8134019-3E44-6539-51A2-21A9FEB616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119D5A9-9CE1-4A7F-A9CC-8E40BDB55393}" type="slidenum">
              <a:rPr lang="zh-CN" altLang="en-US">
                <a:latin typeface="Calibri" panose="020F0502020204030204" pitchFamily="34" charset="0"/>
              </a:rPr>
              <a:pPr/>
              <a:t>11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62053542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13096609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2372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2372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37607900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96E13DB-8909-41A4-80F5-6C1D97032951}"/>
              </a:ext>
            </a:extLst>
          </p:cNvPr>
          <p:cNvSpPr/>
          <p:nvPr userDrawn="1"/>
        </p:nvSpPr>
        <p:spPr>
          <a:xfrm flipV="1">
            <a:off x="0" y="757554"/>
            <a:ext cx="9144000" cy="76201"/>
          </a:xfrm>
          <a:prstGeom prst="rect">
            <a:avLst/>
          </a:prstGeom>
          <a:gradFill>
            <a:gsLst>
              <a:gs pos="100000">
                <a:srgbClr val="FBD786"/>
              </a:gs>
              <a:gs pos="0">
                <a:srgbClr val="00416A">
                  <a:alpha val="94902"/>
                </a:srgbClr>
              </a:gs>
              <a:gs pos="40000">
                <a:srgbClr val="E4E5E6"/>
              </a:gs>
            </a:gsLst>
            <a:lin ang="30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C7FEB1-044A-4D19-8800-FC79008EF1D9}"/>
              </a:ext>
            </a:extLst>
          </p:cNvPr>
          <p:cNvSpPr/>
          <p:nvPr userDrawn="1"/>
        </p:nvSpPr>
        <p:spPr>
          <a:xfrm>
            <a:off x="0" y="6634902"/>
            <a:ext cx="9144000" cy="223099"/>
          </a:xfrm>
          <a:prstGeom prst="rect">
            <a:avLst/>
          </a:prstGeom>
          <a:gradFill flip="none" rotWithShape="1">
            <a:gsLst>
              <a:gs pos="99000">
                <a:srgbClr val="00416A"/>
              </a:gs>
              <a:gs pos="0">
                <a:srgbClr val="E4E5E6"/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BF80E75-2C6B-4369-A9C4-B830B6A83B35}"/>
              </a:ext>
            </a:extLst>
          </p:cNvPr>
          <p:cNvSpPr txBox="1"/>
          <p:nvPr userDrawn="1"/>
        </p:nvSpPr>
        <p:spPr>
          <a:xfrm>
            <a:off x="64867" y="6603299"/>
            <a:ext cx="183610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bg1"/>
                </a:solidFill>
                <a:cs typeface="Times New Roman" panose="02020603050405020304" pitchFamily="18" charset="0"/>
              </a:rPr>
              <a:t>初心至善 匠心育人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276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58708738"/>
      </p:ext>
    </p:extLst>
  </p:cSld>
  <p:clrMapOvr>
    <a:masterClrMapping/>
  </p:clrMapOvr>
  <p:transition spd="slow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689940835"/>
      </p:ext>
    </p:extLst>
  </p:cSld>
  <p:clrMapOvr>
    <a:masterClrMapping/>
  </p:clrMapOvr>
  <p:transition spd="slow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84309608"/>
      </p:ext>
    </p:extLst>
  </p:cSld>
  <p:clrMapOvr>
    <a:masterClrMapping/>
  </p:clrMapOvr>
  <p:transition spd="slow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89126614"/>
      </p:ext>
    </p:extLst>
  </p:cSld>
  <p:clrMapOvr>
    <a:masterClrMapping/>
  </p:clrMapOvr>
  <p:transition spd="slow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728654455"/>
      </p:ext>
    </p:extLst>
  </p:cSld>
  <p:clrMapOvr>
    <a:masterClrMapping/>
  </p:clrMapOvr>
  <p:transition spd="slow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30781886"/>
      </p:ext>
    </p:extLst>
  </p:cSld>
  <p:clrMapOvr>
    <a:masterClrMapping/>
  </p:clrMapOvr>
  <p:transition spd="slow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0551583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868614289"/>
      </p:ext>
    </p:extLst>
  </p:cSld>
  <p:clrMapOvr>
    <a:masterClrMapping/>
  </p:clrMapOvr>
  <p:transition spd="slow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45432528"/>
      </p:ext>
    </p:extLst>
  </p:cSld>
  <p:clrMapOvr>
    <a:masterClrMapping/>
  </p:clrMapOvr>
  <p:transition spd="slow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33241409"/>
      </p:ext>
    </p:extLst>
  </p:cSld>
  <p:clrMapOvr>
    <a:masterClrMapping/>
  </p:clrMapOvr>
  <p:transition spd="slow"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796337237"/>
      </p:ext>
    </p:extLst>
  </p:cSld>
  <p:clrMapOvr>
    <a:masterClrMapping/>
  </p:clrMapOvr>
  <p:transition spd="slow"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86513" y="0"/>
            <a:ext cx="2128837" cy="6858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234113" cy="6858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66558269"/>
      </p:ext>
    </p:extLst>
  </p:cSld>
  <p:clrMapOvr>
    <a:masterClrMapping/>
  </p:clrMapOvr>
  <p:transition spd="slow"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684213" cy="685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866177602"/>
      </p:ext>
    </p:extLst>
  </p:cSld>
  <p:clrMapOvr>
    <a:masterClrMapping/>
  </p:clrMapOvr>
  <p:transition spd="slow">
    <p:pull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481146733"/>
      </p:ext>
    </p:extLst>
  </p:cSld>
  <p:clrMapOvr>
    <a:masterClrMapping/>
  </p:clrMapOvr>
  <p:transition spd="slow">
    <p:pull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30589978"/>
      </p:ext>
    </p:extLst>
  </p:cSld>
  <p:clrMapOvr>
    <a:masterClrMapping/>
  </p:clrMapOvr>
  <p:transition spd="slow">
    <p:pull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87284163"/>
      </p:ext>
    </p:extLst>
  </p:cSld>
  <p:clrMapOvr>
    <a:masterClrMapping/>
  </p:clrMapOvr>
  <p:transition spd="slow">
    <p:pull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484313"/>
            <a:ext cx="3963988" cy="5040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29188" y="1484313"/>
            <a:ext cx="3963987" cy="5040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317855951"/>
      </p:ext>
    </p:extLst>
  </p:cSld>
  <p:clrMapOvr>
    <a:masterClrMapping/>
  </p:clrMapOvr>
  <p:transition spd="slow">
    <p:pull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63535800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4246648"/>
      </p:ext>
    </p:extLst>
  </p:cSld>
  <p:clrMapOvr>
    <a:masterClrMapping/>
  </p:clrMapOvr>
  <p:transition spd="slow">
    <p:pull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92284992"/>
      </p:ext>
    </p:extLst>
  </p:cSld>
  <p:clrMapOvr>
    <a:masterClrMapping/>
  </p:clrMapOvr>
  <p:transition spd="slow">
    <p:pull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8669120"/>
      </p:ext>
    </p:extLst>
  </p:cSld>
  <p:clrMapOvr>
    <a:masterClrMapping/>
  </p:clrMapOvr>
  <p:transition spd="slow">
    <p:pull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29722702"/>
      </p:ext>
    </p:extLst>
  </p:cSld>
  <p:clrMapOvr>
    <a:masterClrMapping/>
  </p:clrMapOvr>
  <p:transition spd="slow">
    <p:pull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5177969"/>
      </p:ext>
    </p:extLst>
  </p:cSld>
  <p:clrMapOvr>
    <a:masterClrMapping/>
  </p:clrMapOvr>
  <p:transition spd="slow">
    <p:pull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43675906"/>
      </p:ext>
    </p:extLst>
  </p:cSld>
  <p:clrMapOvr>
    <a:masterClrMapping/>
  </p:clrMapOvr>
  <p:transition spd="slow">
    <p:pull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24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246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329404116"/>
      </p:ext>
    </p:extLst>
  </p:cSld>
  <p:clrMapOvr>
    <a:masterClrMapping/>
  </p:clrMapOvr>
  <p:transition spd="slow">
    <p:pull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25068262"/>
      </p:ext>
    </p:extLst>
  </p:cSld>
  <p:clrMapOvr>
    <a:masterClrMapping/>
  </p:clrMapOvr>
  <p:transition spd="slow">
    <p:pull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875320608"/>
      </p:ext>
    </p:extLst>
  </p:cSld>
  <p:clrMapOvr>
    <a:masterClrMapping/>
  </p:clrMapOvr>
  <p:transition spd="slow">
    <p:pull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2144937"/>
      </p:ext>
    </p:extLst>
  </p:cSld>
  <p:clrMapOvr>
    <a:masterClrMapping/>
  </p:clrMapOvr>
  <p:transition spd="slow">
    <p:pull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3" y="1125538"/>
            <a:ext cx="3883025" cy="554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35538" y="1125538"/>
            <a:ext cx="3884612" cy="554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929395412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196975"/>
            <a:ext cx="4171950" cy="5040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171950" cy="5040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35085730"/>
      </p:ext>
    </p:extLst>
  </p:cSld>
  <p:clrMapOvr>
    <a:masterClrMapping/>
  </p:clrMapOvr>
  <p:transition spd="slow">
    <p:pull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11715751"/>
      </p:ext>
    </p:extLst>
  </p:cSld>
  <p:clrMapOvr>
    <a:masterClrMapping/>
  </p:clrMapOvr>
  <p:transition spd="slow">
    <p:pull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77830404"/>
      </p:ext>
    </p:extLst>
  </p:cSld>
  <p:clrMapOvr>
    <a:masterClrMapping/>
  </p:clrMapOvr>
  <p:transition spd="slow">
    <p:pull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037348"/>
      </p:ext>
    </p:extLst>
  </p:cSld>
  <p:clrMapOvr>
    <a:masterClrMapping/>
  </p:clrMapOvr>
  <p:transition spd="slow">
    <p:pull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7446725"/>
      </p:ext>
    </p:extLst>
  </p:cSld>
  <p:clrMapOvr>
    <a:masterClrMapping/>
  </p:clrMapOvr>
  <p:transition spd="slow">
    <p:pull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2236131"/>
      </p:ext>
    </p:extLst>
  </p:cSld>
  <p:clrMapOvr>
    <a:masterClrMapping/>
  </p:clrMapOvr>
  <p:transition spd="slow">
    <p:pull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602216239"/>
      </p:ext>
    </p:extLst>
  </p:cSld>
  <p:clrMapOvr>
    <a:masterClrMapping/>
  </p:clrMapOvr>
  <p:transition spd="slow">
    <p:pull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2275" y="365125"/>
            <a:ext cx="2047875" cy="63039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991225" cy="63039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45069803"/>
      </p:ext>
    </p:extLst>
  </p:cSld>
  <p:clrMapOvr>
    <a:masterClrMapping/>
  </p:clrMapOvr>
  <p:transition spd="slow">
    <p:pull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8191500" cy="6303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099471517"/>
      </p:ext>
    </p:extLst>
  </p:cSld>
  <p:clrMapOvr>
    <a:masterClrMapping/>
  </p:clrMapOvr>
  <p:transition spd="slow">
    <p:pull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463669664"/>
      </p:ext>
    </p:extLst>
  </p:cSld>
  <p:clrMapOvr>
    <a:masterClrMapping/>
  </p:clrMapOvr>
  <p:transition spd="slow">
    <p:pull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469334217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608310185"/>
      </p:ext>
    </p:extLst>
  </p:cSld>
  <p:clrMapOvr>
    <a:masterClrMapping/>
  </p:clrMapOvr>
  <p:transition spd="slow">
    <p:pull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4800629"/>
      </p:ext>
    </p:extLst>
  </p:cSld>
  <p:clrMapOvr>
    <a:masterClrMapping/>
  </p:clrMapOvr>
  <p:transition spd="slow">
    <p:pull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3" y="1125538"/>
            <a:ext cx="3883025" cy="554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35538" y="1125538"/>
            <a:ext cx="3884612" cy="554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68867241"/>
      </p:ext>
    </p:extLst>
  </p:cSld>
  <p:clrMapOvr>
    <a:masterClrMapping/>
  </p:clrMapOvr>
  <p:transition spd="slow">
    <p:pull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6789705"/>
      </p:ext>
    </p:extLst>
  </p:cSld>
  <p:clrMapOvr>
    <a:masterClrMapping/>
  </p:clrMapOvr>
  <p:transition spd="slow">
    <p:pull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58382638"/>
      </p:ext>
    </p:extLst>
  </p:cSld>
  <p:clrMapOvr>
    <a:masterClrMapping/>
  </p:clrMapOvr>
  <p:transition spd="slow">
    <p:pull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0823818"/>
      </p:ext>
    </p:extLst>
  </p:cSld>
  <p:clrMapOvr>
    <a:masterClrMapping/>
  </p:clrMapOvr>
  <p:transition spd="slow">
    <p:pull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94659059"/>
      </p:ext>
    </p:extLst>
  </p:cSld>
  <p:clrMapOvr>
    <a:masterClrMapping/>
  </p:clrMapOvr>
  <p:transition spd="slow">
    <p:pull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04951446"/>
      </p:ext>
    </p:extLst>
  </p:cSld>
  <p:clrMapOvr>
    <a:masterClrMapping/>
  </p:clrMapOvr>
  <p:transition spd="slow">
    <p:pull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623152545"/>
      </p:ext>
    </p:extLst>
  </p:cSld>
  <p:clrMapOvr>
    <a:masterClrMapping/>
  </p:clrMapOvr>
  <p:transition spd="slow">
    <p:pull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2275" y="365125"/>
            <a:ext cx="2047875" cy="63039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991225" cy="63039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080967067"/>
      </p:ext>
    </p:extLst>
  </p:cSld>
  <p:clrMapOvr>
    <a:masterClrMapping/>
  </p:clrMapOvr>
  <p:transition spd="slow">
    <p:pull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8191500" cy="6303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19268725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60088199"/>
      </p:ext>
    </p:extLst>
  </p:cSld>
  <p:clrMapOvr>
    <a:masterClrMapping/>
  </p:clrMapOvr>
  <p:transition spd="slow">
    <p:pull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01872298"/>
      </p:ext>
    </p:extLst>
  </p:cSld>
  <p:clrMapOvr>
    <a:masterClrMapping/>
  </p:clrMapOvr>
  <p:transition spd="slow">
    <p:pull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464248101"/>
      </p:ext>
    </p:extLst>
  </p:cSld>
  <p:clrMapOvr>
    <a:masterClrMapping/>
  </p:clrMapOvr>
  <p:transition spd="slow">
    <p:pull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3759196"/>
      </p:ext>
    </p:extLst>
  </p:cSld>
  <p:clrMapOvr>
    <a:masterClrMapping/>
  </p:clrMapOvr>
  <p:transition spd="slow">
    <p:pull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3" y="1125538"/>
            <a:ext cx="3883025" cy="554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35538" y="1125538"/>
            <a:ext cx="3884612" cy="554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040472107"/>
      </p:ext>
    </p:extLst>
  </p:cSld>
  <p:clrMapOvr>
    <a:masterClrMapping/>
  </p:clrMapOvr>
  <p:transition spd="slow">
    <p:pull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560252655"/>
      </p:ext>
    </p:extLst>
  </p:cSld>
  <p:clrMapOvr>
    <a:masterClrMapping/>
  </p:clrMapOvr>
  <p:transition spd="slow">
    <p:pull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18381000"/>
      </p:ext>
    </p:extLst>
  </p:cSld>
  <p:clrMapOvr>
    <a:masterClrMapping/>
  </p:clrMapOvr>
  <p:transition spd="slow">
    <p:pull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147834"/>
      </p:ext>
    </p:extLst>
  </p:cSld>
  <p:clrMapOvr>
    <a:masterClrMapping/>
  </p:clrMapOvr>
  <p:transition spd="slow">
    <p:pull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6896938"/>
      </p:ext>
    </p:extLst>
  </p:cSld>
  <p:clrMapOvr>
    <a:masterClrMapping/>
  </p:clrMapOvr>
  <p:transition spd="slow">
    <p:pull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11704018"/>
      </p:ext>
    </p:extLst>
  </p:cSld>
  <p:clrMapOvr>
    <a:masterClrMapping/>
  </p:clrMapOvr>
  <p:transition spd="slow">
    <p:pull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152239738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3882811"/>
      </p:ext>
    </p:extLst>
  </p:cSld>
  <p:clrMapOvr>
    <a:masterClrMapping/>
  </p:clrMapOvr>
  <p:transition spd="slow">
    <p:pull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2275" y="365125"/>
            <a:ext cx="2047875" cy="63039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991225" cy="63039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947750322"/>
      </p:ext>
    </p:extLst>
  </p:cSld>
  <p:clrMapOvr>
    <a:masterClrMapping/>
  </p:clrMapOvr>
  <p:transition spd="slow">
    <p:pull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8191500" cy="6303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42455950"/>
      </p:ext>
    </p:extLst>
  </p:cSld>
  <p:clrMapOvr>
    <a:masterClrMapping/>
  </p:clrMapOvr>
  <p:transition spd="slow">
    <p:pull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90817683"/>
      </p:ext>
    </p:extLst>
  </p:cSld>
  <p:clrMapOvr>
    <a:masterClrMapping/>
  </p:clrMapOvr>
  <p:transition spd="slow">
    <p:pull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226044534"/>
      </p:ext>
    </p:extLst>
  </p:cSld>
  <p:clrMapOvr>
    <a:masterClrMapping/>
  </p:clrMapOvr>
  <p:transition spd="slow">
    <p:pull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32099232"/>
      </p:ext>
    </p:extLst>
  </p:cSld>
  <p:clrMapOvr>
    <a:masterClrMapping/>
  </p:clrMapOvr>
  <p:transition spd="slow">
    <p:pull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836613"/>
            <a:ext cx="4064000" cy="57610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0613" y="836613"/>
            <a:ext cx="4064000" cy="57610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23354997"/>
      </p:ext>
    </p:extLst>
  </p:cSld>
  <p:clrMapOvr>
    <a:masterClrMapping/>
  </p:clrMapOvr>
  <p:transition spd="slow">
    <p:pull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78611010"/>
      </p:ext>
    </p:extLst>
  </p:cSld>
  <p:clrMapOvr>
    <a:masterClrMapping/>
  </p:clrMapOvr>
  <p:transition spd="slow">
    <p:pull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71397175"/>
      </p:ext>
    </p:extLst>
  </p:cSld>
  <p:clrMapOvr>
    <a:masterClrMapping/>
  </p:clrMapOvr>
  <p:transition spd="slow">
    <p:pull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121595"/>
      </p:ext>
    </p:extLst>
  </p:cSld>
  <p:clrMapOvr>
    <a:masterClrMapping/>
  </p:clrMapOvr>
  <p:transition spd="slow">
    <p:pull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31529693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74259241"/>
      </p:ext>
    </p:extLst>
  </p:cSld>
  <p:clrMapOvr>
    <a:masterClrMapping/>
  </p:clrMapOvr>
  <p:transition spd="slow">
    <p:pull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99255792"/>
      </p:ext>
    </p:extLst>
  </p:cSld>
  <p:clrMapOvr>
    <a:masterClrMapping/>
  </p:clrMapOvr>
  <p:transition spd="slow">
    <p:pull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56078364"/>
      </p:ext>
    </p:extLst>
  </p:cSld>
  <p:clrMapOvr>
    <a:masterClrMapping/>
  </p:clrMapOvr>
  <p:transition spd="slow">
    <p:pull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81813" y="365125"/>
            <a:ext cx="2082800" cy="6232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100763" cy="6232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420635772"/>
      </p:ext>
    </p:extLst>
  </p:cSld>
  <p:clrMapOvr>
    <a:masterClrMapping/>
  </p:clrMapOvr>
  <p:transition spd="slow">
    <p:pull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599294352"/>
      </p:ext>
    </p:extLst>
  </p:cSld>
  <p:clrMapOvr>
    <a:masterClrMapping/>
  </p:clrMapOvr>
  <p:transition spd="slow">
    <p:pull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89193017"/>
      </p:ext>
    </p:extLst>
  </p:cSld>
  <p:clrMapOvr>
    <a:masterClrMapping/>
  </p:clrMapOvr>
  <p:transition spd="slow">
    <p:pull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98896035"/>
      </p:ext>
    </p:extLst>
  </p:cSld>
  <p:clrMapOvr>
    <a:masterClrMapping/>
  </p:clrMapOvr>
  <p:transition spd="slow">
    <p:pull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052513"/>
            <a:ext cx="4064000" cy="57610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4064000" cy="57610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15728817"/>
      </p:ext>
    </p:extLst>
  </p:cSld>
  <p:clrMapOvr>
    <a:masterClrMapping/>
  </p:clrMapOvr>
  <p:transition spd="slow">
    <p:pull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243185329"/>
      </p:ext>
    </p:extLst>
  </p:cSld>
  <p:clrMapOvr>
    <a:masterClrMapping/>
  </p:clrMapOvr>
  <p:transition spd="slow">
    <p:pull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61745851"/>
      </p:ext>
    </p:extLst>
  </p:cSld>
  <p:clrMapOvr>
    <a:masterClrMapping/>
  </p:clrMapOvr>
  <p:transition spd="slow">
    <p:pull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15310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97456216"/>
      </p:ext>
    </p:extLst>
  </p:cSld>
  <p:clrMapOvr>
    <a:masterClrMapping/>
  </p:clrMapOvr>
  <p:transition spd="slow">
    <p:pull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0053362"/>
      </p:ext>
    </p:extLst>
  </p:cSld>
  <p:clrMapOvr>
    <a:masterClrMapping/>
  </p:clrMapOvr>
  <p:transition spd="slow">
    <p:pull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22719558"/>
      </p:ext>
    </p:extLst>
  </p:cSld>
  <p:clrMapOvr>
    <a:masterClrMapping/>
  </p:clrMapOvr>
  <p:transition spd="slow">
    <p:pull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773594409"/>
      </p:ext>
    </p:extLst>
  </p:cSld>
  <p:clrMapOvr>
    <a:masterClrMapping/>
  </p:clrMapOvr>
  <p:transition spd="slow">
    <p:pull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45350" y="44450"/>
            <a:ext cx="2185988" cy="67691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44450"/>
            <a:ext cx="6408737" cy="67691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82895443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19CA5E0-9643-3A13-6255-D1B57A2D6AE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71913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5097A922-73BD-73E3-7330-0D4A90F7489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0" y="0"/>
            <a:ext cx="9144000" cy="6651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8FF9A25C-1487-D88F-A6A2-33D12BB45EC2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23850" y="1196975"/>
            <a:ext cx="8496300" cy="5040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4">
            <a:extLst>
              <a:ext uri="{FF2B5EF4-FFF2-40B4-BE49-F238E27FC236}">
                <a16:creationId xmlns:a16="http://schemas.microsoft.com/office/drawing/2014/main" id="{5837B4CF-A280-51FE-D107-A45C71CB315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92150"/>
            <a:ext cx="9144000" cy="36513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1032" name="Picture 21">
            <a:extLst>
              <a:ext uri="{FF2B5EF4-FFF2-40B4-BE49-F238E27FC236}">
                <a16:creationId xmlns:a16="http://schemas.microsoft.com/office/drawing/2014/main" id="{57D394E1-2D2F-C585-D9AF-A7B0A07267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8" y="6656388"/>
            <a:ext cx="12271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2">
            <a:extLst>
              <a:ext uri="{FF2B5EF4-FFF2-40B4-BE49-F238E27FC236}">
                <a16:creationId xmlns:a16="http://schemas.microsoft.com/office/drawing/2014/main" id="{31342E31-DB7A-9AFB-F0E1-5B2845D4B5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6656388"/>
            <a:ext cx="12271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755" r:id="rId12"/>
  </p:sldLayoutIdLst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2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2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90000"/>
        <a:buFont typeface="Wingdings" panose="05000000000000000000" pitchFamily="2" charset="2"/>
        <a:buChar char="þ"/>
        <a:defRPr sz="2800" b="1" kern="1200">
          <a:solidFill>
            <a:srgbClr val="00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9C469A2-A76A-50B6-EE43-86F12E10CBAC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3069431" y="3069431"/>
            <a:ext cx="6858000" cy="71913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EF8AEA47-4572-6A1D-B3CA-F885F548FCB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0" y="0"/>
            <a:ext cx="684213" cy="6858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F412161-00D3-E6D1-1E7B-8E894D5D1D75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2726531" y="3410744"/>
            <a:ext cx="6858000" cy="36512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 spd="slow">
    <p:pull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90000"/>
        <a:buFont typeface="Wingdings" panose="05000000000000000000" pitchFamily="2" charset="2"/>
        <a:buChar char="þ"/>
        <a:defRPr sz="2800" b="1" kern="1200">
          <a:solidFill>
            <a:srgbClr val="00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1122909-FC36-FAE0-7C20-734E0EAF8D1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719138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67651" name="Rectangle 3">
            <a:extLst>
              <a:ext uri="{FF2B5EF4-FFF2-40B4-BE49-F238E27FC236}">
                <a16:creationId xmlns:a16="http://schemas.microsoft.com/office/drawing/2014/main" id="{82BF5D04-9976-EC24-452A-842072BBE741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484313"/>
            <a:ext cx="8080375" cy="50403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9E0A78C-0C8D-AE81-C015-B15B0BA578E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92150"/>
            <a:ext cx="9144000" cy="36513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67653" name="Rectangle 5">
            <a:extLst>
              <a:ext uri="{FF2B5EF4-FFF2-40B4-BE49-F238E27FC236}">
                <a16:creationId xmlns:a16="http://schemas.microsoft.com/office/drawing/2014/main" id="{EA1152EA-544E-A886-DBC4-2F57A871439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0" y="0"/>
            <a:ext cx="9144000" cy="6651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grpSp>
        <p:nvGrpSpPr>
          <p:cNvPr id="3078" name="Group 6">
            <a:extLst>
              <a:ext uri="{FF2B5EF4-FFF2-40B4-BE49-F238E27FC236}">
                <a16:creationId xmlns:a16="http://schemas.microsoft.com/office/drawing/2014/main" id="{1FAC9851-F62A-8AA9-E645-F7D4A3A7FF3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6656388"/>
            <a:ext cx="9180513" cy="214312"/>
            <a:chOff x="0" y="4193"/>
            <a:chExt cx="5783" cy="135"/>
          </a:xfrm>
        </p:grpSpPr>
      </p:grpSp>
      <p:sp>
        <p:nvSpPr>
          <p:cNvPr id="3079" name="Rectangle 10">
            <a:extLst>
              <a:ext uri="{FF2B5EF4-FFF2-40B4-BE49-F238E27FC236}">
                <a16:creationId xmlns:a16="http://schemas.microsoft.com/office/drawing/2014/main" id="{D77B9C28-7685-E37F-9CAB-755EC6DE28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5800" y="1147763"/>
            <a:ext cx="71438" cy="71437"/>
          </a:xfrm>
          <a:prstGeom prst="rect">
            <a:avLst/>
          </a:prstGeom>
          <a:noFill/>
          <a:ln w="38100" cmpd="dbl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3080" name="Line 11">
            <a:extLst>
              <a:ext uri="{FF2B5EF4-FFF2-40B4-BE49-F238E27FC236}">
                <a16:creationId xmlns:a16="http://schemas.microsoft.com/office/drawing/2014/main" id="{84CEEF2B-3198-8B48-9B30-6F91944B13C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768350"/>
            <a:ext cx="0" cy="1752600"/>
          </a:xfrm>
          <a:prstGeom prst="line">
            <a:avLst/>
          </a:prstGeom>
          <a:noFill/>
          <a:ln w="12700" cap="sq" cmpd="dbl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8100"/>
          <a:lstStyle/>
          <a:p>
            <a:endParaRPr lang="zh-CN" altLang="en-US"/>
          </a:p>
        </p:txBody>
      </p:sp>
      <p:sp>
        <p:nvSpPr>
          <p:cNvPr id="3081" name="Line 12">
            <a:extLst>
              <a:ext uri="{FF2B5EF4-FFF2-40B4-BE49-F238E27FC236}">
                <a16:creationId xmlns:a16="http://schemas.microsoft.com/office/drawing/2014/main" id="{EC37A09F-C17E-CBA5-9C9D-EB0E59CAC9B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7800" y="920750"/>
            <a:ext cx="0" cy="207963"/>
          </a:xfrm>
          <a:prstGeom prst="line">
            <a:avLst/>
          </a:prstGeom>
          <a:noFill/>
          <a:ln w="12700" cmpd="dbl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8100"/>
          <a:lstStyle/>
          <a:p>
            <a:endParaRPr lang="zh-CN" altLang="en-US"/>
          </a:p>
        </p:txBody>
      </p:sp>
      <p:sp>
        <p:nvSpPr>
          <p:cNvPr id="3082" name="Line 13">
            <a:extLst>
              <a:ext uri="{FF2B5EF4-FFF2-40B4-BE49-F238E27FC236}">
                <a16:creationId xmlns:a16="http://schemas.microsoft.com/office/drawing/2014/main" id="{6EEA7A1D-A987-CCE4-7EBF-B4BF47997C0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1073150"/>
            <a:ext cx="0" cy="914400"/>
          </a:xfrm>
          <a:prstGeom prst="line">
            <a:avLst/>
          </a:prstGeom>
          <a:noFill/>
          <a:ln w="12700" cap="sq" cmpd="dbl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8100"/>
          <a:lstStyle/>
          <a:p>
            <a:endParaRPr lang="zh-CN" altLang="en-US"/>
          </a:p>
        </p:txBody>
      </p:sp>
      <p:sp>
        <p:nvSpPr>
          <p:cNvPr id="3083" name="Line 14">
            <a:extLst>
              <a:ext uri="{FF2B5EF4-FFF2-40B4-BE49-F238E27FC236}">
                <a16:creationId xmlns:a16="http://schemas.microsoft.com/office/drawing/2014/main" id="{106F09DD-9718-6B71-60E1-E9DD94C1805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36525" y="996950"/>
            <a:ext cx="0" cy="685800"/>
          </a:xfrm>
          <a:prstGeom prst="line">
            <a:avLst/>
          </a:prstGeom>
          <a:noFill/>
          <a:ln w="12700" cap="sq" cmpd="dbl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8100"/>
          <a:lstStyle/>
          <a:p>
            <a:endParaRPr lang="zh-CN" altLang="en-US"/>
          </a:p>
        </p:txBody>
      </p:sp>
      <p:sp>
        <p:nvSpPr>
          <p:cNvPr id="667663" name="AutoShape 15">
            <a:extLst>
              <a:ext uri="{FF2B5EF4-FFF2-40B4-BE49-F238E27FC236}">
                <a16:creationId xmlns:a16="http://schemas.microsoft.com/office/drawing/2014/main" id="{D367193A-9451-5391-BEC8-409BFCB558F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4925" y="765175"/>
            <a:ext cx="355600" cy="360363"/>
          </a:xfrm>
          <a:prstGeom prst="roundRect">
            <a:avLst>
              <a:gd name="adj" fmla="val 39583"/>
            </a:avLst>
          </a:prstGeom>
          <a:solidFill>
            <a:srgbClr val="008000"/>
          </a:solidFill>
          <a:ln w="38100" cmpd="dbl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0" rIns="36000" anchor="ctr"/>
          <a:lstStyle/>
          <a:p>
            <a:pPr algn="r" eaLnBrk="1" hangingPunct="1">
              <a:defRPr/>
            </a:pPr>
            <a:endParaRPr kumimoji="1" lang="en-US" altLang="zh-CN" sz="1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085" name="Rectangle 16">
            <a:extLst>
              <a:ext uri="{FF2B5EF4-FFF2-40B4-BE49-F238E27FC236}">
                <a16:creationId xmlns:a16="http://schemas.microsoft.com/office/drawing/2014/main" id="{5A83A89C-3EC0-D572-06D1-49AC7F2173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4800" y="1149350"/>
            <a:ext cx="144463" cy="144463"/>
          </a:xfrm>
          <a:prstGeom prst="rect">
            <a:avLst/>
          </a:prstGeom>
          <a:solidFill>
            <a:srgbClr val="00E000"/>
          </a:solidFill>
          <a:ln w="38100" cmpd="dbl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3086" name="Rectangle 17">
            <a:extLst>
              <a:ext uri="{FF2B5EF4-FFF2-40B4-BE49-F238E27FC236}">
                <a16:creationId xmlns:a16="http://schemas.microsoft.com/office/drawing/2014/main" id="{FB860B10-F420-3A78-B1F6-9F6CF235D06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1650" y="1147763"/>
            <a:ext cx="107950" cy="107950"/>
          </a:xfrm>
          <a:prstGeom prst="rect">
            <a:avLst/>
          </a:prstGeom>
          <a:noFill/>
          <a:ln w="38100" cmpd="dbl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3087" name="Rectangle 18">
            <a:extLst>
              <a:ext uri="{FF2B5EF4-FFF2-40B4-BE49-F238E27FC236}">
                <a16:creationId xmlns:a16="http://schemas.microsoft.com/office/drawing/2014/main" id="{454DB8E3-CC24-F4D1-0E2D-8DDB0EC1625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4800" y="1346200"/>
            <a:ext cx="107950" cy="107950"/>
          </a:xfrm>
          <a:prstGeom prst="rect">
            <a:avLst/>
          </a:prstGeom>
          <a:noFill/>
          <a:ln w="38100" cmpd="dbl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3088" name="Rectangle 19">
            <a:extLst>
              <a:ext uri="{FF2B5EF4-FFF2-40B4-BE49-F238E27FC236}">
                <a16:creationId xmlns:a16="http://schemas.microsoft.com/office/drawing/2014/main" id="{21A197F6-CD2E-D2ED-37B2-D8DDC1A743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0063" y="1300163"/>
            <a:ext cx="71437" cy="71437"/>
          </a:xfrm>
          <a:prstGeom prst="rect">
            <a:avLst/>
          </a:prstGeom>
          <a:noFill/>
          <a:ln w="38100" cmpd="dbl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76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76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90000"/>
        <a:buFont typeface="Wingdings" panose="05000000000000000000" pitchFamily="2" charset="2"/>
        <a:buChar char="þ"/>
        <a:defRPr sz="2800" b="1" kern="1200">
          <a:solidFill>
            <a:srgbClr val="00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>
            <a:extLst>
              <a:ext uri="{FF2B5EF4-FFF2-40B4-BE49-F238E27FC236}">
                <a16:creationId xmlns:a16="http://schemas.microsoft.com/office/drawing/2014/main" id="{5B681807-E07E-B232-1F25-53EE9543EE5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9750" y="44450"/>
            <a:ext cx="0" cy="162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17D495C-4660-3CAC-0E8B-984C5EEED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125538"/>
            <a:ext cx="7920037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Line 4">
            <a:extLst>
              <a:ext uri="{FF2B5EF4-FFF2-40B4-BE49-F238E27FC236}">
                <a16:creationId xmlns:a16="http://schemas.microsoft.com/office/drawing/2014/main" id="{48F1C30A-A27B-A66A-E0C6-89B315F5920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65175"/>
            <a:ext cx="2268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101" name="Picture 5" descr="BUTROLES">
            <a:extLst>
              <a:ext uri="{FF2B5EF4-FFF2-40B4-BE49-F238E27FC236}">
                <a16:creationId xmlns:a16="http://schemas.microsoft.com/office/drawing/2014/main" id="{39D7FC1D-AA31-F3BE-CEA5-ED6DDF3393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AutoShape 6">
            <a:extLst>
              <a:ext uri="{FF2B5EF4-FFF2-40B4-BE49-F238E27FC236}">
                <a16:creationId xmlns:a16="http://schemas.microsoft.com/office/drawing/2014/main" id="{C760D84E-A6C1-BF8F-A38D-B34B9D3E409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2988" y="404813"/>
            <a:ext cx="1728787" cy="287337"/>
          </a:xfrm>
          <a:prstGeom prst="parallelogram">
            <a:avLst>
              <a:gd name="adj" fmla="val 150415"/>
            </a:avLst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800" b="1">
                <a:solidFill>
                  <a:schemeClr val="bg1"/>
                </a:solidFill>
                <a:latin typeface="Verdana" panose="020B0604030504040204" pitchFamily="34" charset="0"/>
              </a:rPr>
              <a:t>总 结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ransition spd="slow">
    <p:pull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p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>
            <a:extLst>
              <a:ext uri="{FF2B5EF4-FFF2-40B4-BE49-F238E27FC236}">
                <a16:creationId xmlns:a16="http://schemas.microsoft.com/office/drawing/2014/main" id="{60C0ED31-81F5-67A5-05F8-42595BAEB5D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9750" y="44450"/>
            <a:ext cx="0" cy="162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4C09B1A-BB21-9C06-B5AA-429EC95EB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125538"/>
            <a:ext cx="7920037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4" name="Line 4">
            <a:extLst>
              <a:ext uri="{FF2B5EF4-FFF2-40B4-BE49-F238E27FC236}">
                <a16:creationId xmlns:a16="http://schemas.microsoft.com/office/drawing/2014/main" id="{AF9A3ADB-F81E-AE6E-6CE4-B384CF9CB0A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65175"/>
            <a:ext cx="2411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AutoShape 5">
            <a:extLst>
              <a:ext uri="{FF2B5EF4-FFF2-40B4-BE49-F238E27FC236}">
                <a16:creationId xmlns:a16="http://schemas.microsoft.com/office/drawing/2014/main" id="{FE01FC6E-52B8-223B-9B19-9A28C6CF3B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2988" y="404813"/>
            <a:ext cx="1873250" cy="304800"/>
          </a:xfrm>
          <a:prstGeom prst="parallelogram">
            <a:avLst>
              <a:gd name="adj" fmla="val 153646"/>
            </a:avLst>
          </a:prstGeom>
          <a:solidFill>
            <a:srgbClr val="FF66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800" b="1">
                <a:solidFill>
                  <a:schemeClr val="bg1"/>
                </a:solidFill>
                <a:latin typeface="Verdana" panose="020B0604030504040204" pitchFamily="34" charset="0"/>
              </a:rPr>
              <a:t>成绩考核</a:t>
            </a:r>
          </a:p>
        </p:txBody>
      </p:sp>
      <p:sp>
        <p:nvSpPr>
          <p:cNvPr id="5126" name="Oval 6">
            <a:extLst>
              <a:ext uri="{FF2B5EF4-FFF2-40B4-BE49-F238E27FC236}">
                <a16:creationId xmlns:a16="http://schemas.microsoft.com/office/drawing/2014/main" id="{A04757B8-8B1B-2225-9395-5FAE1FD51E6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333375"/>
            <a:ext cx="609600" cy="609600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5127" name="Picture 7" descr="teacher">
            <a:extLst>
              <a:ext uri="{FF2B5EF4-FFF2-40B4-BE49-F238E27FC236}">
                <a16:creationId xmlns:a16="http://schemas.microsoft.com/office/drawing/2014/main" id="{3A311CED-7E96-8476-4E1C-2EF0C7F6D3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40957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ransition spd="slow">
    <p:pull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p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2">
            <a:extLst>
              <a:ext uri="{FF2B5EF4-FFF2-40B4-BE49-F238E27FC236}">
                <a16:creationId xmlns:a16="http://schemas.microsoft.com/office/drawing/2014/main" id="{1CA22AC3-956F-3075-2276-1C32BD0E319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9750" y="44450"/>
            <a:ext cx="0" cy="162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AAB5A6D-AFF7-DE1D-E542-1FFDA165A1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125538"/>
            <a:ext cx="7920037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48" name="Line 4">
            <a:extLst>
              <a:ext uri="{FF2B5EF4-FFF2-40B4-BE49-F238E27FC236}">
                <a16:creationId xmlns:a16="http://schemas.microsoft.com/office/drawing/2014/main" id="{23F8C081-9B6F-1FEF-D4D5-25CF1793A6F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65175"/>
            <a:ext cx="24844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9" name="AutoShape 5">
            <a:extLst>
              <a:ext uri="{FF2B5EF4-FFF2-40B4-BE49-F238E27FC236}">
                <a16:creationId xmlns:a16="http://schemas.microsoft.com/office/drawing/2014/main" id="{7437DF25-C527-A3C3-1AFC-AE6C16E604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2988" y="404813"/>
            <a:ext cx="1944687" cy="304800"/>
          </a:xfrm>
          <a:prstGeom prst="parallelogram">
            <a:avLst>
              <a:gd name="adj" fmla="val 159505"/>
            </a:avLst>
          </a:prstGeom>
          <a:solidFill>
            <a:srgbClr val="80008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1">
                <a:solidFill>
                  <a:schemeClr val="bg1"/>
                </a:solidFill>
                <a:latin typeface="Verdana" panose="020B0604030504040204" pitchFamily="34" charset="0"/>
              </a:rPr>
              <a:t>Example</a:t>
            </a:r>
          </a:p>
        </p:txBody>
      </p:sp>
      <p:sp>
        <p:nvSpPr>
          <p:cNvPr id="6150" name="Oval 6">
            <a:extLst>
              <a:ext uri="{FF2B5EF4-FFF2-40B4-BE49-F238E27FC236}">
                <a16:creationId xmlns:a16="http://schemas.microsoft.com/office/drawing/2014/main" id="{5F7FB8F1-51C4-8172-5EA8-6C27609FB47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333375"/>
            <a:ext cx="609600" cy="609600"/>
          </a:xfrm>
          <a:prstGeom prst="ellipse">
            <a:avLst/>
          </a:prstGeom>
          <a:solidFill>
            <a:srgbClr val="FFFF99"/>
          </a:solidFill>
          <a:ln w="2857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6151" name="Picture 7" descr="snowbar">
            <a:extLst>
              <a:ext uri="{FF2B5EF4-FFF2-40B4-BE49-F238E27FC236}">
                <a16:creationId xmlns:a16="http://schemas.microsoft.com/office/drawing/2014/main" id="{6E3B30E0-1519-3D2B-382E-EB0244E810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455613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ransition spd="slow">
    <p:pull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p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>
            <a:extLst>
              <a:ext uri="{FF2B5EF4-FFF2-40B4-BE49-F238E27FC236}">
                <a16:creationId xmlns:a16="http://schemas.microsoft.com/office/drawing/2014/main" id="{F048F1A6-54BE-3BA7-F3BA-9A4F82159C5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9750" y="44450"/>
            <a:ext cx="0" cy="162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2367538-DBB4-E154-F41D-61F5F9F1F1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836613"/>
            <a:ext cx="8280400" cy="576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72" name="Line 4">
            <a:extLst>
              <a:ext uri="{FF2B5EF4-FFF2-40B4-BE49-F238E27FC236}">
                <a16:creationId xmlns:a16="http://schemas.microsoft.com/office/drawing/2014/main" id="{C80C7AEA-0A6B-1496-FB35-A7CF5D424CC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476250"/>
            <a:ext cx="2339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3" name="AutoShape 5">
            <a:extLst>
              <a:ext uri="{FF2B5EF4-FFF2-40B4-BE49-F238E27FC236}">
                <a16:creationId xmlns:a16="http://schemas.microsoft.com/office/drawing/2014/main" id="{2363BA58-F0F4-E7B0-E227-05F53DC487F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7950" y="115888"/>
            <a:ext cx="2016125" cy="503237"/>
          </a:xfrm>
          <a:prstGeom prst="flowChartManualInput">
            <a:avLst/>
          </a:prstGeom>
          <a:solidFill>
            <a:srgbClr val="9966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课后习题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pull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p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>
            <a:extLst>
              <a:ext uri="{FF2B5EF4-FFF2-40B4-BE49-F238E27FC236}">
                <a16:creationId xmlns:a16="http://schemas.microsoft.com/office/drawing/2014/main" id="{A2885CC1-3511-604B-00AE-48860B0E72F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9750" y="44450"/>
            <a:ext cx="0" cy="162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18507C6-206E-0A7C-19D3-F0D0964BD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052513"/>
            <a:ext cx="8280400" cy="576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196" name="Line 4">
            <a:extLst>
              <a:ext uri="{FF2B5EF4-FFF2-40B4-BE49-F238E27FC236}">
                <a16:creationId xmlns:a16="http://schemas.microsoft.com/office/drawing/2014/main" id="{3287723E-5190-D4F3-2175-205E67E2D04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92150"/>
            <a:ext cx="2051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" name="AutoShape 5">
            <a:extLst>
              <a:ext uri="{FF2B5EF4-FFF2-40B4-BE49-F238E27FC236}">
                <a16:creationId xmlns:a16="http://schemas.microsoft.com/office/drawing/2014/main" id="{A553F6A6-EA24-61F3-13E1-4B60111345A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7950" y="188913"/>
            <a:ext cx="1727200" cy="503237"/>
          </a:xfrm>
          <a:prstGeom prst="flowChartManualInpu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800" b="1">
                <a:solidFill>
                  <a:schemeClr val="bg1"/>
                </a:solidFill>
              </a:rPr>
              <a:t>问答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BFC6EB1F-F212-C37F-C0D9-4BFECF9F157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835150" y="44450"/>
            <a:ext cx="7596188" cy="66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 spd="slow">
    <p:pull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p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 descr="1-18-58-58-859989233">
            <a:extLst>
              <a:ext uri="{FF2B5EF4-FFF2-40B4-BE49-F238E27FC236}">
                <a16:creationId xmlns:a16="http://schemas.microsoft.com/office/drawing/2014/main" id="{2B7B8A84-45C8-D060-D259-81BABB1E3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2">
            <a:extLst>
              <a:ext uri="{FF2B5EF4-FFF2-40B4-BE49-F238E27FC236}">
                <a16:creationId xmlns:a16="http://schemas.microsoft.com/office/drawing/2014/main" id="{89973DC7-FD3F-AA25-77AB-A086BE01A710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1978025" y="2924175"/>
            <a:ext cx="4178300" cy="15827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主讲： 廖红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时间：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2024.3.25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5492" name="Rectangle 4">
            <a:extLst>
              <a:ext uri="{FF2B5EF4-FFF2-40B4-BE49-F238E27FC236}">
                <a16:creationId xmlns:a16="http://schemas.microsoft.com/office/drawing/2014/main" id="{60A47D51-7EC3-8EC8-6DEC-5B97A94EFBE9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-107950" y="747713"/>
            <a:ext cx="9144000" cy="66516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defRPr sz="3000" b="1">
                <a:solidFill>
                  <a:srgbClr val="FFFFFF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>
              <a:defRPr sz="3000" b="1">
                <a:solidFill>
                  <a:srgbClr val="FFFFFF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>
              <a:defRPr sz="3000" b="1">
                <a:solidFill>
                  <a:srgbClr val="FFFFFF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>
              <a:defRPr sz="3000" b="1">
                <a:solidFill>
                  <a:srgbClr val="FFFFFF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>
              <a:defRPr sz="3000" b="1">
                <a:solidFill>
                  <a:srgbClr val="FFFFFF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第五章 函数和递归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4393" y="891064"/>
            <a:ext cx="775005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dirty="0">
                <a:solidFill>
                  <a:srgbClr val="C00000"/>
                </a:solidFill>
                <a:sym typeface="+mn-ea"/>
              </a:rPr>
              <a:t>练习：</a:t>
            </a:r>
            <a:r>
              <a:rPr lang="zh-CN" altLang="en-US" sz="2000" dirty="0">
                <a:solidFill>
                  <a:srgbClr val="C00000"/>
                </a:solidFill>
              </a:rPr>
              <a:t>设计一个判断闰年的函数，调用该函数，输出一个年份是否是闰年，并输出该函数的注释。</a:t>
            </a:r>
            <a:endParaRPr lang="zh-CN" altLang="en-US" sz="2700" dirty="0">
              <a:solidFill>
                <a:srgbClr val="C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4393" y="1702118"/>
            <a:ext cx="240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sym typeface="+mn-ea"/>
              </a:rPr>
              <a:t>7.1.3 </a:t>
            </a:r>
            <a:r>
              <a:rPr sz="1800" dirty="0" err="1">
                <a:solidFill>
                  <a:schemeClr val="bg1"/>
                </a:solidFill>
                <a:sym typeface="+mn-ea"/>
              </a:rPr>
              <a:t>函数的注释</a:t>
            </a:r>
            <a:endParaRPr lang="zh-CN" altLang="en-US" sz="18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17258" y="2295049"/>
            <a:ext cx="4648676" cy="310668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7175" indent="-257175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</a:t>
            </a:r>
            <a:r>
              <a:rPr lang="en-US" altLang="en-US"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is_leap</a:t>
            </a: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(year):</a:t>
            </a:r>
          </a:p>
          <a:p>
            <a:pPr marL="257175" indent="-257175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"""</a:t>
            </a:r>
          </a:p>
          <a:p>
            <a:pPr marL="257175" indent="-257175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判断</a:t>
            </a:r>
            <a:r>
              <a:rPr lang="en-US" altLang="en-US"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年份是不是闰年</a:t>
            </a:r>
            <a:endParaRPr lang="en-US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57175" indent="-257175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:param </a:t>
            </a:r>
            <a:r>
              <a:rPr lang="en-US" altLang="en-US"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year:年份</a:t>
            </a:r>
            <a:endParaRPr lang="en-US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57175" indent="-257175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:</a:t>
            </a:r>
            <a:r>
              <a:rPr lang="en-US" altLang="en-US"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return:返回值为布尔类型</a:t>
            </a:r>
            <a:endParaRPr lang="en-US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57175" indent="-257175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"""</a:t>
            </a:r>
          </a:p>
          <a:p>
            <a:pPr marL="257175" indent="-257175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if (year%4 == 0 and year%100 != 0) or year%400 == 0:</a:t>
            </a:r>
          </a:p>
          <a:p>
            <a:pPr marL="257175" indent="-257175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return True</a:t>
            </a:r>
          </a:p>
          <a:p>
            <a:pPr marL="257175" indent="-257175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else:</a:t>
            </a:r>
          </a:p>
          <a:p>
            <a:pPr marL="257175" indent="-257175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return False</a:t>
            </a:r>
          </a:p>
          <a:p>
            <a:pPr marL="257175" indent="-257175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</a:t>
            </a:r>
            <a:r>
              <a:rPr lang="en-US" altLang="en-US"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is_leap.__doc</a:t>
            </a: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__)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55797" y="2150745"/>
            <a:ext cx="4999196" cy="340423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文本框 13"/>
          <p:cNvSpPr txBox="1"/>
          <p:nvPr/>
        </p:nvSpPr>
        <p:spPr>
          <a:xfrm>
            <a:off x="6252687" y="3125629"/>
            <a:ext cx="2190274" cy="144469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判断年份是不是闰年</a:t>
            </a:r>
          </a:p>
          <a:p>
            <a:pPr fontAlgn="auto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:param year: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年份</a:t>
            </a:r>
          </a:p>
          <a:p>
            <a:pPr fontAlgn="auto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:return: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返回值为布尔类型</a:t>
            </a:r>
          </a:p>
          <a:p>
            <a:pPr fontAlgn="auto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008370" y="2150745"/>
            <a:ext cx="2434590" cy="3403283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右箭头 15"/>
          <p:cNvSpPr/>
          <p:nvPr/>
        </p:nvSpPr>
        <p:spPr>
          <a:xfrm>
            <a:off x="5320189" y="3658552"/>
            <a:ext cx="932498" cy="387668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文本框 16"/>
          <p:cNvSpPr txBox="1"/>
          <p:nvPr/>
        </p:nvSpPr>
        <p:spPr>
          <a:xfrm>
            <a:off x="3727369" y="4987945"/>
            <a:ext cx="4561999" cy="11676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342900" fontAlgn="auto">
              <a:lnSpc>
                <a:spcPct val="150000"/>
              </a:lnSpc>
            </a:pPr>
            <a:r>
              <a:rPr lang="zh-CN" altLang="en-US" sz="12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在函数体的起始位置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键入三引号进行函数注释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（注：在</a:t>
            </a:r>
            <a:r>
              <a:rPr lang="en-US" altLang="zh-CN" sz="12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PyCharm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中输入三引号并按回车，可以自动生成部分函数注释），也称为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文档字符串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。文档字符串中一般包括函数的功能、参数以及返回值，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查看文档字符串可以通过</a:t>
            </a: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__doc__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2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4B48A247-D391-95DE-7736-ED1C70770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9" y="944564"/>
            <a:ext cx="8358187" cy="795337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函数的缺省参数 </a:t>
            </a:r>
          </a:p>
        </p:txBody>
      </p:sp>
      <p:sp>
        <p:nvSpPr>
          <p:cNvPr id="39939" name="矩形 8">
            <a:extLst>
              <a:ext uri="{FF2B5EF4-FFF2-40B4-BE49-F238E27FC236}">
                <a16:creationId xmlns:a16="http://schemas.microsoft.com/office/drawing/2014/main" id="{B2EFE79E-CC28-16EA-3920-BFFD0E985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1628775"/>
            <a:ext cx="8462962" cy="458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允许有些参数有默认值，即调用的时候如果不给出这些参数，这些参数的值就自动取默认值。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def f(x ,y = 1 ,z = 2):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print(x,y,z)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#</a:t>
            </a:r>
            <a:r>
              <a:rPr lang="zh-CN" altLang="en-US" sz="2000" b="1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没有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return</a:t>
            </a:r>
            <a:r>
              <a:rPr lang="zh-CN" altLang="en-US" sz="2000" b="1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语句</a:t>
            </a:r>
            <a:endParaRPr lang="en-US" altLang="zh-CN" sz="2000" b="1" dirty="0">
              <a:solidFill>
                <a:schemeClr val="bg1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l-PL" altLang="zh-CN" sz="2000" b="1" dirty="0">
              <a:solidFill>
                <a:schemeClr val="bg1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l-PL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f(0)        	</a:t>
            </a:r>
            <a:r>
              <a:rPr lang="pl-PL" altLang="zh-CN" sz="20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pl-PL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#&gt;&gt;0 1 2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l-PL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f(0,100)    		</a:t>
            </a:r>
            <a:r>
              <a:rPr lang="pl-PL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#&gt;&gt;0 100 2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l-PL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f(0,200,300)    	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pl-PL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#&gt;&gt;0 200 300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l-PL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f(0,z='a')  		</a:t>
            </a:r>
            <a:r>
              <a:rPr lang="pl-PL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#&gt;&gt;0 1 a</a:t>
            </a:r>
            <a:endParaRPr lang="en-US" altLang="zh-CN" sz="2000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l-PL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f(0,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y</a:t>
            </a:r>
            <a:r>
              <a:rPr lang="pl-PL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='a')  		</a:t>
            </a:r>
            <a:r>
              <a:rPr lang="pl-PL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#&gt;&gt;0 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a</a:t>
            </a:r>
            <a:r>
              <a:rPr lang="pl-PL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2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pl-PL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f(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y</a:t>
            </a:r>
            <a:r>
              <a:rPr lang="pl-PL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='a'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,z=4</a:t>
            </a:r>
            <a:r>
              <a:rPr lang="pl-PL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  		</a:t>
            </a:r>
            <a:r>
              <a:rPr lang="pl-PL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#&gt;&gt;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runtime error</a:t>
            </a:r>
            <a:endParaRPr lang="pl-PL" altLang="zh-CN" sz="2000" b="1" dirty="0">
              <a:solidFill>
                <a:srgbClr val="FF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pl-PL" altLang="zh-CN" sz="2000" b="1" dirty="0">
              <a:solidFill>
                <a:schemeClr val="bg1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pl-PL" altLang="zh-CN" sz="2000" b="1" dirty="0">
              <a:solidFill>
                <a:schemeClr val="bg1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54CDE353-518F-5470-48DE-F5A48087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1566E4-7012-46AB-AE62-A5B74190A462}" type="slidenum">
              <a:rPr lang="zh-CN" altLang="en-US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0E0F5-2BBB-57B1-31F7-BAF5BAC7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形参实参位置对应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D853AD-6370-99E9-E3B2-988CD556654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23850" y="1196975"/>
            <a:ext cx="8496300" cy="504031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</a:t>
            </a: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borrow_books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name,book,day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print(f"{name}</a:t>
            </a: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借阅了书籍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《{book}》,</a:t>
            </a: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预计借阅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{day}天")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borrow_books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("小千","红楼梦",14)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borrow_books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("小锋","西游记",10)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4738D2-42B9-3DC9-10C5-C71AEBE62287}"/>
              </a:ext>
            </a:extLst>
          </p:cNvPr>
          <p:cNvSpPr txBox="1"/>
          <p:nvPr/>
        </p:nvSpPr>
        <p:spPr>
          <a:xfrm>
            <a:off x="683568" y="3429000"/>
            <a:ext cx="4051300" cy="78752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小千借阅了书籍《红楼梦》,预计借阅14天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小锋借阅了书籍《西游记》,预计借阅10天</a:t>
            </a:r>
          </a:p>
        </p:txBody>
      </p:sp>
    </p:spTree>
    <p:extLst>
      <p:ext uri="{BB962C8B-B14F-4D97-AF65-F5344CB8AC3E}">
        <p14:creationId xmlns:p14="http://schemas.microsoft.com/office/powerpoint/2010/main" val="201455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4393" y="891064"/>
            <a:ext cx="42005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dirty="0">
                <a:solidFill>
                  <a:schemeClr val="bg1"/>
                </a:solidFill>
                <a:sym typeface="+mn-ea"/>
              </a:rPr>
              <a:t>函数的参数传递</a:t>
            </a:r>
            <a:endParaRPr lang="zh-CN" altLang="en-US" sz="2700" dirty="0">
              <a:solidFill>
                <a:schemeClr val="bg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19652" y="2047399"/>
            <a:ext cx="7104221" cy="39780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381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en-US" sz="1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需要注意的是，</a:t>
            </a:r>
            <a:r>
              <a:rPr lang="zh-CN" altLang="en-US" sz="15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实参和形参的类型和个数必须匹配</a:t>
            </a:r>
            <a:r>
              <a:rPr lang="zh-CN" altLang="en-US" sz="1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，否则程序就会异常。</a:t>
            </a:r>
            <a:endParaRPr lang="zh-CN" altLang="zh-CN" sz="15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82253" y="2517934"/>
            <a:ext cx="3748564" cy="116769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7175" indent="-257175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</a:t>
            </a:r>
            <a:r>
              <a:rPr lang="en-US" altLang="en-US"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favorite_place</a:t>
            </a: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en-US"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name,place</a:t>
            </a: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):</a:t>
            </a:r>
          </a:p>
          <a:p>
            <a:pPr marL="257175" indent="-257175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</a:t>
            </a:r>
            <a:r>
              <a:rPr lang="en-US" altLang="en-US"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f"我的名字是</a:t>
            </a: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{name}")</a:t>
            </a:r>
          </a:p>
          <a:p>
            <a:pPr marL="257175" indent="-257175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</a:t>
            </a:r>
            <a:r>
              <a:rPr lang="en-US" altLang="en-US"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f"我最喜欢的名胜古迹是</a:t>
            </a: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{place}")</a:t>
            </a:r>
          </a:p>
          <a:p>
            <a:pPr marL="257175" indent="-257175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favorite_place</a:t>
            </a: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("</a:t>
            </a:r>
            <a:r>
              <a:rPr lang="en-US" altLang="en-US"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小千</a:t>
            </a: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","</a:t>
            </a:r>
            <a:r>
              <a:rPr lang="en-US" altLang="en-US"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万里长城</a:t>
            </a: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","</a:t>
            </a:r>
            <a:r>
              <a:rPr lang="en-US" altLang="en-US"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避暑山庄</a:t>
            </a: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")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771650" y="2462213"/>
            <a:ext cx="5600700" cy="1288256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1890236" y="4191953"/>
            <a:ext cx="5532120" cy="116769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Traceback (most recent call last):</a:t>
            </a:r>
          </a:p>
          <a:p>
            <a:pPr fontAlgn="auto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File "C:\1000phone\parter7\scenic_spots.py", line 4, in &lt;module&gt;</a:t>
            </a:r>
          </a:p>
          <a:p>
            <a:pPr fontAlgn="auto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favorite_place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("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小千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","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万里长城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","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避暑山庄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")</a:t>
            </a:r>
          </a:p>
          <a:p>
            <a:pPr fontAlgn="auto">
              <a:lnSpc>
                <a:spcPct val="150000"/>
              </a:lnSpc>
            </a:pP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TypeError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en-US" altLang="zh-CN"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favorite_place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() takes 2 positional arguments but 3 were given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772127" y="4050030"/>
            <a:ext cx="5600224" cy="1460659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下箭头 7"/>
          <p:cNvSpPr/>
          <p:nvPr/>
        </p:nvSpPr>
        <p:spPr>
          <a:xfrm>
            <a:off x="4404361" y="3694271"/>
            <a:ext cx="335756" cy="618173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4393" y="891064"/>
            <a:ext cx="42005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dirty="0">
                <a:sym typeface="+mn-ea"/>
              </a:rPr>
              <a:t>7.2 </a:t>
            </a:r>
            <a:r>
              <a:rPr lang="zh-CN" altLang="en-US" sz="2700" dirty="0">
                <a:sym typeface="+mn-ea"/>
              </a:rPr>
              <a:t>函数的参数传递</a:t>
            </a:r>
            <a:endParaRPr lang="zh-CN" altLang="en-US" sz="2700" dirty="0"/>
          </a:p>
        </p:txBody>
      </p:sp>
      <p:sp>
        <p:nvSpPr>
          <p:cNvPr id="3" name="文本框 2"/>
          <p:cNvSpPr txBox="1"/>
          <p:nvPr/>
        </p:nvSpPr>
        <p:spPr>
          <a:xfrm>
            <a:off x="854392" y="1702118"/>
            <a:ext cx="3056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sym typeface="+mn-ea"/>
              </a:rPr>
              <a:t>7.2.2 </a:t>
            </a:r>
            <a:r>
              <a:rPr sz="1800" dirty="0" err="1">
                <a:solidFill>
                  <a:schemeClr val="bg1"/>
                </a:solidFill>
                <a:sym typeface="+mn-ea"/>
              </a:rPr>
              <a:t>参数的关键字传递</a:t>
            </a:r>
            <a:endParaRPr lang="zh-CN" altLang="en-US" sz="18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19889" y="2231132"/>
            <a:ext cx="7104221" cy="7440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381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en-US" sz="15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参数的关键字传递</a:t>
            </a:r>
            <a:r>
              <a:rPr lang="zh-CN" altLang="en-US" sz="15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中，会</a:t>
            </a:r>
            <a:r>
              <a:rPr lang="zh-CN" altLang="en-US" sz="15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直接将形参的名称和实参的值关联起来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，故允许传递实参的顺序与定义函数的形参顺序不一致。</a:t>
            </a:r>
            <a:endParaRPr lang="zh-CN" altLang="zh-CN"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97769" y="3291364"/>
            <a:ext cx="3857149" cy="116769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7175" indent="-257175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</a:t>
            </a:r>
            <a:r>
              <a:rPr lang="en-US" altLang="en-US"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favorite_place</a:t>
            </a: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altLang="en-US"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name,place</a:t>
            </a: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):</a:t>
            </a:r>
          </a:p>
          <a:p>
            <a:pPr marL="257175" indent="-257175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</a:t>
            </a:r>
            <a:r>
              <a:rPr lang="en-US" altLang="en-US"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f"我的名字是</a:t>
            </a: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{name}")</a:t>
            </a:r>
          </a:p>
          <a:p>
            <a:pPr marL="257175" indent="-257175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</a:t>
            </a:r>
            <a:r>
              <a:rPr lang="en-US" altLang="en-US"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f"我最喜欢的名胜古迹是</a:t>
            </a: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{place}")</a:t>
            </a:r>
          </a:p>
          <a:p>
            <a:pPr marL="257175" indent="-257175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favorite_place</a:t>
            </a: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(place="</a:t>
            </a:r>
            <a:r>
              <a:rPr lang="en-US" altLang="en-US"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桂林山水</a:t>
            </a: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",name="</a:t>
            </a:r>
            <a:r>
              <a:rPr lang="en-US" altLang="en-US"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小锋</a:t>
            </a: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")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088708" y="2982278"/>
            <a:ext cx="3966686" cy="2046446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文本框 10"/>
          <p:cNvSpPr txBox="1"/>
          <p:nvPr/>
        </p:nvSpPr>
        <p:spPr>
          <a:xfrm>
            <a:off x="5595462" y="3694271"/>
            <a:ext cx="2279809" cy="89069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我的名字是小锋</a:t>
            </a:r>
          </a:p>
          <a:p>
            <a:pPr fontAlgn="auto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我最喜欢的名胜古迹是桂林山水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5343525" y="2982278"/>
            <a:ext cx="2783205" cy="2046446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右箭头 13"/>
          <p:cNvSpPr/>
          <p:nvPr/>
        </p:nvSpPr>
        <p:spPr>
          <a:xfrm>
            <a:off x="4831081" y="3838576"/>
            <a:ext cx="737711" cy="333851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文本框 14"/>
          <p:cNvSpPr txBox="1"/>
          <p:nvPr/>
        </p:nvSpPr>
        <p:spPr>
          <a:xfrm>
            <a:off x="445294" y="4590097"/>
            <a:ext cx="3056096" cy="127567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05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以下两种方式等价：</a:t>
            </a:r>
          </a:p>
          <a:p>
            <a:pPr fontAlgn="auto">
              <a:lnSpc>
                <a:spcPct val="150000"/>
              </a:lnSpc>
            </a:pPr>
            <a:r>
              <a:rPr lang="en-US" sz="1050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favorite_place</a:t>
            </a:r>
            <a:r>
              <a:rPr lang="en-US" sz="105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(place="</a:t>
            </a:r>
            <a:r>
              <a:rPr lang="zh-CN" altLang="en-US" sz="105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桂林山水</a:t>
            </a:r>
            <a:r>
              <a:rPr lang="en-US" sz="105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",name="</a:t>
            </a:r>
            <a:r>
              <a:rPr lang="zh-CN" altLang="en-US" sz="105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小锋</a:t>
            </a:r>
            <a:r>
              <a:rPr lang="en-US" sz="105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")</a:t>
            </a:r>
          </a:p>
          <a:p>
            <a:pPr fontAlgn="auto">
              <a:lnSpc>
                <a:spcPct val="150000"/>
              </a:lnSpc>
            </a:pPr>
            <a:r>
              <a:rPr lang="en-US" sz="1050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favorite_place</a:t>
            </a:r>
            <a:r>
              <a:rPr lang="en-US" sz="105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(name="</a:t>
            </a:r>
            <a:r>
              <a:rPr lang="zh-CN" altLang="en-US" sz="105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小锋</a:t>
            </a:r>
            <a:r>
              <a:rPr lang="en-US" sz="105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",place="</a:t>
            </a:r>
            <a:r>
              <a:rPr lang="zh-CN" altLang="en-US" sz="105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桂林山水</a:t>
            </a:r>
            <a:r>
              <a:rPr lang="en-US" sz="105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")</a:t>
            </a:r>
            <a:endParaRPr lang="zh-CN" altLang="en-US" sz="105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4393" y="891064"/>
            <a:ext cx="42005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dirty="0">
                <a:sym typeface="+mn-ea"/>
              </a:rPr>
              <a:t>7.2 </a:t>
            </a:r>
            <a:r>
              <a:rPr lang="zh-CN" altLang="en-US" sz="2700" dirty="0">
                <a:sym typeface="+mn-ea"/>
              </a:rPr>
              <a:t>函数的参数传递</a:t>
            </a:r>
            <a:endParaRPr lang="zh-CN" altLang="en-US" sz="2700" dirty="0"/>
          </a:p>
        </p:txBody>
      </p:sp>
      <p:sp>
        <p:nvSpPr>
          <p:cNvPr id="3" name="文本框 2"/>
          <p:cNvSpPr txBox="1"/>
          <p:nvPr/>
        </p:nvSpPr>
        <p:spPr>
          <a:xfrm>
            <a:off x="854393" y="1702118"/>
            <a:ext cx="240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dirty="0" err="1">
                <a:solidFill>
                  <a:schemeClr val="bg1"/>
                </a:solidFill>
                <a:sym typeface="+mn-ea"/>
              </a:rPr>
              <a:t>参数的包裹传递</a:t>
            </a:r>
            <a:endParaRPr lang="zh-CN" altLang="en-US" sz="18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54392" y="2038350"/>
            <a:ext cx="7323773" cy="7440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381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en-US" sz="15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在定义函数时，有时候不知道调用时会传递多少个实参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15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15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提供了能够接受任意数量实参的传参方式，即参数的包裹传递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zh-CN"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69219" y="3630454"/>
            <a:ext cx="3344704" cy="116769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7175" indent="-257175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</a:t>
            </a:r>
            <a:r>
              <a:rPr lang="en-US" altLang="en-US"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favorite_language</a:t>
            </a: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(*languages):</a:t>
            </a:r>
          </a:p>
          <a:p>
            <a:pPr marL="257175" indent="-257175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print(languages)</a:t>
            </a:r>
          </a:p>
          <a:p>
            <a:pPr marL="257175" indent="-257175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favorite_language</a:t>
            </a: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("Python")</a:t>
            </a:r>
          </a:p>
          <a:p>
            <a:pPr marL="257175" indent="-257175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favorite_language</a:t>
            </a: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("C","C++","Python</a:t>
            </a:r>
            <a:r>
              <a:rPr lang="en-US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")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71551" y="3195638"/>
            <a:ext cx="3966686" cy="2046446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文本框 10"/>
          <p:cNvSpPr txBox="1"/>
          <p:nvPr/>
        </p:nvSpPr>
        <p:spPr>
          <a:xfrm>
            <a:off x="5808345" y="3907631"/>
            <a:ext cx="2250281" cy="61369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('Python',)</a:t>
            </a:r>
          </a:p>
          <a:p>
            <a:pPr fontAlgn="auto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('C', 'C++', 'Python')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5226368" y="3195638"/>
            <a:ext cx="2783205" cy="2046446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右箭头 13"/>
          <p:cNvSpPr/>
          <p:nvPr/>
        </p:nvSpPr>
        <p:spPr>
          <a:xfrm>
            <a:off x="4713923" y="4051936"/>
            <a:ext cx="737711" cy="333851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文本框 3"/>
          <p:cNvSpPr txBox="1"/>
          <p:nvPr/>
        </p:nvSpPr>
        <p:spPr>
          <a:xfrm>
            <a:off x="187166" y="2903696"/>
            <a:ext cx="2813685" cy="6136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2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传递不确定长度的实参，可以在形参前面加上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星号（*）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来实现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4393" y="891064"/>
            <a:ext cx="42005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dirty="0">
                <a:solidFill>
                  <a:schemeClr val="bg1"/>
                </a:solidFill>
                <a:sym typeface="+mn-ea"/>
              </a:rPr>
              <a:t>函数的参数传递</a:t>
            </a:r>
            <a:endParaRPr lang="zh-CN" altLang="en-US" sz="27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4393" y="1702118"/>
            <a:ext cx="240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dirty="0" err="1">
                <a:solidFill>
                  <a:schemeClr val="bg1"/>
                </a:solidFill>
                <a:sym typeface="+mn-ea"/>
              </a:rPr>
              <a:t>参数的包裹传递</a:t>
            </a:r>
            <a:endParaRPr lang="zh-CN" altLang="en-US" sz="18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54393" y="2038350"/>
            <a:ext cx="4597241" cy="39780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381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altLang="en-US" sz="15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函数接收不同类型的实参的情况</a:t>
            </a:r>
            <a:endParaRPr lang="zh-CN" altLang="zh-CN" sz="15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53014" y="2981801"/>
            <a:ext cx="3637598" cy="199868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7175" indent="-257175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</a:t>
            </a:r>
            <a:r>
              <a:rPr lang="en-US" altLang="en-US"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favorite_language</a:t>
            </a: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(name,*languages):</a:t>
            </a:r>
          </a:p>
          <a:p>
            <a:pPr marL="257175" indent="-257175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print(f"{name}</a:t>
            </a:r>
            <a:r>
              <a:rPr lang="en-US" altLang="en-US"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喜欢的编程语言如下</a:t>
            </a: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：")</a:t>
            </a:r>
          </a:p>
          <a:p>
            <a:pPr marL="257175" indent="-257175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for language in languages:</a:t>
            </a:r>
          </a:p>
          <a:p>
            <a:pPr marL="257175" indent="-257175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print(language)</a:t>
            </a:r>
          </a:p>
          <a:p>
            <a:pPr marL="257175" indent="-257175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favorite_language</a:t>
            </a: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("</a:t>
            </a:r>
            <a:r>
              <a:rPr lang="en-US" altLang="en-US"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小千</a:t>
            </a: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","Python")</a:t>
            </a:r>
          </a:p>
          <a:p>
            <a:pPr marL="257175" indent="-257175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favorite_language</a:t>
            </a: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("</a:t>
            </a:r>
            <a:r>
              <a:rPr lang="en-US" altLang="en-US"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小锋</a:t>
            </a: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","C","C++","Python")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088232" y="2608898"/>
            <a:ext cx="3966686" cy="2476024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文本框 10"/>
          <p:cNvSpPr txBox="1"/>
          <p:nvPr/>
        </p:nvSpPr>
        <p:spPr>
          <a:xfrm>
            <a:off x="5636895" y="2981801"/>
            <a:ext cx="1965484" cy="227568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小千喜欢的编程语言如下：</a:t>
            </a:r>
          </a:p>
          <a:p>
            <a:pPr fontAlgn="auto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</a:p>
          <a:p>
            <a:pPr fontAlgn="auto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小锋喜欢的编程语言如下：</a:t>
            </a:r>
          </a:p>
          <a:p>
            <a:pPr fontAlgn="auto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</a:p>
          <a:p>
            <a:pPr fontAlgn="auto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C++</a:t>
            </a:r>
          </a:p>
          <a:p>
            <a:pPr fontAlgn="auto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Python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5343049" y="2608421"/>
            <a:ext cx="2553176" cy="247650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右箭头 13"/>
          <p:cNvSpPr/>
          <p:nvPr/>
        </p:nvSpPr>
        <p:spPr>
          <a:xfrm>
            <a:off x="4830604" y="3679508"/>
            <a:ext cx="737711" cy="333851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4393" y="891064"/>
            <a:ext cx="42005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dirty="0">
                <a:solidFill>
                  <a:schemeClr val="bg1"/>
                </a:solidFill>
                <a:sym typeface="+mn-ea"/>
              </a:rPr>
              <a:t>函数的参数传递</a:t>
            </a:r>
            <a:endParaRPr lang="zh-CN" altLang="en-US" sz="27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4392" y="1595223"/>
            <a:ext cx="240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800" dirty="0" err="1">
                <a:solidFill>
                  <a:schemeClr val="bg1"/>
                </a:solidFill>
                <a:sym typeface="+mn-ea"/>
              </a:rPr>
              <a:t>参数的包裹传递</a:t>
            </a:r>
            <a:endParaRPr lang="zh-CN" altLang="en-US" sz="1800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36533" y="1964555"/>
            <a:ext cx="7470458" cy="8744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3429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参数的包裹传递还包括接收关键字参数并将其存放到字典中，需要使用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双星号（**）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来实现。</a:t>
            </a:r>
            <a:endParaRPr lang="zh-CN" altLang="zh-CN"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23897" y="3251235"/>
            <a:ext cx="4932521" cy="116769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7175" indent="-257175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</a:t>
            </a:r>
            <a:r>
              <a:rPr lang="en-US" altLang="en-US"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personinfo</a:t>
            </a: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(**info):</a:t>
            </a:r>
          </a:p>
          <a:p>
            <a:pPr marL="257175" indent="-257175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return info</a:t>
            </a:r>
          </a:p>
          <a:p>
            <a:pPr marL="257175" indent="-257175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result = </a:t>
            </a:r>
            <a:r>
              <a:rPr lang="en-US" altLang="en-US"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personinfo</a:t>
            </a: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(id=1,name="</a:t>
            </a:r>
            <a:r>
              <a:rPr lang="en-US" altLang="en-US"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小千</a:t>
            </a: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",age=19,grade="</a:t>
            </a:r>
            <a:r>
              <a:rPr lang="en-US" altLang="en-US"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大二</a:t>
            </a: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")</a:t>
            </a:r>
          </a:p>
          <a:p>
            <a:pPr marL="257175" indent="-257175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print(result)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057221" y="3057402"/>
            <a:ext cx="5066348" cy="1564481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文本框 10"/>
          <p:cNvSpPr txBox="1"/>
          <p:nvPr/>
        </p:nvSpPr>
        <p:spPr>
          <a:xfrm>
            <a:off x="2771800" y="5414718"/>
            <a:ext cx="4060284" cy="3366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{'id': 1, 'name': '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小千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', 'age': 19, 'grade': '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大二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'}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053596" y="5177539"/>
            <a:ext cx="5065871" cy="811054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下箭头 3"/>
          <p:cNvSpPr/>
          <p:nvPr/>
        </p:nvSpPr>
        <p:spPr>
          <a:xfrm>
            <a:off x="4499992" y="4424248"/>
            <a:ext cx="377190" cy="68103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14324C22-0FBD-20DB-B403-9B3328441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981075"/>
            <a:ext cx="8358188" cy="5397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cs typeface="+mn-cs"/>
              </a:rPr>
              <a:t>为什么需要函数</a:t>
            </a:r>
          </a:p>
        </p:txBody>
      </p:sp>
      <p:sp>
        <p:nvSpPr>
          <p:cNvPr id="15363" name="灯片编号占位符 1">
            <a:extLst>
              <a:ext uri="{FF2B5EF4-FFF2-40B4-BE49-F238E27FC236}">
                <a16:creationId xmlns:a16="http://schemas.microsoft.com/office/drawing/2014/main" id="{2AB3E29D-6335-0B71-EBE2-63E5ACD5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1566E4-7012-46AB-AE62-A5B74190A462}" type="slidenum">
              <a:rPr lang="zh-CN" altLang="en-US" smtClean="0"/>
              <a:pPr/>
              <a:t>2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5364" name="矩形 4">
            <a:extLst>
              <a:ext uri="{FF2B5EF4-FFF2-40B4-BE49-F238E27FC236}">
                <a16:creationId xmlns:a16="http://schemas.microsoft.com/office/drawing/2014/main" id="{3568B532-F9D0-E0E2-5AFB-3586765BA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565400"/>
            <a:ext cx="8497888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写了一段求平方根的代码，程序里面无数地方都要求平方根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难道需要的地方都把这段代码拷贝一遍？</a:t>
            </a: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数百个程序员如何合写一个程序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都在一个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0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py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文件上操作吗？不同程序员实现不同功能，一个程序员要使用另一个程序员写的功能时怎么办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Import pandas as pd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Import </a:t>
            </a:r>
            <a:r>
              <a:rPr lang="en-US" altLang="zh-CN" sz="20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numpy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as np</a:t>
            </a:r>
          </a:p>
          <a:p>
            <a:pPr eaLnBrk="1" hangingPunct="1">
              <a:spcBef>
                <a:spcPct val="0"/>
              </a:spcBef>
              <a:buNone/>
            </a:pPr>
            <a:endParaRPr lang="zh-CN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45252B-9BE9-3142-C20C-05410B2E6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904581"/>
            <a:ext cx="4435224" cy="1470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4A20A2C7-7B22-EFDE-B23F-D891AC25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981075"/>
            <a:ext cx="8358188" cy="5397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cs typeface="+mn-cs"/>
              </a:rPr>
              <a:t>为什么需要函数</a:t>
            </a:r>
          </a:p>
        </p:txBody>
      </p:sp>
      <p:sp>
        <p:nvSpPr>
          <p:cNvPr id="19459" name="灯片编号占位符 1">
            <a:extLst>
              <a:ext uri="{FF2B5EF4-FFF2-40B4-BE49-F238E27FC236}">
                <a16:creationId xmlns:a16="http://schemas.microsoft.com/office/drawing/2014/main" id="{1CC23DD2-4FAE-872B-B5F4-7A3A23A9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1566E4-7012-46AB-AE62-A5B74190A462}" type="slidenum">
              <a:rPr lang="zh-CN" altLang="en-US" smtClean="0"/>
              <a:pPr/>
              <a:t>3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9460" name="矩形 4">
            <a:extLst>
              <a:ext uri="{FF2B5EF4-FFF2-40B4-BE49-F238E27FC236}">
                <a16:creationId xmlns:a16="http://schemas.microsoft.com/office/drawing/2014/main" id="{A44E8E52-A625-ED13-FA57-010F52CE2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565401"/>
            <a:ext cx="8497888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“函数”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  <a:r>
              <a:rPr lang="zh-CN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将实现了某一功能，并需要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在程序中多处</a:t>
            </a:r>
            <a:r>
              <a:rPr lang="zh-CN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使用的代码包装起来形成一个功能模块（即写成一个“函数”），那么当程序中需要使用该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项功能时，</a:t>
            </a:r>
            <a:r>
              <a:rPr lang="zh-CN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只需写一条语句，调用实现该功能的 “函数”即可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不同的程序员可以分别写不同的函数，拼起来形成一个大程序</a:t>
            </a: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13E9C5F5-E7D0-EFCD-F3B6-B33FCE4F4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14" y="1008063"/>
            <a:ext cx="8359775" cy="539750"/>
          </a:xfrm>
        </p:spPr>
        <p:txBody>
          <a:bodyPr/>
          <a:lstStyle/>
          <a:p>
            <a:pPr eaLnBrk="1" hangingPunct="1"/>
            <a:r>
              <a:rPr lang="zh-CN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函数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使用实例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1 : Max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函数</a:t>
            </a:r>
          </a:p>
        </p:txBody>
      </p:sp>
      <p:sp>
        <p:nvSpPr>
          <p:cNvPr id="31747" name="灯片编号占位符 1">
            <a:extLst>
              <a:ext uri="{FF2B5EF4-FFF2-40B4-BE49-F238E27FC236}">
                <a16:creationId xmlns:a16="http://schemas.microsoft.com/office/drawing/2014/main" id="{F93A3F76-41F0-2809-E482-0B5A030E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1566E4-7012-46AB-AE62-A5B74190A462}" type="slidenum">
              <a:rPr lang="zh-CN" altLang="en-US" smtClean="0"/>
              <a:pPr/>
              <a:t>4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31748" name="矩形 4">
            <a:extLst>
              <a:ext uri="{FF2B5EF4-FFF2-40B4-BE49-F238E27FC236}">
                <a16:creationId xmlns:a16="http://schemas.microsoft.com/office/drawing/2014/main" id="{8434BD07-0FED-DF52-9352-794070825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053" y="1557339"/>
            <a:ext cx="6408737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Max(</a:t>
            </a:r>
            <a:r>
              <a:rPr lang="en-US" altLang="zh-CN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x &gt; y: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#</a:t>
            </a:r>
            <a:r>
              <a:rPr lang="zh-CN" altLang="en-US" sz="20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函数到此结束</a:t>
            </a:r>
            <a:endParaRPr lang="en-US" altLang="zh-CN" sz="20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Max(4,6)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n,Max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(20,n))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920B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6 20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F5F2406-A68A-8CE9-C39C-B49B754AAE91}"/>
              </a:ext>
            </a:extLst>
          </p:cNvPr>
          <p:cNvCxnSpPr/>
          <p:nvPr/>
        </p:nvCxnSpPr>
        <p:spPr>
          <a:xfrm>
            <a:off x="1871664" y="2043113"/>
            <a:ext cx="2484437" cy="665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A9D5D06-DE35-9204-CF88-D1D226E01B29}"/>
              </a:ext>
            </a:extLst>
          </p:cNvPr>
          <p:cNvCxnSpPr/>
          <p:nvPr/>
        </p:nvCxnSpPr>
        <p:spPr>
          <a:xfrm>
            <a:off x="1547813" y="2133600"/>
            <a:ext cx="2736850" cy="58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1" name="TextBox 10">
            <a:extLst>
              <a:ext uri="{FF2B5EF4-FFF2-40B4-BE49-F238E27FC236}">
                <a16:creationId xmlns:a16="http://schemas.microsoft.com/office/drawing/2014/main" id="{82397190-4FFA-9206-E86D-C6A28F2B2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2565400"/>
            <a:ext cx="646112" cy="368300"/>
          </a:xfrm>
          <a:prstGeom prst="rect">
            <a:avLst/>
          </a:prstGeom>
          <a:gradFill rotWithShape="0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形参</a:t>
            </a:r>
          </a:p>
        </p:txBody>
      </p:sp>
      <p:sp>
        <p:nvSpPr>
          <p:cNvPr id="31752" name="TextBox 11">
            <a:extLst>
              <a:ext uri="{FF2B5EF4-FFF2-40B4-BE49-F238E27FC236}">
                <a16:creationId xmlns:a16="http://schemas.microsoft.com/office/drawing/2014/main" id="{4DBFB542-36A7-9C87-5F76-D41F4667F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587750"/>
            <a:ext cx="646112" cy="369888"/>
          </a:xfrm>
          <a:prstGeom prst="rect">
            <a:avLst/>
          </a:prstGeom>
          <a:gradFill rotWithShape="0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实参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FEDB064-6F70-BA5D-CF75-795D46B58E31}"/>
              </a:ext>
            </a:extLst>
          </p:cNvPr>
          <p:cNvCxnSpPr/>
          <p:nvPr/>
        </p:nvCxnSpPr>
        <p:spPr>
          <a:xfrm flipV="1">
            <a:off x="1620838" y="3676651"/>
            <a:ext cx="2735262" cy="360363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F8029C9-7EAF-E89E-A8C5-AF34C7979505}"/>
              </a:ext>
            </a:extLst>
          </p:cNvPr>
          <p:cNvCxnSpPr>
            <a:endCxn id="31752" idx="1"/>
          </p:cNvCxnSpPr>
          <p:nvPr/>
        </p:nvCxnSpPr>
        <p:spPr>
          <a:xfrm flipV="1">
            <a:off x="1931989" y="3773489"/>
            <a:ext cx="2568575" cy="395287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5DFD7BA-507C-D010-3EA2-7CD16C4B563F}"/>
              </a:ext>
            </a:extLst>
          </p:cNvPr>
          <p:cNvCxnSpPr>
            <a:endCxn id="31752" idx="2"/>
          </p:cNvCxnSpPr>
          <p:nvPr/>
        </p:nvCxnSpPr>
        <p:spPr>
          <a:xfrm flipV="1">
            <a:off x="2339975" y="3957639"/>
            <a:ext cx="2484438" cy="42227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6D706C8-1E47-1FC9-CBF6-F1C1D92C2326}"/>
              </a:ext>
            </a:extLst>
          </p:cNvPr>
          <p:cNvCxnSpPr>
            <a:endCxn id="31752" idx="2"/>
          </p:cNvCxnSpPr>
          <p:nvPr/>
        </p:nvCxnSpPr>
        <p:spPr>
          <a:xfrm flipV="1">
            <a:off x="2700339" y="3957638"/>
            <a:ext cx="2124075" cy="4953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7" name="TextBox 23">
            <a:extLst>
              <a:ext uri="{FF2B5EF4-FFF2-40B4-BE49-F238E27FC236}">
                <a16:creationId xmlns:a16="http://schemas.microsoft.com/office/drawing/2014/main" id="{894F307A-9CE4-4852-ED96-C9C77526B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2489" y="3094039"/>
            <a:ext cx="320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Arial" panose="020B0604020202020204" pitchFamily="34" charset="0"/>
              </a:rPr>
              <a:t>=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850140-E1E0-9BD2-38F5-42F02C1AD14B}"/>
              </a:ext>
            </a:extLst>
          </p:cNvPr>
          <p:cNvSpPr txBox="1"/>
          <p:nvPr/>
        </p:nvSpPr>
        <p:spPr>
          <a:xfrm>
            <a:off x="4983164" y="4767263"/>
            <a:ext cx="3333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和</a:t>
            </a:r>
            <a:r>
              <a:rPr lang="en-US" altLang="zh-CN" dirty="0">
                <a:solidFill>
                  <a:srgbClr val="C00000"/>
                </a:solidFill>
              </a:rPr>
              <a:t>C</a:t>
            </a:r>
            <a:r>
              <a:rPr lang="zh-CN" altLang="en-US" dirty="0">
                <a:solidFill>
                  <a:srgbClr val="C00000"/>
                </a:solidFill>
              </a:rPr>
              <a:t>语言的函数定义和调用的区别？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09A29-B50A-9B67-1B63-0C7CDCBB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ADFBDA-1B41-1267-91A7-2B4580360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5" y="908720"/>
            <a:ext cx="3862695" cy="26642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D56E71-65FB-66F4-1467-7B02A116D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5" y="4149080"/>
            <a:ext cx="3605725" cy="20339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A6A2C22-0EF1-FBAA-7BC9-6FA5000EB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8831" y="2996952"/>
            <a:ext cx="4985169" cy="244827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38E534C-FCFB-212D-D38C-31201180B19F}"/>
              </a:ext>
            </a:extLst>
          </p:cNvPr>
          <p:cNvSpPr txBox="1"/>
          <p:nvPr/>
        </p:nvSpPr>
        <p:spPr>
          <a:xfrm>
            <a:off x="251520" y="159023"/>
            <a:ext cx="8510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练习：用内置函数</a:t>
            </a:r>
            <a:r>
              <a:rPr lang="en-US" altLang="zh-CN" dirty="0"/>
              <a:t>max(</a:t>
            </a:r>
            <a:r>
              <a:rPr lang="en-US" altLang="zh-CN" dirty="0" err="1"/>
              <a:t>x,y,z</a:t>
            </a:r>
            <a:r>
              <a:rPr lang="en-US" altLang="zh-CN" dirty="0"/>
              <a:t>)</a:t>
            </a:r>
            <a:r>
              <a:rPr lang="zh-CN" altLang="en-US" dirty="0"/>
              <a:t>，求出三数之间最大值。</a:t>
            </a:r>
          </a:p>
        </p:txBody>
      </p:sp>
    </p:spTree>
    <p:extLst>
      <p:ext uri="{BB962C8B-B14F-4D97-AF65-F5344CB8AC3E}">
        <p14:creationId xmlns:p14="http://schemas.microsoft.com/office/powerpoint/2010/main" val="362491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B28E6728-E702-421A-7341-98F283915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981075"/>
            <a:ext cx="8358188" cy="539750"/>
          </a:xfrm>
        </p:spPr>
        <p:txBody>
          <a:bodyPr/>
          <a:lstStyle/>
          <a:p>
            <a:pPr eaLnBrk="1" hangingPunct="1"/>
            <a:r>
              <a:rPr lang="zh-CN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函数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使用实例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2 :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判断是否是素数的函数</a:t>
            </a:r>
          </a:p>
        </p:txBody>
      </p:sp>
      <p:sp>
        <p:nvSpPr>
          <p:cNvPr id="33795" name="灯片编号占位符 1">
            <a:extLst>
              <a:ext uri="{FF2B5EF4-FFF2-40B4-BE49-F238E27FC236}">
                <a16:creationId xmlns:a16="http://schemas.microsoft.com/office/drawing/2014/main" id="{3FDA591B-8737-A89D-B04C-90EC09B7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1566E4-7012-46AB-AE62-A5B74190A462}" type="slidenum">
              <a:rPr lang="zh-CN" altLang="en-US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33796" name="矩形 4">
            <a:extLst>
              <a:ext uri="{FF2B5EF4-FFF2-40B4-BE49-F238E27FC236}">
                <a16:creationId xmlns:a16="http://schemas.microsoft.com/office/drawing/2014/main" id="{858D5ACE-F0D2-8F2F-3120-68D540DAC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9" y="1454151"/>
            <a:ext cx="8785225" cy="504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IsPrime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n &lt;= 1 or n % 2 == 0 and n != 2: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False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== 2: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True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range(3,n,2):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n %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return False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break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range(100):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 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IsPrime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altLang="zh-CN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i,end</a:t>
            </a: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 ")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五个一排怎么做？</a:t>
            </a:r>
            <a:endParaRPr lang="en-US" altLang="zh-CN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rgbClr val="74201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2 3 5 7 11 13 17 19 23 29 31 37 41 43 47 53 59 61 67 71 73 79 83 89 97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01F607EE-496A-EC33-C532-893657DFE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981075"/>
            <a:ext cx="8358188" cy="539750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不返回值的函数</a:t>
            </a:r>
          </a:p>
        </p:txBody>
      </p:sp>
      <p:sp>
        <p:nvSpPr>
          <p:cNvPr id="35843" name="灯片编号占位符 1">
            <a:extLst>
              <a:ext uri="{FF2B5EF4-FFF2-40B4-BE49-F238E27FC236}">
                <a16:creationId xmlns:a16="http://schemas.microsoft.com/office/drawing/2014/main" id="{37D77006-E2D4-2192-9682-61C484AB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1566E4-7012-46AB-AE62-A5B74190A462}" type="slidenum">
              <a:rPr lang="zh-CN" altLang="en-US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35844" name="矩形 4">
            <a:extLst>
              <a:ext uri="{FF2B5EF4-FFF2-40B4-BE49-F238E27FC236}">
                <a16:creationId xmlns:a16="http://schemas.microsoft.com/office/drawing/2014/main" id="{611AE607-D0A2-7376-A2DE-045C64C00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9" y="1557339"/>
            <a:ext cx="8857107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zh-CN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DrawCircle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x,y,r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zh-CN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altLang="zh-CN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zh-CN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下面的代码在屏幕上以(x,y)点为圆心，r为半径画圆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 </a:t>
            </a:r>
            <a:endParaRPr lang="zh-CN" altLang="zh-CN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  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没有也可以</a:t>
            </a:r>
            <a:endParaRPr lang="zh-CN" altLang="zh-CN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调用：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DrawCircle(0,0,1)</a:t>
            </a:r>
            <a:endParaRPr lang="en-US" altLang="zh-CN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None/>
              <a:extLst>
                <a:ext uri="{35155182-B16C-46BC-9424-99874614C6A1}">
                  <wpsdc:indentchars xmlns:lc="http://schemas.openxmlformats.org/drawingml/2006/lockedCanvas" xmlns:wpsdc="http://www.wps.cn/officeDocument/2017/drawingmlCustomData" xmlns="" val="200" checksum="4158780845"/>
                </a:ext>
              </a:extLst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zh-CN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eturn语句</a:t>
            </a:r>
            <a:r>
              <a:rPr lang="zh-CN" altLang="zh-CN" sz="2400" b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可以省略，当需要返回值时，return是函数结束的标志，会将返回值列表返回给调用者。</a:t>
            </a:r>
            <a:r>
              <a:rPr lang="zh-CN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如果定义函数时</a:t>
            </a:r>
            <a:endParaRPr lang="en-US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spcBef>
                <a:spcPct val="0"/>
              </a:spcBef>
              <a:buNone/>
              <a:extLst>
                <a:ext uri="{35155182-B16C-46BC-9424-99874614C6A1}">
                  <wpsdc:indentchars xmlns:lc="http://schemas.openxmlformats.org/drawingml/2006/lockedCanvas" xmlns:wpsdc="http://www.wps.cn/officeDocument/2017/drawingmlCustomData" xmlns="" val="200" checksum="4158780845"/>
                </a:ext>
              </a:extLst>
            </a:pP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没有return语句或者只有return语句而没有返回数据时</a:t>
            </a:r>
            <a:r>
              <a:rPr lang="zh-CN" altLang="zh-CN" sz="2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则Python会认为此函数</a:t>
            </a:r>
            <a:r>
              <a:rPr lang="zh-CN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返回的是None</a:t>
            </a:r>
            <a:r>
              <a:rPr lang="zh-CN" altLang="zh-CN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，None表示空值。</a:t>
            </a:r>
          </a:p>
          <a:p>
            <a:pPr eaLnBrk="1" hangingPunct="1">
              <a:spcBef>
                <a:spcPct val="0"/>
              </a:spcBef>
              <a:buNone/>
            </a:pPr>
            <a:endParaRPr lang="zh-CN" altLang="zh-CN" sz="2400" b="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AD9D4FB1-7E03-A3FF-2CAA-EF212F558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9" y="944564"/>
            <a:ext cx="8358187" cy="795337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函数返回多个值</a:t>
            </a:r>
          </a:p>
        </p:txBody>
      </p:sp>
      <p:sp>
        <p:nvSpPr>
          <p:cNvPr id="35843" name="矩形 8">
            <a:extLst>
              <a:ext uri="{FF2B5EF4-FFF2-40B4-BE49-F238E27FC236}">
                <a16:creationId xmlns:a16="http://schemas.microsoft.com/office/drawing/2014/main" id="{D8EBDD01-6903-8D7B-0BF1-4C22032B0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1928813"/>
            <a:ext cx="6858000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sz="2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sumAndDifference</a:t>
            </a:r>
            <a:r>
              <a:rPr lang="en-US" altLang="zh-CN" sz="2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zh-CN" sz="2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CN" sz="2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x+y,x-y</a:t>
            </a:r>
            <a:endParaRPr lang="en-US" altLang="zh-CN" sz="2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1800" b="1" dirty="0">
                <a:solidFill>
                  <a:srgbClr val="00B050"/>
                </a:solidFill>
                <a:latin typeface="+mj-ea"/>
                <a:ea typeface="+mj-ea"/>
                <a:cs typeface="Courier New" panose="02070309020205020404" pitchFamily="49" charset="0"/>
              </a:rPr>
              <a:t>#</a:t>
            </a:r>
            <a:r>
              <a:rPr lang="zh-CN" altLang="en-US" sz="1800" b="1" dirty="0">
                <a:solidFill>
                  <a:srgbClr val="00B050"/>
                </a:solidFill>
                <a:latin typeface="+mj-ea"/>
                <a:ea typeface="+mj-ea"/>
                <a:cs typeface="Courier New" panose="02070309020205020404" pitchFamily="49" charset="0"/>
              </a:rPr>
              <a:t>实际上就是返回一个元组</a:t>
            </a:r>
            <a:endParaRPr lang="en-US" altLang="zh-CN" sz="1800" b="1" dirty="0">
              <a:solidFill>
                <a:srgbClr val="00B050"/>
              </a:solidFill>
              <a:latin typeface="+mj-ea"/>
              <a:ea typeface="+mj-ea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2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s,d</a:t>
            </a:r>
            <a:r>
              <a:rPr lang="en-US" altLang="zh-CN" sz="2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2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sumAndDifference</a:t>
            </a:r>
            <a:r>
              <a:rPr lang="en-US" altLang="zh-CN" sz="2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(10,5)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sz="2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s,d</a:t>
            </a:r>
            <a:r>
              <a:rPr lang="en-US" altLang="zh-CN" sz="2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2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600" b="1" dirty="0">
                <a:solidFill>
                  <a:srgbClr val="920B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15 5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EFAA37D0-C53E-100A-ED35-1C9696A7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1566E4-7012-46AB-AE62-A5B74190A462}" type="slidenum">
              <a:rPr lang="zh-CN" altLang="en-US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B974B-FFEC-059A-2B6E-C9C6E053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0ABF008-A753-8BC3-C21A-D02087A562F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23850" y="1196975"/>
            <a:ext cx="8496300" cy="504031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</a:t>
            </a: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cal_digit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(number):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high = number // 100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mid = number // 10 % 10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low = number % 10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return high, mid, low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result = </a:t>
            </a: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cal_digit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(543)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print(result)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a,b,c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</a:t>
            </a: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cal_digit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(543)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</a:t>
            </a:r>
            <a:r>
              <a:rPr lang="en-US" altLang="en-US" sz="16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a,b,c</a:t>
            </a:r>
            <a:r>
              <a:rPr lang="en-US" altLang="en-US" sz="16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BB630B-88FB-BDAF-43C7-C1D6F683B177}"/>
              </a:ext>
            </a:extLst>
          </p:cNvPr>
          <p:cNvSpPr txBox="1"/>
          <p:nvPr/>
        </p:nvSpPr>
        <p:spPr>
          <a:xfrm>
            <a:off x="5940152" y="2641477"/>
            <a:ext cx="993140" cy="78752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(5, 4, 3)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5 4 3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11B710-9188-718F-1AB3-63B55939AC3A}"/>
              </a:ext>
            </a:extLst>
          </p:cNvPr>
          <p:cNvSpPr txBox="1"/>
          <p:nvPr/>
        </p:nvSpPr>
        <p:spPr>
          <a:xfrm>
            <a:off x="107504" y="671343"/>
            <a:ext cx="565912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求一个三位数百、十、个位的值</a:t>
            </a:r>
            <a:endParaRPr lang="zh-CN" altLang="zh-CN" sz="20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5A6C19-42C8-2AE1-8520-DB9E3BE97804}"/>
              </a:ext>
            </a:extLst>
          </p:cNvPr>
          <p:cNvSpPr txBox="1"/>
          <p:nvPr/>
        </p:nvSpPr>
        <p:spPr>
          <a:xfrm>
            <a:off x="4439062" y="3789040"/>
            <a:ext cx="3995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注意二者输出之间的区别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6B5DE0-2A90-5A86-D30B-2FE1FDA6B191}"/>
              </a:ext>
            </a:extLst>
          </p:cNvPr>
          <p:cNvSpPr txBox="1"/>
          <p:nvPr/>
        </p:nvSpPr>
        <p:spPr>
          <a:xfrm>
            <a:off x="5940152" y="1484784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输入</a:t>
            </a:r>
            <a:r>
              <a:rPr lang="en-US" altLang="zh-CN" dirty="0">
                <a:solidFill>
                  <a:srgbClr val="C00000"/>
                </a:solidFill>
              </a:rPr>
              <a:t>543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输出：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97534F8-F41F-0099-2D23-45D1AC167202}"/>
              </a:ext>
            </a:extLst>
          </p:cNvPr>
          <p:cNvSpPr txBox="1"/>
          <p:nvPr/>
        </p:nvSpPr>
        <p:spPr>
          <a:xfrm>
            <a:off x="1223628" y="5370718"/>
            <a:ext cx="66967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练习：设计一个求三位整数每一位的函数，调用该函数，输出五个三位数百、十、个位的值。</a:t>
            </a:r>
          </a:p>
        </p:txBody>
      </p:sp>
    </p:spTree>
    <p:extLst>
      <p:ext uri="{BB962C8B-B14F-4D97-AF65-F5344CB8AC3E}">
        <p14:creationId xmlns:p14="http://schemas.microsoft.com/office/powerpoint/2010/main" val="156521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1_Glass Layers">
  <a:themeElements>
    <a:clrScheme name="1_Glass Layers 4">
      <a:dk1>
        <a:srgbClr val="006600"/>
      </a:dk1>
      <a:lt1>
        <a:srgbClr val="FFFFFF"/>
      </a:lt1>
      <a:dk2>
        <a:srgbClr val="008000"/>
      </a:dk2>
      <a:lt2>
        <a:srgbClr val="FFFFB7"/>
      </a:lt2>
      <a:accent1>
        <a:srgbClr val="99CC00"/>
      </a:accent1>
      <a:accent2>
        <a:srgbClr val="00CC00"/>
      </a:accent2>
      <a:accent3>
        <a:srgbClr val="AAC0AA"/>
      </a:accent3>
      <a:accent4>
        <a:srgbClr val="DADADA"/>
      </a:accent4>
      <a:accent5>
        <a:srgbClr val="CAE2AA"/>
      </a:accent5>
      <a:accent6>
        <a:srgbClr val="00B900"/>
      </a:accent6>
      <a:hlink>
        <a:srgbClr val="99FF66"/>
      </a:hlink>
      <a:folHlink>
        <a:srgbClr val="FFFF66"/>
      </a:folHlink>
    </a:clrScheme>
    <a:fontScheme name="1_Glass Layers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Glass Layers 1">
        <a:dk1>
          <a:srgbClr val="FF9900"/>
        </a:dk1>
        <a:lt1>
          <a:srgbClr val="FFFFFF"/>
        </a:lt1>
        <a:dk2>
          <a:srgbClr val="FFCC66"/>
        </a:dk2>
        <a:lt2>
          <a:srgbClr val="CC6600"/>
        </a:lt2>
        <a:accent1>
          <a:srgbClr val="F05000"/>
        </a:accent1>
        <a:accent2>
          <a:srgbClr val="B28300"/>
        </a:accent2>
        <a:accent3>
          <a:srgbClr val="FFE2B8"/>
        </a:accent3>
        <a:accent4>
          <a:srgbClr val="DADADA"/>
        </a:accent4>
        <a:accent5>
          <a:srgbClr val="F6B3AA"/>
        </a:accent5>
        <a:accent6>
          <a:srgbClr val="A17600"/>
        </a:accent6>
        <a:hlink>
          <a:srgbClr val="99CC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ass Layers 2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ass Layers 3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DDFF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ass Layers 4">
        <a:dk1>
          <a:srgbClr val="006600"/>
        </a:dk1>
        <a:lt1>
          <a:srgbClr val="FFFFFF"/>
        </a:lt1>
        <a:dk2>
          <a:srgbClr val="008000"/>
        </a:dk2>
        <a:lt2>
          <a:srgbClr val="FFFFB7"/>
        </a:lt2>
        <a:accent1>
          <a:srgbClr val="99CC00"/>
        </a:accent1>
        <a:accent2>
          <a:srgbClr val="00CC00"/>
        </a:accent2>
        <a:accent3>
          <a:srgbClr val="AAC0AA"/>
        </a:accent3>
        <a:accent4>
          <a:srgbClr val="DADADA"/>
        </a:accent4>
        <a:accent5>
          <a:srgbClr val="CAE2AA"/>
        </a:accent5>
        <a:accent6>
          <a:srgbClr val="00B900"/>
        </a:accent6>
        <a:hlink>
          <a:srgbClr val="99FF66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ass Layers 5">
        <a:dk1>
          <a:srgbClr val="000000"/>
        </a:dk1>
        <a:lt1>
          <a:srgbClr val="CCECFF"/>
        </a:lt1>
        <a:dk2>
          <a:srgbClr val="000000"/>
        </a:dk2>
        <a:lt2>
          <a:srgbClr val="D6EDEE"/>
        </a:lt2>
        <a:accent1>
          <a:srgbClr val="E8F0F4"/>
        </a:accent1>
        <a:accent2>
          <a:srgbClr val="8EAAFA"/>
        </a:accent2>
        <a:accent3>
          <a:srgbClr val="E2F4FF"/>
        </a:accent3>
        <a:accent4>
          <a:srgbClr val="000000"/>
        </a:accent4>
        <a:accent5>
          <a:srgbClr val="F2F6F8"/>
        </a:accent5>
        <a:accent6>
          <a:srgbClr val="809AE3"/>
        </a:accent6>
        <a:hlink>
          <a:srgbClr val="0066FF"/>
        </a:hlink>
        <a:folHlink>
          <a:srgbClr val="9947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lass Layers 6">
        <a:dk1>
          <a:srgbClr val="48486A"/>
        </a:dk1>
        <a:lt1>
          <a:srgbClr val="FFFFFF"/>
        </a:lt1>
        <a:dk2>
          <a:srgbClr val="000099"/>
        </a:dk2>
        <a:lt2>
          <a:srgbClr val="F8F8F8"/>
        </a:lt2>
        <a:accent1>
          <a:srgbClr val="6699FF"/>
        </a:accent1>
        <a:accent2>
          <a:srgbClr val="0000FF"/>
        </a:accent2>
        <a:accent3>
          <a:srgbClr val="AAAACA"/>
        </a:accent3>
        <a:accent4>
          <a:srgbClr val="DADADA"/>
        </a:accent4>
        <a:accent5>
          <a:srgbClr val="B8CAFF"/>
        </a:accent5>
        <a:accent6>
          <a:srgbClr val="0000E7"/>
        </a:accent6>
        <a:hlink>
          <a:srgbClr val="3D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ass Layers 7">
        <a:dk1>
          <a:srgbClr val="573F8B"/>
        </a:dk1>
        <a:lt1>
          <a:srgbClr val="FFFFFF"/>
        </a:lt1>
        <a:dk2>
          <a:srgbClr val="666699"/>
        </a:dk2>
        <a:lt2>
          <a:srgbClr val="D9D9FF"/>
        </a:lt2>
        <a:accent1>
          <a:srgbClr val="CC99FF"/>
        </a:accent1>
        <a:accent2>
          <a:srgbClr val="9933FF"/>
        </a:accent2>
        <a:accent3>
          <a:srgbClr val="B8B8CA"/>
        </a:accent3>
        <a:accent4>
          <a:srgbClr val="DADADA"/>
        </a:accent4>
        <a:accent5>
          <a:srgbClr val="E2CAFF"/>
        </a:accent5>
        <a:accent6>
          <a:srgbClr val="8A2DE7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ass Layers 8">
        <a:dk1>
          <a:srgbClr val="000000"/>
        </a:dk1>
        <a:lt1>
          <a:srgbClr val="EAEAEA"/>
        </a:lt1>
        <a:dk2>
          <a:srgbClr val="000000"/>
        </a:dk2>
        <a:lt2>
          <a:srgbClr val="C1C2CB"/>
        </a:lt2>
        <a:accent1>
          <a:srgbClr val="F1F1F7"/>
        </a:accent1>
        <a:accent2>
          <a:srgbClr val="8C8CB4"/>
        </a:accent2>
        <a:accent3>
          <a:srgbClr val="F3F3F3"/>
        </a:accent3>
        <a:accent4>
          <a:srgbClr val="000000"/>
        </a:accent4>
        <a:accent5>
          <a:srgbClr val="F7F7FA"/>
        </a:accent5>
        <a:accent6>
          <a:srgbClr val="7E7EA3"/>
        </a:accent6>
        <a:hlink>
          <a:srgbClr val="A3FFFF"/>
        </a:hlink>
        <a:folHlink>
          <a:srgbClr val="9E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Glass Layers">
  <a:themeElements>
    <a:clrScheme name="2_Glass Layers 4">
      <a:dk1>
        <a:srgbClr val="006600"/>
      </a:dk1>
      <a:lt1>
        <a:srgbClr val="FFFFFF"/>
      </a:lt1>
      <a:dk2>
        <a:srgbClr val="008000"/>
      </a:dk2>
      <a:lt2>
        <a:srgbClr val="FFFFB7"/>
      </a:lt2>
      <a:accent1>
        <a:srgbClr val="99CC00"/>
      </a:accent1>
      <a:accent2>
        <a:srgbClr val="00CC00"/>
      </a:accent2>
      <a:accent3>
        <a:srgbClr val="AAC0AA"/>
      </a:accent3>
      <a:accent4>
        <a:srgbClr val="DADADA"/>
      </a:accent4>
      <a:accent5>
        <a:srgbClr val="CAE2AA"/>
      </a:accent5>
      <a:accent6>
        <a:srgbClr val="00B900"/>
      </a:accent6>
      <a:hlink>
        <a:srgbClr val="99FF66"/>
      </a:hlink>
      <a:folHlink>
        <a:srgbClr val="FFFF66"/>
      </a:folHlink>
    </a:clrScheme>
    <a:fontScheme name="2_Glass Layers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Glass Layers 1">
        <a:dk1>
          <a:srgbClr val="FF9900"/>
        </a:dk1>
        <a:lt1>
          <a:srgbClr val="FFFFFF"/>
        </a:lt1>
        <a:dk2>
          <a:srgbClr val="FFCC66"/>
        </a:dk2>
        <a:lt2>
          <a:srgbClr val="CC6600"/>
        </a:lt2>
        <a:accent1>
          <a:srgbClr val="F05000"/>
        </a:accent1>
        <a:accent2>
          <a:srgbClr val="B28300"/>
        </a:accent2>
        <a:accent3>
          <a:srgbClr val="FFE2B8"/>
        </a:accent3>
        <a:accent4>
          <a:srgbClr val="DADADA"/>
        </a:accent4>
        <a:accent5>
          <a:srgbClr val="F6B3AA"/>
        </a:accent5>
        <a:accent6>
          <a:srgbClr val="A17600"/>
        </a:accent6>
        <a:hlink>
          <a:srgbClr val="99CC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lass Layers 2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lass Layers 3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DDFF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lass Layers 4">
        <a:dk1>
          <a:srgbClr val="006600"/>
        </a:dk1>
        <a:lt1>
          <a:srgbClr val="FFFFFF"/>
        </a:lt1>
        <a:dk2>
          <a:srgbClr val="008000"/>
        </a:dk2>
        <a:lt2>
          <a:srgbClr val="FFFFB7"/>
        </a:lt2>
        <a:accent1>
          <a:srgbClr val="99CC00"/>
        </a:accent1>
        <a:accent2>
          <a:srgbClr val="00CC00"/>
        </a:accent2>
        <a:accent3>
          <a:srgbClr val="AAC0AA"/>
        </a:accent3>
        <a:accent4>
          <a:srgbClr val="DADADA"/>
        </a:accent4>
        <a:accent5>
          <a:srgbClr val="CAE2AA"/>
        </a:accent5>
        <a:accent6>
          <a:srgbClr val="00B900"/>
        </a:accent6>
        <a:hlink>
          <a:srgbClr val="99FF66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lass Layers 5">
        <a:dk1>
          <a:srgbClr val="000000"/>
        </a:dk1>
        <a:lt1>
          <a:srgbClr val="CCECFF"/>
        </a:lt1>
        <a:dk2>
          <a:srgbClr val="000000"/>
        </a:dk2>
        <a:lt2>
          <a:srgbClr val="D6EDEE"/>
        </a:lt2>
        <a:accent1>
          <a:srgbClr val="E8F0F4"/>
        </a:accent1>
        <a:accent2>
          <a:srgbClr val="8EAAFA"/>
        </a:accent2>
        <a:accent3>
          <a:srgbClr val="E2F4FF"/>
        </a:accent3>
        <a:accent4>
          <a:srgbClr val="000000"/>
        </a:accent4>
        <a:accent5>
          <a:srgbClr val="F2F6F8"/>
        </a:accent5>
        <a:accent6>
          <a:srgbClr val="809AE3"/>
        </a:accent6>
        <a:hlink>
          <a:srgbClr val="0066FF"/>
        </a:hlink>
        <a:folHlink>
          <a:srgbClr val="9947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lass Layers 6">
        <a:dk1>
          <a:srgbClr val="48486A"/>
        </a:dk1>
        <a:lt1>
          <a:srgbClr val="FFFFFF"/>
        </a:lt1>
        <a:dk2>
          <a:srgbClr val="000099"/>
        </a:dk2>
        <a:lt2>
          <a:srgbClr val="F8F8F8"/>
        </a:lt2>
        <a:accent1>
          <a:srgbClr val="6699FF"/>
        </a:accent1>
        <a:accent2>
          <a:srgbClr val="0000FF"/>
        </a:accent2>
        <a:accent3>
          <a:srgbClr val="AAAACA"/>
        </a:accent3>
        <a:accent4>
          <a:srgbClr val="DADADA"/>
        </a:accent4>
        <a:accent5>
          <a:srgbClr val="B8CAFF"/>
        </a:accent5>
        <a:accent6>
          <a:srgbClr val="0000E7"/>
        </a:accent6>
        <a:hlink>
          <a:srgbClr val="3D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lass Layers 7">
        <a:dk1>
          <a:srgbClr val="573F8B"/>
        </a:dk1>
        <a:lt1>
          <a:srgbClr val="FFFFFF"/>
        </a:lt1>
        <a:dk2>
          <a:srgbClr val="666699"/>
        </a:dk2>
        <a:lt2>
          <a:srgbClr val="D9D9FF"/>
        </a:lt2>
        <a:accent1>
          <a:srgbClr val="CC99FF"/>
        </a:accent1>
        <a:accent2>
          <a:srgbClr val="9933FF"/>
        </a:accent2>
        <a:accent3>
          <a:srgbClr val="B8B8CA"/>
        </a:accent3>
        <a:accent4>
          <a:srgbClr val="DADADA"/>
        </a:accent4>
        <a:accent5>
          <a:srgbClr val="E2CAFF"/>
        </a:accent5>
        <a:accent6>
          <a:srgbClr val="8A2DE7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lass Layers 8">
        <a:dk1>
          <a:srgbClr val="000000"/>
        </a:dk1>
        <a:lt1>
          <a:srgbClr val="EAEAEA"/>
        </a:lt1>
        <a:dk2>
          <a:srgbClr val="000000"/>
        </a:dk2>
        <a:lt2>
          <a:srgbClr val="C1C2CB"/>
        </a:lt2>
        <a:accent1>
          <a:srgbClr val="F1F1F7"/>
        </a:accent1>
        <a:accent2>
          <a:srgbClr val="8C8CB4"/>
        </a:accent2>
        <a:accent3>
          <a:srgbClr val="F3F3F3"/>
        </a:accent3>
        <a:accent4>
          <a:srgbClr val="000000"/>
        </a:accent4>
        <a:accent5>
          <a:srgbClr val="F7F7FA"/>
        </a:accent5>
        <a:accent6>
          <a:srgbClr val="7E7EA3"/>
        </a:accent6>
        <a:hlink>
          <a:srgbClr val="A3FFFF"/>
        </a:hlink>
        <a:folHlink>
          <a:srgbClr val="9E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Glass Layers">
  <a:themeElements>
    <a:clrScheme name="Glass Layers 4">
      <a:dk1>
        <a:srgbClr val="006600"/>
      </a:dk1>
      <a:lt1>
        <a:srgbClr val="FFFFFF"/>
      </a:lt1>
      <a:dk2>
        <a:srgbClr val="008000"/>
      </a:dk2>
      <a:lt2>
        <a:srgbClr val="FFFFB7"/>
      </a:lt2>
      <a:accent1>
        <a:srgbClr val="99CC00"/>
      </a:accent1>
      <a:accent2>
        <a:srgbClr val="00CC00"/>
      </a:accent2>
      <a:accent3>
        <a:srgbClr val="AAC0AA"/>
      </a:accent3>
      <a:accent4>
        <a:srgbClr val="DADADA"/>
      </a:accent4>
      <a:accent5>
        <a:srgbClr val="CAE2AA"/>
      </a:accent5>
      <a:accent6>
        <a:srgbClr val="00B900"/>
      </a:accent6>
      <a:hlink>
        <a:srgbClr val="99FF66"/>
      </a:hlink>
      <a:folHlink>
        <a:srgbClr val="FFFF66"/>
      </a:folHlink>
    </a:clrScheme>
    <a:fontScheme name="Glass Layers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Glass Layers 1">
        <a:dk1>
          <a:srgbClr val="FF9900"/>
        </a:dk1>
        <a:lt1>
          <a:srgbClr val="FFFFFF"/>
        </a:lt1>
        <a:dk2>
          <a:srgbClr val="FFCC66"/>
        </a:dk2>
        <a:lt2>
          <a:srgbClr val="CC6600"/>
        </a:lt2>
        <a:accent1>
          <a:srgbClr val="F05000"/>
        </a:accent1>
        <a:accent2>
          <a:srgbClr val="B28300"/>
        </a:accent2>
        <a:accent3>
          <a:srgbClr val="FFE2B8"/>
        </a:accent3>
        <a:accent4>
          <a:srgbClr val="DADADA"/>
        </a:accent4>
        <a:accent5>
          <a:srgbClr val="F6B3AA"/>
        </a:accent5>
        <a:accent6>
          <a:srgbClr val="A17600"/>
        </a:accent6>
        <a:hlink>
          <a:srgbClr val="99CC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2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3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DDFF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4">
        <a:dk1>
          <a:srgbClr val="006600"/>
        </a:dk1>
        <a:lt1>
          <a:srgbClr val="FFFFFF"/>
        </a:lt1>
        <a:dk2>
          <a:srgbClr val="008000"/>
        </a:dk2>
        <a:lt2>
          <a:srgbClr val="FFFFB7"/>
        </a:lt2>
        <a:accent1>
          <a:srgbClr val="99CC00"/>
        </a:accent1>
        <a:accent2>
          <a:srgbClr val="00CC00"/>
        </a:accent2>
        <a:accent3>
          <a:srgbClr val="AAC0AA"/>
        </a:accent3>
        <a:accent4>
          <a:srgbClr val="DADADA"/>
        </a:accent4>
        <a:accent5>
          <a:srgbClr val="CAE2AA"/>
        </a:accent5>
        <a:accent6>
          <a:srgbClr val="00B900"/>
        </a:accent6>
        <a:hlink>
          <a:srgbClr val="99FF66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5">
        <a:dk1>
          <a:srgbClr val="000000"/>
        </a:dk1>
        <a:lt1>
          <a:srgbClr val="CCECFF"/>
        </a:lt1>
        <a:dk2>
          <a:srgbClr val="000000"/>
        </a:dk2>
        <a:lt2>
          <a:srgbClr val="D6EDEE"/>
        </a:lt2>
        <a:accent1>
          <a:srgbClr val="E8F0F4"/>
        </a:accent1>
        <a:accent2>
          <a:srgbClr val="8EAAFA"/>
        </a:accent2>
        <a:accent3>
          <a:srgbClr val="E2F4FF"/>
        </a:accent3>
        <a:accent4>
          <a:srgbClr val="000000"/>
        </a:accent4>
        <a:accent5>
          <a:srgbClr val="F2F6F8"/>
        </a:accent5>
        <a:accent6>
          <a:srgbClr val="809AE3"/>
        </a:accent6>
        <a:hlink>
          <a:srgbClr val="0066FF"/>
        </a:hlink>
        <a:folHlink>
          <a:srgbClr val="9947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Layers 6">
        <a:dk1>
          <a:srgbClr val="48486A"/>
        </a:dk1>
        <a:lt1>
          <a:srgbClr val="FFFFFF"/>
        </a:lt1>
        <a:dk2>
          <a:srgbClr val="000099"/>
        </a:dk2>
        <a:lt2>
          <a:srgbClr val="F8F8F8"/>
        </a:lt2>
        <a:accent1>
          <a:srgbClr val="6699FF"/>
        </a:accent1>
        <a:accent2>
          <a:srgbClr val="0000FF"/>
        </a:accent2>
        <a:accent3>
          <a:srgbClr val="AAAACA"/>
        </a:accent3>
        <a:accent4>
          <a:srgbClr val="DADADA"/>
        </a:accent4>
        <a:accent5>
          <a:srgbClr val="B8CAFF"/>
        </a:accent5>
        <a:accent6>
          <a:srgbClr val="0000E7"/>
        </a:accent6>
        <a:hlink>
          <a:srgbClr val="3D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7">
        <a:dk1>
          <a:srgbClr val="573F8B"/>
        </a:dk1>
        <a:lt1>
          <a:srgbClr val="FFFFFF"/>
        </a:lt1>
        <a:dk2>
          <a:srgbClr val="666699"/>
        </a:dk2>
        <a:lt2>
          <a:srgbClr val="D9D9FF"/>
        </a:lt2>
        <a:accent1>
          <a:srgbClr val="CC99FF"/>
        </a:accent1>
        <a:accent2>
          <a:srgbClr val="9933FF"/>
        </a:accent2>
        <a:accent3>
          <a:srgbClr val="B8B8CA"/>
        </a:accent3>
        <a:accent4>
          <a:srgbClr val="DADADA"/>
        </a:accent4>
        <a:accent5>
          <a:srgbClr val="E2CAFF"/>
        </a:accent5>
        <a:accent6>
          <a:srgbClr val="8A2DE7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8">
        <a:dk1>
          <a:srgbClr val="000000"/>
        </a:dk1>
        <a:lt1>
          <a:srgbClr val="EAEAEA"/>
        </a:lt1>
        <a:dk2>
          <a:srgbClr val="000000"/>
        </a:dk2>
        <a:lt2>
          <a:srgbClr val="C1C2CB"/>
        </a:lt2>
        <a:accent1>
          <a:srgbClr val="F1F1F7"/>
        </a:accent1>
        <a:accent2>
          <a:srgbClr val="8C8CB4"/>
        </a:accent2>
        <a:accent3>
          <a:srgbClr val="F3F3F3"/>
        </a:accent3>
        <a:accent4>
          <a:srgbClr val="000000"/>
        </a:accent4>
        <a:accent5>
          <a:srgbClr val="F7F7FA"/>
        </a:accent5>
        <a:accent6>
          <a:srgbClr val="7E7EA3"/>
        </a:accent6>
        <a:hlink>
          <a:srgbClr val="A3FFFF"/>
        </a:hlink>
        <a:folHlink>
          <a:srgbClr val="9E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3_自定义设计方案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4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27408</TotalTime>
  <Words>1584</Words>
  <Application>Microsoft Office PowerPoint</Application>
  <PresentationFormat>全屏显示(4:3)</PresentationFormat>
  <Paragraphs>199</Paragraphs>
  <Slides>17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17</vt:i4>
      </vt:variant>
    </vt:vector>
  </HeadingPairs>
  <TitlesOfParts>
    <vt:vector size="36" baseType="lpstr">
      <vt:lpstr>等线</vt:lpstr>
      <vt:lpstr>隶书</vt:lpstr>
      <vt:lpstr>Arial</vt:lpstr>
      <vt:lpstr>Arial Black</vt:lpstr>
      <vt:lpstr>Calibri</vt:lpstr>
      <vt:lpstr>Courier New</vt:lpstr>
      <vt:lpstr>Times New Roman</vt:lpstr>
      <vt:lpstr>Verdana</vt:lpstr>
      <vt:lpstr>Wingdings</vt:lpstr>
      <vt:lpstr>黑体</vt:lpstr>
      <vt:lpstr>微软雅黑</vt:lpstr>
      <vt:lpstr>1_Glass Layers</vt:lpstr>
      <vt:lpstr>2_Glass Layers</vt:lpstr>
      <vt:lpstr>Glass Layers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PowerPoint 演示文稿</vt:lpstr>
      <vt:lpstr>为什么需要函数</vt:lpstr>
      <vt:lpstr>为什么需要函数</vt:lpstr>
      <vt:lpstr>函数使用实例1 : Max函数</vt:lpstr>
      <vt:lpstr>PowerPoint 演示文稿</vt:lpstr>
      <vt:lpstr>函数使用实例2 : 判断是否是素数的函数</vt:lpstr>
      <vt:lpstr>不返回值的函数</vt:lpstr>
      <vt:lpstr>函数返回多个值</vt:lpstr>
      <vt:lpstr>PowerPoint 演示文稿</vt:lpstr>
      <vt:lpstr>PowerPoint 演示文稿</vt:lpstr>
      <vt:lpstr>函数的缺省参数 </vt:lpstr>
      <vt:lpstr>形参实参位置对应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Uisee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Aming</dc:creator>
  <cp:lastModifiedBy>上游 余</cp:lastModifiedBy>
  <cp:revision>3541</cp:revision>
  <dcterms:created xsi:type="dcterms:W3CDTF">2003-07-13T13:28:27Z</dcterms:created>
  <dcterms:modified xsi:type="dcterms:W3CDTF">2025-03-28T16:58:06Z</dcterms:modified>
</cp:coreProperties>
</file>