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74DCC5D-3986-49EF-84FB-0241DA27E58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DCC5D-3986-49EF-84FB-0241DA27E58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DCC5D-3986-49EF-84FB-0241DA27E58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DCC5D-3986-49EF-84FB-0241DA27E58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4DCC5D-3986-49EF-84FB-0241DA27E580}"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74DCC5D-3986-49EF-84FB-0241DA27E580}"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74DCC5D-3986-49EF-84FB-0241DA27E580}"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4DCC5D-3986-49EF-84FB-0241DA27E580}"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DCC5D-3986-49EF-84FB-0241DA27E580}"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DCC5D-3986-49EF-84FB-0241DA27E580}"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DCC5D-3986-49EF-84FB-0241DA27E580}"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5DC49-4080-418F-8776-15D1D95178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DCC5D-3986-49EF-84FB-0241DA27E580}" type="datetimeFigureOut">
              <a:rPr lang="en-US" smtClean="0"/>
              <a:pPr/>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5DC49-4080-418F-8776-15D1D95178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9982200" cy="3352800"/>
          </a:xfrm>
        </p:spPr>
        <p:txBody>
          <a:bodyPr>
            <a:normAutofit/>
          </a:bodyPr>
          <a:lstStyle/>
          <a:p>
            <a:r>
              <a:rPr lang="en-US" sz="6500" dirty="0" smtClean="0"/>
              <a:t>Smart water management</a:t>
            </a:r>
            <a:endParaRPr lang="en-US" sz="6500"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b="1" dirty="0" smtClean="0"/>
              <a:t>pH sensor</a:t>
            </a:r>
            <a:r>
              <a:rPr lang="en-US" dirty="0" smtClean="0"/>
              <a:t>: The pH of a solution is the measure of the acidity or alkalinity of that solution. The pH scale is a logarithmic scale whose range is from 0-14 with a neutral point being 7. Values above 7 indicate a basic or alkaline solution and values below 7 would indicate an acidic solution. It operates on 5V power supply and it is easy to interface with </a:t>
            </a:r>
            <a:r>
              <a:rPr lang="en-US" dirty="0" err="1" smtClean="0"/>
              <a:t>arduino.The</a:t>
            </a:r>
            <a:r>
              <a:rPr lang="en-US" dirty="0" smtClean="0"/>
              <a:t> normal range of pH is 6 to 8.5.</a:t>
            </a:r>
          </a:p>
          <a:p>
            <a:r>
              <a:rPr lang="en-US" b="1" dirty="0" smtClean="0"/>
              <a:t>Turbidity sensor</a:t>
            </a:r>
            <a:r>
              <a:rPr lang="en-US" dirty="0" smtClean="0"/>
              <a:t>: Turbidity is a measure of the cloudiness of water. Turbidity has indicated the degree at which the water loses its transparency. It is considered as a good measure of the quality of water. Turbidity blocks out the light needed by submerged aquatic vegetation. It also can raise surface water temperatures above normal because suspended particles near the surface facilitate the absorption of heat from sunlight.</a:t>
            </a:r>
          </a:p>
          <a:p>
            <a:r>
              <a:rPr lang="en-US" b="1" dirty="0" err="1" smtClean="0"/>
              <a:t>Arduino</a:t>
            </a:r>
            <a:r>
              <a:rPr lang="en-US" b="1" dirty="0" smtClean="0"/>
              <a:t> Uno</a:t>
            </a:r>
            <a:r>
              <a:rPr lang="en-US" dirty="0" smtClean="0"/>
              <a:t>: </a:t>
            </a:r>
            <a:r>
              <a:rPr lang="en-US" dirty="0" err="1" smtClean="0"/>
              <a:t>Arduino</a:t>
            </a:r>
            <a:r>
              <a:rPr lang="en-US" dirty="0" smtClean="0"/>
              <a:t> is a microcontroller board based on the ATmega328P. It has 14 digital input/output pins (of which 6 can be used as PWM outputs), 6 analog inputs, a 16 MHz quartz crystal, a USB connection, a power jack, an ICSP header and a reset button. It contains everything needed to support the microcontroller. </a:t>
            </a:r>
            <a:r>
              <a:rPr lang="en-US" dirty="0" err="1" smtClean="0"/>
              <a:t>Arduino</a:t>
            </a:r>
            <a:r>
              <a:rPr lang="en-US" dirty="0" smtClean="0"/>
              <a:t> Software (IDE) were the reference versions of </a:t>
            </a:r>
            <a:r>
              <a:rPr lang="en-US" dirty="0" err="1" smtClean="0"/>
              <a:t>Arduino</a:t>
            </a:r>
            <a:r>
              <a:rPr lang="en-US" dirty="0" smtClean="0"/>
              <a:t>, now evolved to newer releases. The Uno board is the first in a series of USB </a:t>
            </a:r>
            <a:r>
              <a:rPr lang="en-US" dirty="0" err="1" smtClean="0"/>
              <a:t>Arduino</a:t>
            </a:r>
            <a:r>
              <a:rPr lang="en-US" dirty="0" smtClean="0"/>
              <a:t> boards, and the reference model for the </a:t>
            </a:r>
            <a:r>
              <a:rPr lang="en-US" dirty="0" err="1" smtClean="0"/>
              <a:t>Arduino</a:t>
            </a:r>
            <a:r>
              <a:rPr lang="en-US" dirty="0" smtClean="0"/>
              <a:t> platform; for an extensive list of current, past or outdated boards see the </a:t>
            </a:r>
            <a:r>
              <a:rPr lang="en-US" dirty="0" err="1" smtClean="0"/>
              <a:t>Arduino</a:t>
            </a:r>
            <a:r>
              <a:rPr lang="en-US" dirty="0" smtClean="0"/>
              <a:t> index of boards.</a:t>
            </a:r>
            <a:endParaRPr lang="en-US"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err="1" smtClean="0"/>
              <a:t>Wifi</a:t>
            </a:r>
            <a:r>
              <a:rPr lang="en-US" b="1" dirty="0" smtClean="0"/>
              <a:t> module</a:t>
            </a:r>
            <a:r>
              <a:rPr lang="en-US" dirty="0" smtClean="0"/>
              <a:t>: The ESP8266 </a:t>
            </a:r>
            <a:r>
              <a:rPr lang="en-US" dirty="0" err="1" smtClean="0"/>
              <a:t>WiFi</a:t>
            </a:r>
            <a:r>
              <a:rPr lang="en-US" dirty="0" smtClean="0"/>
              <a:t> Module is a self contained SOC with integrated TCP/IP protocol stack that can give any microcontroller access to your </a:t>
            </a:r>
            <a:r>
              <a:rPr lang="en-US" dirty="0" err="1" smtClean="0"/>
              <a:t>WiFi</a:t>
            </a:r>
            <a:r>
              <a:rPr lang="en-US" dirty="0" smtClean="0"/>
              <a:t> network. The ESP8266 is capable of either hosting an application or offloading all Wi-Fi networking functions from another application processor. Each ESP8266 module comes pre-programmed with an AT command set firmware. The ESP8266 module is an extremely cost effective board with a huge, and ever growing, community. </a:t>
            </a:r>
          </a:p>
          <a:p>
            <a:r>
              <a:rPr lang="en-US" b="1" dirty="0" smtClean="0"/>
              <a:t>Conclusion</a:t>
            </a:r>
            <a:r>
              <a:rPr lang="en-US" dirty="0" smtClean="0"/>
              <a:t>: Monitoring of Turbidity, PH &amp; Temperature of Water makes use of water detection sensor with unique advantage and existing GSM network. The system can monitor water quality automatically, and it is low in cost and does not require people on duty. So the water quality testing is likely to be more economical, convenient and fast. The system has good flexibility</a:t>
            </a:r>
          </a:p>
          <a:p>
            <a:endParaRPr lang="en-US"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000" dirty="0" smtClean="0"/>
              <a:t>Water pollution is one of the biggest fears for the green globalization. In order to ensure the safe supply of the drinking water the quality needs to be monitor in real time. In this paper we present a design and development of a low cost system for real time monitoring of the water quality in IOT(internet of things).The system consist of several sensors is used to measuring physical and chemical parameters of the water. The parameters such as temperature, PH, turbidity, flow sensor of the water can be measured. The measured values from the sensors can be processed by the core controller. The </a:t>
            </a:r>
            <a:r>
              <a:rPr lang="en-US" sz="2000" dirty="0" err="1" smtClean="0"/>
              <a:t>Arduino</a:t>
            </a:r>
            <a:r>
              <a:rPr lang="en-US" sz="2000" dirty="0" smtClean="0"/>
              <a:t> model can be used as a core controller. Finally, the sensor data can be viewed on internet using WI-FI system.</a:t>
            </a:r>
          </a:p>
          <a:p>
            <a:r>
              <a:rPr lang="en-US" sz="2000" b="1" dirty="0" smtClean="0"/>
              <a:t>Keyword</a:t>
            </a:r>
            <a:r>
              <a:rPr lang="en-US" sz="2000" dirty="0" smtClean="0"/>
              <a:t>: pH sensor, Turbidity sensor, Temperature sensor, Flow sensor, </a:t>
            </a:r>
            <a:r>
              <a:rPr lang="en-US" sz="2000" dirty="0" err="1" smtClean="0"/>
              <a:t>Ardurino</a:t>
            </a:r>
            <a:r>
              <a:rPr lang="en-US" sz="2000" dirty="0" smtClean="0"/>
              <a:t> model, WI-FI module. </a:t>
            </a:r>
            <a:endParaRPr lang="en-US" sz="20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In the 21st century, there were lots of inventions, but at the same time were pollutions, global warming and so on are being formed, because of this there is no safe drinking water for the world’s pollution. Nowadays, water quality monitoring in real time faces challenges because of global warming limited water resources, growing population, etc. Hence there is need of developing better methodologies to monitor the water quality parameters in real time[1]. The water quality parameters pH measures the concentration of hydrogen ions. It shows the water is acidic or alkaline. Pure water has 7pH value, less than 7pH has acidic, more than 7pH has alkaline. The range of pH is 0-14 </a:t>
            </a:r>
            <a:r>
              <a:rPr lang="en-US" sz="2000" dirty="0" err="1" smtClean="0"/>
              <a:t>pH.</a:t>
            </a:r>
            <a:r>
              <a:rPr lang="en-US" sz="2000" dirty="0" smtClean="0"/>
              <a:t> For drinking purpose it should be 6.5-8.5pH. Turbidity measures the large number of suspended particles in water that is invisible. Higher the turbidity higher the risk of </a:t>
            </a:r>
            <a:r>
              <a:rPr lang="en-US" sz="2000" dirty="0" err="1" smtClean="0"/>
              <a:t>diarrheoa</a:t>
            </a:r>
            <a:r>
              <a:rPr lang="en-US" sz="2000" dirty="0" smtClean="0"/>
              <a:t>, </a:t>
            </a:r>
            <a:r>
              <a:rPr lang="en-US" sz="2000" dirty="0" err="1" smtClean="0"/>
              <a:t>collera</a:t>
            </a:r>
            <a:r>
              <a:rPr lang="en-US" sz="2000" dirty="0" smtClean="0"/>
              <a:t>. Lower the turbidity then the water is clean. Temperature sensor measures how the water is, hot or cold. Flow sensor measures the flow of water through flow sensor. The traditional methods of water quality monitor involves the manual collection of water samples from different locations. </a:t>
            </a:r>
            <a:endParaRPr lang="en-US" sz="20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smtClean="0"/>
              <a:t>Nikhil </a:t>
            </a:r>
            <a:r>
              <a:rPr lang="en-US" sz="2000" dirty="0" err="1" smtClean="0"/>
              <a:t>Kedia</a:t>
            </a:r>
            <a:r>
              <a:rPr lang="en-US" sz="2000" dirty="0" smtClean="0"/>
              <a:t> entitled “Water Quality Monitoring for Rural Areas-A Sensor Cloud Based Economical Project.” Published in 2015 1st International Conference on Next Generation Computing Technologies (NGCT-2015) </a:t>
            </a:r>
            <a:r>
              <a:rPr lang="en-US" sz="2000" dirty="0" err="1" smtClean="0"/>
              <a:t>Dehradun</a:t>
            </a:r>
            <a:r>
              <a:rPr lang="en-US" sz="2000" dirty="0" smtClean="0"/>
              <a:t>, India. This paper highlights </a:t>
            </a:r>
            <a:r>
              <a:rPr lang="en-US" sz="2000" dirty="0" err="1" smtClean="0"/>
              <a:t>theentire</a:t>
            </a:r>
            <a:r>
              <a:rPr lang="en-US" sz="2000" dirty="0" smtClean="0"/>
              <a:t> water quality monitoring methods, sensors, embedded design, and information dissipation procedure, role of government, network operator and villagers in ensuring proper information dissipation. It also explores the Sensor Cloud domain. While automatically improving the water quality is not feasible at this point, efficient use of technology and economic practices can help improve water quality and awareness among people.[1]</a:t>
            </a:r>
          </a:p>
          <a:p>
            <a:r>
              <a:rPr lang="en-US" sz="2000" dirty="0" err="1" smtClean="0"/>
              <a:t>Jayti</a:t>
            </a:r>
            <a:r>
              <a:rPr lang="en-US" sz="2000" dirty="0" smtClean="0"/>
              <a:t> </a:t>
            </a:r>
            <a:r>
              <a:rPr lang="en-US" sz="2000" dirty="0" err="1" smtClean="0"/>
              <a:t>Bhatt,Jignesh</a:t>
            </a:r>
            <a:r>
              <a:rPr lang="en-US" sz="2000" dirty="0" smtClean="0"/>
              <a:t> </a:t>
            </a:r>
            <a:r>
              <a:rPr lang="en-US" sz="2000" dirty="0" err="1" smtClean="0"/>
              <a:t>Patoliya</a:t>
            </a:r>
            <a:r>
              <a:rPr lang="en-US" sz="2000" dirty="0" smtClean="0"/>
              <a:t> entitled “Real Time Water Quality Monitoring </a:t>
            </a:r>
            <a:r>
              <a:rPr lang="en-US" sz="2000" dirty="0" err="1" smtClean="0"/>
              <a:t>System”.This</a:t>
            </a:r>
            <a:r>
              <a:rPr lang="en-US" sz="2000" dirty="0" smtClean="0"/>
              <a:t> paper describes to ensure the safe supply of drinking water the quality should be monitored in real time for that purpose new approach IOT (Internet of Things) based water quality monitoring has been proposed. In this paper, we present the design of IOT based water quality monitoring system that monitor the quality of water in real time.</a:t>
            </a:r>
          </a:p>
          <a:p>
            <a:r>
              <a:rPr lang="en-US" sz="2000" dirty="0" smtClean="0"/>
              <a:t>This system consists some sensors which measure the water quality parameter such as pH, turbidity, conductivity, dissolved oxygen, temperature. The measured values from the sensors are processed by microcontroller and this processed values are transmitted remotely to the core controller that is raspberry pi using </a:t>
            </a:r>
            <a:r>
              <a:rPr lang="en-US" sz="2000" dirty="0" err="1" smtClean="0"/>
              <a:t>Zigbee</a:t>
            </a:r>
            <a:r>
              <a:rPr lang="en-US" sz="2000" dirty="0" smtClean="0"/>
              <a:t> protocol. Finally, sensors data can view on internet browser application using cloud computing.[2] </a:t>
            </a:r>
            <a:endParaRPr lang="en-US" sz="2000" dirty="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Autofit/>
          </a:bodyPr>
          <a:lstStyle/>
          <a:p>
            <a:r>
              <a:rPr lang="en-US" sz="1900" dirty="0" smtClean="0"/>
              <a:t>Michal </a:t>
            </a:r>
            <a:r>
              <a:rPr lang="en-US" sz="1900" dirty="0" err="1" smtClean="0"/>
              <a:t>Lom</a:t>
            </a:r>
            <a:r>
              <a:rPr lang="en-US" sz="1900" dirty="0" smtClean="0"/>
              <a:t>, </a:t>
            </a:r>
            <a:r>
              <a:rPr lang="en-US" sz="1900" dirty="0" err="1" smtClean="0"/>
              <a:t>Ondrej</a:t>
            </a:r>
            <a:r>
              <a:rPr lang="en-US" sz="1900" dirty="0" smtClean="0"/>
              <a:t> </a:t>
            </a:r>
            <a:r>
              <a:rPr lang="en-US" sz="1900" dirty="0" err="1" smtClean="0"/>
              <a:t>Pribyl</a:t>
            </a:r>
            <a:r>
              <a:rPr lang="en-US" sz="1900" dirty="0" smtClean="0"/>
              <a:t>, </a:t>
            </a:r>
            <a:r>
              <a:rPr lang="en-US" sz="1900" dirty="0" err="1" smtClean="0"/>
              <a:t>Miroslav</a:t>
            </a:r>
            <a:r>
              <a:rPr lang="en-US" sz="1900" dirty="0" smtClean="0"/>
              <a:t> </a:t>
            </a:r>
            <a:r>
              <a:rPr lang="en-US" sz="1900" dirty="0" err="1" smtClean="0"/>
              <a:t>Svitek</a:t>
            </a:r>
            <a:r>
              <a:rPr lang="en-US" sz="1900" dirty="0" smtClean="0"/>
              <a:t> entitled “Industry 4.0 as a Part of Smart Cities”. This paper describes the conjunction of the Smart City Initiative and the concept of Industry 4.0. The term smart city has been a phenomenon of the last years, which is very inflected especially since 2008 when the world was hit by the financial crisis. The main reasons for the emergence of the Smart City Initiative are to create a sustainable model for cities and preserve quality of life of their citizens. The topic of the smart city cannot be seen only as a technical discipline, but different economic, humanitarian or legal aspects must be involved as well. In the concept of Industry 4.0, the Internet of Things (</a:t>
            </a:r>
            <a:r>
              <a:rPr lang="en-US" sz="1900" dirty="0" err="1" smtClean="0"/>
              <a:t>IoT</a:t>
            </a:r>
            <a:r>
              <a:rPr lang="en-US" sz="1900" dirty="0" smtClean="0"/>
              <a:t>) shall be used for the development of so–called smart products. Subcomponents of the product are equipped with their own intelligence. Added intelligence is used both during the manufacturing of a product as well as during subsequent handling, up to continuous monitoring of the product lifecycle (smart processes). Other important aspects of the Industry 4.0 are Internet of Services (</a:t>
            </a:r>
            <a:r>
              <a:rPr lang="en-US" sz="1900" dirty="0" err="1" smtClean="0"/>
              <a:t>IoS</a:t>
            </a:r>
            <a:r>
              <a:rPr lang="en-US" sz="1900" dirty="0" smtClean="0"/>
              <a:t>), which includes especially intelligent transport and logistics (smart mobility, smart logistics), as well as Internet of Energy (</a:t>
            </a:r>
            <a:r>
              <a:rPr lang="en-US" sz="1900" dirty="0" err="1" smtClean="0"/>
              <a:t>IoE</a:t>
            </a:r>
            <a:r>
              <a:rPr lang="en-US" sz="1900" dirty="0" smtClean="0"/>
              <a:t>), which determines how the natural resources are used in proper way (electricity, water, oil, etc.). </a:t>
            </a:r>
            <a:r>
              <a:rPr lang="en-US" sz="1900" dirty="0" err="1" smtClean="0"/>
              <a:t>IoT</a:t>
            </a:r>
            <a:r>
              <a:rPr lang="en-US" sz="1900" dirty="0" smtClean="0"/>
              <a:t>, </a:t>
            </a:r>
            <a:r>
              <a:rPr lang="en-US" sz="1900" dirty="0" err="1" smtClean="0"/>
              <a:t>IoS</a:t>
            </a:r>
            <a:r>
              <a:rPr lang="en-US" sz="1900" dirty="0" smtClean="0"/>
              <a:t>, </a:t>
            </a:r>
            <a:r>
              <a:rPr lang="en-US" sz="1900" dirty="0" err="1" smtClean="0"/>
              <a:t>IoP</a:t>
            </a:r>
            <a:r>
              <a:rPr lang="en-US" sz="1900" dirty="0" smtClean="0"/>
              <a:t> and </a:t>
            </a:r>
            <a:r>
              <a:rPr lang="en-US" sz="1900" dirty="0" err="1" smtClean="0"/>
              <a:t>IoE</a:t>
            </a:r>
            <a:r>
              <a:rPr lang="en-US" sz="1900" dirty="0" smtClean="0"/>
              <a:t> can be considered as an element that can create a connection of the Smart City Initiative and Industry 4.0 – Industry 4.0 can be seen as a part of smart cities.[3]</a:t>
            </a:r>
          </a:p>
          <a:p>
            <a:endParaRPr lang="en-US" sz="1900"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dirty="0" err="1" smtClean="0"/>
              <a:t>Zhanwei</a:t>
            </a:r>
            <a:r>
              <a:rPr lang="en-US" dirty="0" smtClean="0"/>
              <a:t> </a:t>
            </a:r>
            <a:r>
              <a:rPr lang="en-US" dirty="0" err="1" smtClean="0"/>
              <a:t>Sun,Chi</a:t>
            </a:r>
            <a:r>
              <a:rPr lang="en-US" dirty="0" smtClean="0"/>
              <a:t> Harold </a:t>
            </a:r>
            <a:r>
              <a:rPr lang="en-US" dirty="0" err="1" smtClean="0"/>
              <a:t>Li,Chatschik</a:t>
            </a:r>
            <a:r>
              <a:rPr lang="en-US" dirty="0" smtClean="0"/>
              <a:t> </a:t>
            </a:r>
            <a:r>
              <a:rPr lang="en-US" dirty="0" err="1" smtClean="0"/>
              <a:t>Bisdikian,Joel</a:t>
            </a:r>
            <a:r>
              <a:rPr lang="en-US" dirty="0" smtClean="0"/>
              <a:t> </a:t>
            </a:r>
            <a:r>
              <a:rPr lang="en-US" dirty="0" err="1" smtClean="0"/>
              <a:t>W.Branch</a:t>
            </a:r>
            <a:r>
              <a:rPr lang="en-US" dirty="0" smtClean="0"/>
              <a:t> and Bo Yang entitled “QOI-Aware Energy Management in Internet-of-Things Sensory Environments”. In this paper an efficient energy management frame work to provide satisfactory QOI experience in IOT sensory environments is studied. Contrary to past efforts, it is transparent and compatible to lower protocols in use, and preserving energy-efficiency in the long run without sacrificing any attained QOI levels. Specifically, the new concept of QOI-aware “sensor-to-task relevancy” to explicitly consider the sensing capabilities offered by an sensor to the IOT sensory environments, and QOI requirements required by a task. A novel concept of the “critical covering set” of any given task in selecting the sensors to service a task over time. Energy management decision is made dynamically at runtime, as the optimum for long-term traffic statistics under the constraint of the service delay. Finally, an extensive case study based on utilizing the sensor networks to perform water level monitoring is given to demonstrate the ideas and algorithms proposed in this paper, and a simulation is made to show the performance of the proposed algorithms.[4]</a:t>
            </a:r>
            <a:endParaRPr lang="en-US"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err="1" smtClean="0"/>
              <a:t>Sokratis</a:t>
            </a:r>
            <a:r>
              <a:rPr lang="en-US" dirty="0" smtClean="0"/>
              <a:t> </a:t>
            </a:r>
            <a:r>
              <a:rPr lang="en-US" dirty="0" err="1" smtClean="0"/>
              <a:t>Kartakis</a:t>
            </a:r>
            <a:r>
              <a:rPr lang="en-US" dirty="0" smtClean="0"/>
              <a:t>, </a:t>
            </a:r>
            <a:r>
              <a:rPr lang="en-US" dirty="0" err="1" smtClean="0"/>
              <a:t>Weiren</a:t>
            </a:r>
            <a:r>
              <a:rPr lang="en-US" dirty="0" smtClean="0"/>
              <a:t> Yu, Reza </a:t>
            </a:r>
            <a:r>
              <a:rPr lang="en-US" dirty="0" err="1" smtClean="0"/>
              <a:t>Akhavan</a:t>
            </a:r>
            <a:r>
              <a:rPr lang="en-US" dirty="0" smtClean="0"/>
              <a:t>, and Julie A. McCann entitled “Adaptive Edge Analytics for Distributed Networked Control of Water Systems” This paper presents the burst detection and localization scheme that combines lightweight compression and anomaly detection with graph topology analytics for water distribution networks. We show that our approach not only significantly reduces the amount of communications between sensor devices and the back end servers, but also can effectively localize water burst events by using the difference in the arrival times of the vibration variations detected at sensor locations. Our results can save up to 90% communications compared with traditional periodical reporting situations.[5]</a:t>
            </a:r>
            <a:endParaRPr lang="en-US"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pic>
        <p:nvPicPr>
          <p:cNvPr id="4" name="Content Placeholder 3" descr="download.png"/>
          <p:cNvPicPr>
            <a:picLocks noGrp="1" noChangeAspect="1"/>
          </p:cNvPicPr>
          <p:nvPr>
            <p:ph idx="1"/>
          </p:nvPr>
        </p:nvPicPr>
        <p:blipFill>
          <a:blip r:embed="rId2"/>
          <a:stretch>
            <a:fillRect/>
          </a:stretch>
        </p:blipFill>
        <p:spPr>
          <a:xfrm>
            <a:off x="2514600" y="1905000"/>
            <a:ext cx="3286125" cy="3001169"/>
          </a:xfrm>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smtClean="0"/>
              <a:t>Temperature sensor</a:t>
            </a:r>
            <a:r>
              <a:rPr lang="en-US" dirty="0" smtClean="0"/>
              <a:t>: Water Temperature indicates how water is hot or cold. The range of DS18B20 temperature sensor is -55 to +125 °C. This temperature sensor is digital type which gives accurate reading.</a:t>
            </a:r>
          </a:p>
          <a:p>
            <a:r>
              <a:rPr lang="en-US" b="1" dirty="0" smtClean="0"/>
              <a:t>Flow sensor</a:t>
            </a:r>
            <a:r>
              <a:rPr lang="en-US" dirty="0" smtClean="0"/>
              <a:t>: Flow sensor is used to measure the flow of water through the flow sensor. This sensor basically consists of a plastic valve body, a rotor and a Hall Effect sensor. The pinwheel rotor rotates when water / liquid flows through the valve and its speed will be directly proportional to the flow rate. The Hall Effect sensor will provide an electrical pulse with every revolution of the pinwheel rotor.</a:t>
            </a:r>
            <a:endParaRPr lang="en-US" dirty="0"/>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1775</Words>
  <Application>Microsoft Office PowerPoint</Application>
  <PresentationFormat>On-screen Show (4:3)</PresentationFormat>
  <Paragraphs>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water management</vt:lpstr>
      <vt:lpstr>Abstract</vt:lpstr>
      <vt:lpstr>INTRODUCTION</vt:lpstr>
      <vt:lpstr>LITERATURE REVIEW</vt:lpstr>
      <vt:lpstr>Slide 5</vt:lpstr>
      <vt:lpstr>Slide 6</vt:lpstr>
      <vt:lpstr>Slide 7</vt:lpstr>
      <vt:lpstr>PROPOSED SYSTEM</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vlsi</dc:creator>
  <cp:lastModifiedBy>sys</cp:lastModifiedBy>
  <cp:revision>4</cp:revision>
  <dcterms:created xsi:type="dcterms:W3CDTF">2023-09-26T09:39:28Z</dcterms:created>
  <dcterms:modified xsi:type="dcterms:W3CDTF">2023-09-26T13:25:09Z</dcterms:modified>
</cp:coreProperties>
</file>