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7"/>
  </p:notesMasterIdLst>
  <p:sldIdLst>
    <p:sldId id="256" r:id="rId2"/>
    <p:sldId id="292" r:id="rId3"/>
    <p:sldId id="297" r:id="rId4"/>
    <p:sldId id="298" r:id="rId5"/>
    <p:sldId id="299" r:id="rId6"/>
    <p:sldId id="300" r:id="rId7"/>
    <p:sldId id="301" r:id="rId8"/>
    <p:sldId id="302" r:id="rId9"/>
    <p:sldId id="303" r:id="rId10"/>
    <p:sldId id="304" r:id="rId11"/>
    <p:sldId id="305" r:id="rId12"/>
    <p:sldId id="306" r:id="rId13"/>
    <p:sldId id="307" r:id="rId14"/>
    <p:sldId id="309" r:id="rId15"/>
    <p:sldId id="308" r:id="rId16"/>
    <p:sldId id="310" r:id="rId17"/>
    <p:sldId id="311" r:id="rId18"/>
    <p:sldId id="312" r:id="rId19"/>
    <p:sldId id="313" r:id="rId20"/>
    <p:sldId id="294" r:id="rId21"/>
    <p:sldId id="295" r:id="rId22"/>
    <p:sldId id="296" r:id="rId23"/>
    <p:sldId id="314" r:id="rId24"/>
    <p:sldId id="315"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402"/>
  </p:normalViewPr>
  <p:slideViewPr>
    <p:cSldViewPr snapToGrid="0">
      <p:cViewPr varScale="1">
        <p:scale>
          <a:sx n="106" d="100"/>
          <a:sy n="106"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F866A-862A-B74A-B57A-74E1D8CE5847}"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18083-99F5-6C4D-903E-786F2F73DE8E}" type="slidenum">
              <a:rPr lang="en-US" smtClean="0"/>
              <a:t>‹#›</a:t>
            </a:fld>
            <a:endParaRPr lang="en-US"/>
          </a:p>
        </p:txBody>
      </p:sp>
    </p:spTree>
    <p:extLst>
      <p:ext uri="{BB962C8B-B14F-4D97-AF65-F5344CB8AC3E}">
        <p14:creationId xmlns:p14="http://schemas.microsoft.com/office/powerpoint/2010/main" val="426690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896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69889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9471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3632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1/13/24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3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2205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8028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1234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5296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0026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1/13/24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3524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1/13/24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99967979"/>
      </p:ext>
    </p:extLst>
  </p:cSld>
  <p:clrMap bg1="dk1" tx1="lt1" bg2="dk2" tx2="lt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 id="2147483691" r:id="rId5"/>
    <p:sldLayoutId id="2147483690" r:id="rId6"/>
    <p:sldLayoutId id="2147483689" r:id="rId7"/>
    <p:sldLayoutId id="2147483688" r:id="rId8"/>
    <p:sldLayoutId id="2147483687" r:id="rId9"/>
    <p:sldLayoutId id="2147483686" r:id="rId10"/>
    <p:sldLayoutId id="21474836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6" name="Group 1045">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51" name="Rectangle 1050">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Oval 1035">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7" name="Group 1036">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42" name="Rectangle 1041">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8" name="Group 1037">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40" name="Rectangle 1039">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5" name="Rectangle 1044">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F458D16-C99F-ACB5-E2D0-AAC042C44EF0}"/>
              </a:ext>
            </a:extLst>
          </p:cNvPr>
          <p:cNvSpPr>
            <a:spLocks noGrp="1"/>
          </p:cNvSpPr>
          <p:nvPr>
            <p:ph type="ctrTitle"/>
          </p:nvPr>
        </p:nvSpPr>
        <p:spPr>
          <a:xfrm>
            <a:off x="210676" y="2319616"/>
            <a:ext cx="5400000" cy="1929441"/>
          </a:xfrm>
        </p:spPr>
        <p:txBody>
          <a:bodyPr>
            <a:noAutofit/>
          </a:bodyPr>
          <a:lstStyle/>
          <a:p>
            <a:r>
              <a:rPr lang="en-PH" sz="5400" b="1" i="0" u="none" strike="noStrike" dirty="0">
                <a:effectLst/>
                <a:latin typeface="Poppins" pitchFamily="2" charset="77"/>
              </a:rPr>
              <a:t>DESIGNING A WEBPAGE</a:t>
            </a:r>
            <a:endParaRPr lang="en-US" sz="5400" b="1" dirty="0"/>
          </a:p>
        </p:txBody>
      </p:sp>
      <p:sp>
        <p:nvSpPr>
          <p:cNvPr id="3" name="Subtitle 2">
            <a:extLst>
              <a:ext uri="{FF2B5EF4-FFF2-40B4-BE49-F238E27FC236}">
                <a16:creationId xmlns:a16="http://schemas.microsoft.com/office/drawing/2014/main" id="{BBAA863E-4592-B94A-7CA2-98CC2DC01373}"/>
              </a:ext>
            </a:extLst>
          </p:cNvPr>
          <p:cNvSpPr>
            <a:spLocks noGrp="1"/>
          </p:cNvSpPr>
          <p:nvPr>
            <p:ph type="subTitle" idx="1"/>
          </p:nvPr>
        </p:nvSpPr>
        <p:spPr>
          <a:xfrm>
            <a:off x="-100601" y="4991775"/>
            <a:ext cx="4897686" cy="1320249"/>
          </a:xfrm>
        </p:spPr>
        <p:txBody>
          <a:bodyPr>
            <a:normAutofit/>
          </a:bodyPr>
          <a:lstStyle/>
          <a:p>
            <a:r>
              <a:rPr lang="en-US" b="1" dirty="0"/>
              <a:t>       JONNIFER C. MANDIGMA</a:t>
            </a:r>
          </a:p>
          <a:p>
            <a:pPr algn="ctr"/>
            <a:r>
              <a:rPr lang="en-US" dirty="0"/>
              <a:t>SUBJECT PROFESSOR</a:t>
            </a:r>
          </a:p>
          <a:p>
            <a:pPr algn="ctr"/>
            <a:r>
              <a:rPr lang="en-US" dirty="0"/>
              <a:t>Introduction to web design</a:t>
            </a:r>
          </a:p>
        </p:txBody>
      </p:sp>
      <p:grpSp>
        <p:nvGrpSpPr>
          <p:cNvPr id="1047" name="Group 1046">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1048" name="Oval 1047">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Oval 1048">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How the World Wide Web works - Explain that Stuff">
            <a:extLst>
              <a:ext uri="{FF2B5EF4-FFF2-40B4-BE49-F238E27FC236}">
                <a16:creationId xmlns:a16="http://schemas.microsoft.com/office/drawing/2014/main" id="{84E4F636-AEE1-EDE9-EE0B-59289B37DC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effectLst>
            <a:softEdge rad="1016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88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96" name="Rectangle 8295">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85" name="Group 8284">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8286" name="Rectangle 8285">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7" name="Oval 8286">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8" name="Oval 8287">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89" name="Group 8288">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94" name="Rectangle 8293">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5" name="Rectangle 8294">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90" name="Group 8289">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292" name="Rectangle 8291">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3" name="Rectangle 8292">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91" name="Rectangle 8290">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97" name="Rectangle 8296">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540000" y="540000"/>
            <a:ext cx="4677888" cy="5799840"/>
          </a:xfrm>
        </p:spPr>
        <p:txBody>
          <a:bodyPr anchor="t">
            <a:normAutofit fontScale="92500"/>
          </a:bodyPr>
          <a:lstStyle/>
          <a:p>
            <a:pPr marL="0" indent="0" algn="just">
              <a:buNone/>
            </a:pPr>
            <a:r>
              <a:rPr lang="en-PH" sz="3200" b="1" i="1" dirty="0">
                <a:effectLst/>
                <a:latin typeface="Söhne"/>
              </a:rPr>
              <a:t>8. Responsive Design:</a:t>
            </a:r>
            <a:r>
              <a:rPr lang="en-PH" sz="3200" b="0" i="1" dirty="0">
                <a:effectLst/>
                <a:latin typeface="Söhne"/>
              </a:rPr>
              <a:t> </a:t>
            </a:r>
            <a:r>
              <a:rPr lang="en-PH" sz="3200" b="0" i="0" dirty="0">
                <a:effectLst/>
                <a:latin typeface="Söhne"/>
              </a:rPr>
              <a:t>With the increasing use of mobile devices, it's crucial to design webpages that are responsive. This means they adapt to different screen sizes and resolutions, ensuring a consistent user experience on various devices.</a:t>
            </a:r>
            <a:endParaRPr lang="en-US" sz="3200" dirty="0"/>
          </a:p>
        </p:txBody>
      </p:sp>
      <p:pic>
        <p:nvPicPr>
          <p:cNvPr id="5122" name="Picture 2" descr="auto-fit-content-JIM">
            <a:extLst>
              <a:ext uri="{FF2B5EF4-FFF2-40B4-BE49-F238E27FC236}">
                <a16:creationId xmlns:a16="http://schemas.microsoft.com/office/drawing/2014/main" id="{D561F9A1-F847-FF74-59F2-24D9D0C608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0520" y="1560087"/>
            <a:ext cx="6515327" cy="371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03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02" name="Rectangle 830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04" name="Group 830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8305" name="Rectangle 830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6" name="Oval 830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7" name="Oval 830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08" name="Group 830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313" name="Rectangle 831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4" name="Rectangle 831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09" name="Group 830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311" name="Rectangle 831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2" name="Rectangle 831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10" name="Rectangle 830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16" name="Rectangle 831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170" name="Picture 2" descr="Slack Website call-to-action example">
            <a:extLst>
              <a:ext uri="{FF2B5EF4-FFF2-40B4-BE49-F238E27FC236}">
                <a16:creationId xmlns:a16="http://schemas.microsoft.com/office/drawing/2014/main" id="{D1265AD0-EDD9-286A-950B-370EB3CBD9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4430" y="1357731"/>
            <a:ext cx="6818347" cy="460238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7125028" y="1399695"/>
            <a:ext cx="4912194" cy="4602383"/>
          </a:xfrm>
        </p:spPr>
        <p:txBody>
          <a:bodyPr anchor="t">
            <a:normAutofit/>
          </a:bodyPr>
          <a:lstStyle/>
          <a:p>
            <a:pPr marL="0" indent="0" algn="just">
              <a:buNone/>
            </a:pPr>
            <a:r>
              <a:rPr lang="en-PH" sz="3200" b="1" i="1" dirty="0">
                <a:effectLst/>
                <a:latin typeface="Söhne"/>
              </a:rPr>
              <a:t>9. Call to Action (CTA):</a:t>
            </a:r>
            <a:r>
              <a:rPr lang="en-PH" sz="3200" b="0" i="1" dirty="0">
                <a:effectLst/>
                <a:latin typeface="Söhne"/>
              </a:rPr>
              <a:t> </a:t>
            </a:r>
            <a:r>
              <a:rPr lang="en-PH" sz="3200" b="0" i="0" dirty="0">
                <a:effectLst/>
                <a:latin typeface="Söhne"/>
              </a:rPr>
              <a:t>A clear and compelling CTA encourages users to take specific actions, such as signing up for a newsletter, making a purchase, or contacting you.</a:t>
            </a:r>
            <a:endParaRPr lang="en-US" sz="3200" dirty="0"/>
          </a:p>
        </p:txBody>
      </p:sp>
    </p:spTree>
    <p:extLst>
      <p:ext uri="{BB962C8B-B14F-4D97-AF65-F5344CB8AC3E}">
        <p14:creationId xmlns:p14="http://schemas.microsoft.com/office/powerpoint/2010/main" val="66856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8" name="Rectangle 9227">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30" name="Group 9229">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9231" name="Rectangle 9230">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2" name="Oval 9231">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3" name="Oval 9232">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34" name="Group 9233">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9239" name="Rectangle 9238">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0" name="Rectangle 9239">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35" name="Group 9234">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9237" name="Rectangle 9236">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8" name="Rectangle 9237">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36" name="Rectangle 9235">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42" name="Rectangle 9241">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540000" y="540000"/>
            <a:ext cx="4360380" cy="6028440"/>
          </a:xfrm>
        </p:spPr>
        <p:txBody>
          <a:bodyPr anchor="t">
            <a:normAutofit fontScale="92500"/>
          </a:bodyPr>
          <a:lstStyle/>
          <a:p>
            <a:pPr marL="0" indent="0" algn="just">
              <a:buNone/>
            </a:pPr>
            <a:r>
              <a:rPr lang="en-PH" sz="3200" b="1" i="1" dirty="0">
                <a:effectLst/>
                <a:latin typeface="Söhne"/>
              </a:rPr>
              <a:t>10. Accessibility:</a:t>
            </a:r>
            <a:r>
              <a:rPr lang="en-PH" sz="3200" b="0" i="1" dirty="0">
                <a:effectLst/>
                <a:latin typeface="Söhne"/>
              </a:rPr>
              <a:t> </a:t>
            </a:r>
            <a:r>
              <a:rPr lang="en-PH" sz="3200" b="0" i="0" dirty="0">
                <a:effectLst/>
                <a:latin typeface="Söhne"/>
              </a:rPr>
              <a:t>Ensure that your webpage is accessible to all users, including those with disabilities. This involves using alt text for images, providing keyboard navigation, and following accessibility guidelines (e.g., WCAG).</a:t>
            </a:r>
            <a:endParaRPr lang="en-US" sz="3200" dirty="0"/>
          </a:p>
        </p:txBody>
      </p:sp>
      <p:pic>
        <p:nvPicPr>
          <p:cNvPr id="9218" name="Picture 2" descr="Screenshot of the SCOPE Website">
            <a:extLst>
              <a:ext uri="{FF2B5EF4-FFF2-40B4-BE49-F238E27FC236}">
                <a16:creationId xmlns:a16="http://schemas.microsoft.com/office/drawing/2014/main" id="{8E305481-861E-DAD9-C595-CC26DEEF8B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3506" y="1307356"/>
            <a:ext cx="6797949" cy="411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7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73" name="Group 1127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1274" name="Rectangle 1127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Oval 1127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6" name="Oval 1127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277" name="Group 1127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1282" name="Rectangle 1128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3" name="Rectangle 1128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78" name="Group 1127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1280" name="Rectangle 1127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Rectangle 1128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79" name="Rectangle 1127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85" name="Rectangle 1128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1266" name="Picture 2" descr="How Quickly Should a Page Load for Optimal User Experience?">
            <a:extLst>
              <a:ext uri="{FF2B5EF4-FFF2-40B4-BE49-F238E27FC236}">
                <a16:creationId xmlns:a16="http://schemas.microsoft.com/office/drawing/2014/main" id="{BC0A4CE0-562B-3DA0-128C-BAF708FD30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082" y="1343186"/>
            <a:ext cx="6566684" cy="428476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6870847" y="1079456"/>
            <a:ext cx="5139495" cy="5506657"/>
          </a:xfrm>
        </p:spPr>
        <p:txBody>
          <a:bodyPr anchor="t">
            <a:normAutofit/>
          </a:bodyPr>
          <a:lstStyle/>
          <a:p>
            <a:pPr marL="0" indent="0" algn="just">
              <a:buNone/>
            </a:pPr>
            <a:r>
              <a:rPr lang="en-PH" sz="3200" b="1" i="1" dirty="0">
                <a:effectLst/>
                <a:latin typeface="Söhne"/>
              </a:rPr>
              <a:t>11. Loading Speed:</a:t>
            </a:r>
            <a:r>
              <a:rPr lang="en-PH" sz="3200" b="0" i="1" dirty="0">
                <a:effectLst/>
                <a:latin typeface="Söhne"/>
              </a:rPr>
              <a:t> </a:t>
            </a:r>
            <a:r>
              <a:rPr lang="en-PH" sz="3200" b="0" i="0" dirty="0">
                <a:effectLst/>
                <a:latin typeface="Söhne"/>
              </a:rPr>
              <a:t>A fast-loading webpage is essential for retaining visitors. Optimize images, use efficient coding practices, and consider content delivery networks (CDNs) for speed improvement.</a:t>
            </a:r>
            <a:endParaRPr lang="en-US" sz="3200" dirty="0"/>
          </a:p>
        </p:txBody>
      </p:sp>
    </p:spTree>
    <p:extLst>
      <p:ext uri="{BB962C8B-B14F-4D97-AF65-F5344CB8AC3E}">
        <p14:creationId xmlns:p14="http://schemas.microsoft.com/office/powerpoint/2010/main" val="57635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73" name="Group 1127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1274" name="Rectangle 1127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Oval 1127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6" name="Oval 1127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277" name="Group 1127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1282" name="Rectangle 1128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3" name="Rectangle 1128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78" name="Group 1127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1280" name="Rectangle 1127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Rectangle 1128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79" name="Rectangle 1127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85" name="Rectangle 1128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1266" name="Picture 2" descr="How Quickly Should a Page Load for Optimal User Experience?">
            <a:extLst>
              <a:ext uri="{FF2B5EF4-FFF2-40B4-BE49-F238E27FC236}">
                <a16:creationId xmlns:a16="http://schemas.microsoft.com/office/drawing/2014/main" id="{BC0A4CE0-562B-3DA0-128C-BAF708FD30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082" y="1343186"/>
            <a:ext cx="6566684" cy="428476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6870847" y="1079456"/>
            <a:ext cx="5139495" cy="5506657"/>
          </a:xfrm>
        </p:spPr>
        <p:txBody>
          <a:bodyPr anchor="t">
            <a:normAutofit lnSpcReduction="10000"/>
          </a:bodyPr>
          <a:lstStyle/>
          <a:p>
            <a:pPr marL="0" indent="0" algn="just">
              <a:buNone/>
            </a:pPr>
            <a:r>
              <a:rPr lang="en-PH" sz="3200" b="1" i="1">
                <a:effectLst/>
                <a:latin typeface="Söhne"/>
              </a:rPr>
              <a:t>12. SEO </a:t>
            </a:r>
            <a:r>
              <a:rPr lang="en-PH" sz="3200" b="1" i="1" dirty="0">
                <a:effectLst/>
                <a:latin typeface="Söhne"/>
              </a:rPr>
              <a:t>(Search Engine Optimization):</a:t>
            </a:r>
            <a:r>
              <a:rPr lang="en-PH" sz="3200" b="0" i="1" dirty="0">
                <a:solidFill>
                  <a:srgbClr val="D1D5DB"/>
                </a:solidFill>
                <a:effectLst/>
                <a:latin typeface="Söhne"/>
              </a:rPr>
              <a:t> </a:t>
            </a:r>
            <a:r>
              <a:rPr lang="en-PH" sz="3200" b="0" i="0" dirty="0">
                <a:solidFill>
                  <a:srgbClr val="D1D5DB"/>
                </a:solidFill>
                <a:effectLst/>
                <a:latin typeface="Söhne"/>
              </a:rPr>
              <a:t>Incorporate SEO best practices into your design to improve your website's visibility in search engines. This involves using relevant keywords, meta tags, and creating high-quality content.</a:t>
            </a:r>
            <a:endParaRPr lang="en-US" sz="3200" dirty="0"/>
          </a:p>
        </p:txBody>
      </p:sp>
    </p:spTree>
    <p:extLst>
      <p:ext uri="{BB962C8B-B14F-4D97-AF65-F5344CB8AC3E}">
        <p14:creationId xmlns:p14="http://schemas.microsoft.com/office/powerpoint/2010/main" val="193092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9" name="Group 1331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320" name="Rectangle 1331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1" name="Oval 1332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2" name="Oval 1332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23" name="Group 1332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3328" name="Rectangle 1332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9" name="Rectangle 1332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24" name="Group 1332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3326" name="Rectangle 1332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7" name="Rectangle 1332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25" name="Rectangle 1332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31" name="Rectangle 1333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14" name="Picture 2" descr="Security websites - 87+ Best Security Web Design Ideas 2023 | 99designs">
            <a:extLst>
              <a:ext uri="{FF2B5EF4-FFF2-40B4-BE49-F238E27FC236}">
                <a16:creationId xmlns:a16="http://schemas.microsoft.com/office/drawing/2014/main" id="{726653C5-C6E0-9A3E-74DB-AEDE7E0BAC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5" r="5493"/>
          <a:stretch/>
        </p:blipFill>
        <p:spPr bwMode="auto">
          <a:xfrm>
            <a:off x="20" y="10"/>
            <a:ext cx="6444556"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6577897" y="415636"/>
            <a:ext cx="5342468" cy="6442364"/>
          </a:xfrm>
        </p:spPr>
        <p:txBody>
          <a:bodyPr anchor="t">
            <a:normAutofit/>
          </a:bodyPr>
          <a:lstStyle/>
          <a:p>
            <a:pPr marL="0" indent="0" algn="just">
              <a:buNone/>
            </a:pPr>
            <a:r>
              <a:rPr lang="en-PH" sz="3600" b="1" i="1" dirty="0">
                <a:effectLst/>
                <a:latin typeface="Söhne"/>
              </a:rPr>
              <a:t>12. Security:</a:t>
            </a:r>
            <a:r>
              <a:rPr lang="en-PH" sz="3600" b="0" i="1" dirty="0">
                <a:effectLst/>
                <a:latin typeface="Söhne"/>
              </a:rPr>
              <a:t> </a:t>
            </a:r>
            <a:r>
              <a:rPr lang="en-PH" sz="3600" b="0" i="0" dirty="0">
                <a:effectLst/>
                <a:latin typeface="Söhne"/>
              </a:rPr>
              <a:t>Implement security measures to protect user data and the website from threats. This includes using SSL certificates, secure forms, and regularly updating software.</a:t>
            </a:r>
            <a:endParaRPr lang="en-US" sz="3600" dirty="0"/>
          </a:p>
        </p:txBody>
      </p:sp>
    </p:spTree>
    <p:extLst>
      <p:ext uri="{BB962C8B-B14F-4D97-AF65-F5344CB8AC3E}">
        <p14:creationId xmlns:p14="http://schemas.microsoft.com/office/powerpoint/2010/main" val="1060641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36" name="Rectangle 13335">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38" name="Group 13337">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339" name="Rectangle 13338">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0" name="Oval 13339">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1" name="Oval 13340">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42" name="Group 13341">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3347" name="Rectangle 13346">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8" name="Rectangle 13347">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43" name="Group 13342">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3345" name="Rectangle 13344">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6" name="Rectangle 13345">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44" name="Rectangle 13343">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50" name="Rectangle 13349">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855024" y="271886"/>
            <a:ext cx="10474036" cy="2400061"/>
          </a:xfrm>
        </p:spPr>
        <p:txBody>
          <a:bodyPr anchor="t">
            <a:normAutofit/>
          </a:bodyPr>
          <a:lstStyle/>
          <a:p>
            <a:pPr marL="0" indent="0" algn="just">
              <a:buNone/>
            </a:pPr>
            <a:r>
              <a:rPr lang="en-PH" sz="2400" b="1" i="1" dirty="0">
                <a:effectLst/>
                <a:latin typeface="Söhne"/>
              </a:rPr>
              <a:t>13. SEO (Search Engine Optimization):</a:t>
            </a:r>
            <a:r>
              <a:rPr lang="en-PH" sz="2400" b="0" i="1" dirty="0">
                <a:effectLst/>
                <a:latin typeface="Söhne"/>
              </a:rPr>
              <a:t> </a:t>
            </a:r>
            <a:r>
              <a:rPr lang="en-PH" sz="2400" b="0" i="0" dirty="0">
                <a:effectLst/>
                <a:latin typeface="Söhne"/>
              </a:rPr>
              <a:t>Incorporate SEO best practices into your design to improve your website's visibility in search engines. This involves using relevant keywords, meta tags, and creating high-quality content.</a:t>
            </a:r>
            <a:endParaRPr lang="en-US" sz="2400" dirty="0"/>
          </a:p>
        </p:txBody>
      </p:sp>
      <p:pic>
        <p:nvPicPr>
          <p:cNvPr id="1028" name="Picture 4">
            <a:extLst>
              <a:ext uri="{FF2B5EF4-FFF2-40B4-BE49-F238E27FC236}">
                <a16:creationId xmlns:a16="http://schemas.microsoft.com/office/drawing/2014/main" id="{1AAAA3A8-1C04-E48E-2B83-E398519D5D00}"/>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544981" y="2086490"/>
            <a:ext cx="9097412" cy="4601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5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55" name="Rectangle 13354">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57" name="Group 13356">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358" name="Rectangle 13357">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9" name="Oval 13358">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0" name="Oval 13359">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61" name="Group 13360">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3366" name="Rectangle 13365">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7" name="Rectangle 13366">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62" name="Group 13361">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3364" name="Rectangle 13363">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5" name="Rectangle 13364">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63" name="Rectangle 13362">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69" name="Rectangle 13368">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074" name="Picture 2" descr="A screenshot of a computer&#10;&#10;Description automatically generated">
            <a:extLst>
              <a:ext uri="{FF2B5EF4-FFF2-40B4-BE49-F238E27FC236}">
                <a16:creationId xmlns:a16="http://schemas.microsoft.com/office/drawing/2014/main" id="{692B388D-AF9C-F3C2-716F-BC94BD90B5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071" y="1470405"/>
            <a:ext cx="7336854" cy="475061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7663021" y="1750543"/>
            <a:ext cx="4087018" cy="3823854"/>
          </a:xfrm>
        </p:spPr>
        <p:txBody>
          <a:bodyPr anchor="t">
            <a:normAutofit/>
          </a:bodyPr>
          <a:lstStyle/>
          <a:p>
            <a:pPr marL="0" indent="0" algn="just">
              <a:buNone/>
            </a:pPr>
            <a:r>
              <a:rPr lang="en-PH" sz="2800" b="1" i="1" dirty="0">
                <a:effectLst/>
                <a:latin typeface="Söhne"/>
              </a:rPr>
              <a:t>14. Analytics:</a:t>
            </a:r>
            <a:r>
              <a:rPr lang="en-PH" sz="2800" b="0" i="1" dirty="0">
                <a:effectLst/>
                <a:latin typeface="Söhne"/>
              </a:rPr>
              <a:t> </a:t>
            </a:r>
            <a:r>
              <a:rPr lang="en-PH" sz="2800" b="0" i="0" dirty="0">
                <a:effectLst/>
                <a:latin typeface="Söhne"/>
              </a:rPr>
              <a:t>Integrate web analytics tools (e.g., Google Analytics) to track visitor behavior, gather insights, and make data-driven improvements to your webpage.</a:t>
            </a:r>
            <a:endParaRPr lang="en-US" sz="2800" dirty="0"/>
          </a:p>
        </p:txBody>
      </p:sp>
    </p:spTree>
    <p:extLst>
      <p:ext uri="{BB962C8B-B14F-4D97-AF65-F5344CB8AC3E}">
        <p14:creationId xmlns:p14="http://schemas.microsoft.com/office/powerpoint/2010/main" val="1923029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95" name="Rectangle 13394">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97" name="Group 13396">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398" name="Rectangle 13397">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a:p>
          </p:txBody>
        </p:sp>
        <p:sp>
          <p:nvSpPr>
            <p:cNvPr id="13399" name="Oval 13398">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a:p>
          </p:txBody>
        </p:sp>
        <p:sp>
          <p:nvSpPr>
            <p:cNvPr id="13400" name="Oval 13399">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dirty="0"/>
            </a:p>
          </p:txBody>
        </p:sp>
        <p:grpSp>
          <p:nvGrpSpPr>
            <p:cNvPr id="13401" name="Group 13400">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3406" name="Rectangle 13405">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a:p>
            </p:txBody>
          </p:sp>
          <p:sp>
            <p:nvSpPr>
              <p:cNvPr id="13407" name="Rectangle 13406">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a:p>
            </p:txBody>
          </p:sp>
        </p:grpSp>
        <p:grpSp>
          <p:nvGrpSpPr>
            <p:cNvPr id="13402" name="Group 13401">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3404" name="Rectangle 13403">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a:p>
            </p:txBody>
          </p:sp>
          <p:sp>
            <p:nvSpPr>
              <p:cNvPr id="13405" name="Rectangle 13404">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a:p>
            </p:txBody>
          </p:sp>
        </p:grpSp>
        <p:sp>
          <p:nvSpPr>
            <p:cNvPr id="13403" name="Rectangle 13402">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a:p>
          </p:txBody>
        </p:sp>
      </p:grpSp>
      <p:sp>
        <p:nvSpPr>
          <p:cNvPr id="13409" name="Rectangle 13408">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124036" y="529410"/>
            <a:ext cx="5264149" cy="6002020"/>
          </a:xfrm>
        </p:spPr>
        <p:txBody>
          <a:bodyPr anchor="t">
            <a:noAutofit/>
          </a:bodyPr>
          <a:lstStyle/>
          <a:p>
            <a:pPr marL="0" indent="0" algn="just">
              <a:buNone/>
            </a:pPr>
            <a:r>
              <a:rPr lang="en-PH" sz="3600" b="1" i="1" dirty="0">
                <a:effectLst/>
                <a:latin typeface="Söhne"/>
              </a:rPr>
              <a:t>15. Social Media Integration:</a:t>
            </a:r>
            <a:r>
              <a:rPr lang="en-PH" sz="3600" b="0" i="1" dirty="0">
                <a:effectLst/>
                <a:latin typeface="Söhne"/>
              </a:rPr>
              <a:t> </a:t>
            </a:r>
            <a:r>
              <a:rPr lang="en-PH" sz="3600" b="0" i="0" dirty="0">
                <a:effectLst/>
                <a:latin typeface="Söhne"/>
              </a:rPr>
              <a:t>Make it easy for users to share content on social media platforms and incorporate social media feeds if relevant to your content.</a:t>
            </a:r>
            <a:endParaRPr lang="en-US" sz="3600" dirty="0"/>
          </a:p>
        </p:txBody>
      </p:sp>
      <p:pic>
        <p:nvPicPr>
          <p:cNvPr id="5122" name="Picture 2" descr="social sharing links email footer">
            <a:extLst>
              <a:ext uri="{FF2B5EF4-FFF2-40B4-BE49-F238E27FC236}">
                <a16:creationId xmlns:a16="http://schemas.microsoft.com/office/drawing/2014/main" id="{45DD9886-A72B-A797-DFF5-A9B1519E68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9722" y="1644665"/>
            <a:ext cx="6522278" cy="3983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29" name="Rectangle 13428">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30" name="Group 13429">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431" name="Rectangle 13430">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8" name="Oval 13417">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9" name="Oval 13418">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32" name="Group 13431">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3425" name="Rectangle 13424">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3" name="Rectangle 1343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34" name="Group 13433">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3435" name="Rectangle 13434">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6" name="Rectangle 13435">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37" name="Rectangle 1343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28" name="Rectangle 13427">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170" name="Picture 2" descr="What are different types of compliance? - IndiaFilings">
            <a:extLst>
              <a:ext uri="{FF2B5EF4-FFF2-40B4-BE49-F238E27FC236}">
                <a16:creationId xmlns:a16="http://schemas.microsoft.com/office/drawing/2014/main" id="{6D039245-7E7D-95F5-1E47-24020584D7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42" y="1584400"/>
            <a:ext cx="6049714" cy="42952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6384514" y="1584400"/>
            <a:ext cx="5625828" cy="4733273"/>
          </a:xfrm>
        </p:spPr>
        <p:txBody>
          <a:bodyPr anchor="t">
            <a:normAutofit fontScale="92500"/>
          </a:bodyPr>
          <a:lstStyle/>
          <a:p>
            <a:pPr marL="0" indent="0" algn="just">
              <a:buNone/>
            </a:pPr>
            <a:r>
              <a:rPr lang="en-PH" sz="4000" b="1" i="0" dirty="0">
                <a:effectLst/>
                <a:latin typeface="Söhne"/>
              </a:rPr>
              <a:t>16. Legal Compliance:</a:t>
            </a:r>
            <a:r>
              <a:rPr lang="en-PH" sz="4000" b="0" i="0" dirty="0">
                <a:effectLst/>
                <a:latin typeface="Söhne"/>
              </a:rPr>
              <a:t> Ensure that your webpage complies with relevant laws and regulations, such as privacy policies, GDPR, and copyright.</a:t>
            </a:r>
            <a:endParaRPr lang="en-US" sz="4000" dirty="0"/>
          </a:p>
        </p:txBody>
      </p:sp>
    </p:spTree>
    <p:extLst>
      <p:ext uri="{BB962C8B-B14F-4D97-AF65-F5344CB8AC3E}">
        <p14:creationId xmlns:p14="http://schemas.microsoft.com/office/powerpoint/2010/main" val="284016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2F36-4039-0D50-4D15-CC3A7992E925}"/>
              </a:ext>
            </a:extLst>
          </p:cNvPr>
          <p:cNvSpPr>
            <a:spLocks noGrp="1"/>
          </p:cNvSpPr>
          <p:nvPr>
            <p:ph type="title"/>
          </p:nvPr>
        </p:nvSpPr>
        <p:spPr>
          <a:xfrm>
            <a:off x="540000" y="540000"/>
            <a:ext cx="10504052" cy="1809500"/>
          </a:xfrm>
        </p:spPr>
        <p:txBody>
          <a:bodyPr>
            <a:noAutofit/>
          </a:bodyPr>
          <a:lstStyle/>
          <a:p>
            <a:r>
              <a:rPr lang="en-PH" sz="4400" b="1" dirty="0">
                <a:effectLst/>
                <a:latin typeface="Helvetica" pitchFamily="2" charset="0"/>
              </a:rPr>
              <a:t>Component in Designing the Webpage</a:t>
            </a:r>
            <a:br>
              <a:rPr lang="en-PH" sz="4400" b="1" dirty="0">
                <a:effectLst/>
                <a:latin typeface="Helvetica" pitchFamily="2" charset="0"/>
              </a:rPr>
            </a:br>
            <a:endParaRPr lang="en-US" sz="4400" b="1" dirty="0"/>
          </a:p>
        </p:txBody>
      </p:sp>
      <p:sp>
        <p:nvSpPr>
          <p:cNvPr id="3" name="Content Placeholder 2">
            <a:extLst>
              <a:ext uri="{FF2B5EF4-FFF2-40B4-BE49-F238E27FC236}">
                <a16:creationId xmlns:a16="http://schemas.microsoft.com/office/drawing/2014/main" id="{E701FF9C-008A-AF27-DC3C-7816D359B978}"/>
              </a:ext>
            </a:extLst>
          </p:cNvPr>
          <p:cNvSpPr>
            <a:spLocks noGrp="1"/>
          </p:cNvSpPr>
          <p:nvPr>
            <p:ph idx="1"/>
          </p:nvPr>
        </p:nvSpPr>
        <p:spPr>
          <a:xfrm>
            <a:off x="550864" y="1650113"/>
            <a:ext cx="11101136" cy="3779837"/>
          </a:xfrm>
        </p:spPr>
        <p:txBody>
          <a:bodyPr>
            <a:normAutofit/>
          </a:bodyPr>
          <a:lstStyle/>
          <a:p>
            <a:pPr marL="0" indent="0" algn="just">
              <a:buNone/>
            </a:pPr>
            <a:r>
              <a:rPr lang="en-PH" sz="3200" b="0" i="0" dirty="0">
                <a:solidFill>
                  <a:srgbClr val="D1D5DB"/>
                </a:solidFill>
                <a:effectLst/>
                <a:latin typeface="Söhne"/>
              </a:rPr>
              <a:t>Designing a webpage involves combining various components to create a visually appealing, user-friendly, and functional website. Here are some key components to consider when designing a webpage:</a:t>
            </a:r>
            <a:endParaRPr lang="en-US" sz="3200" dirty="0"/>
          </a:p>
        </p:txBody>
      </p:sp>
    </p:spTree>
    <p:extLst>
      <p:ext uri="{BB962C8B-B14F-4D97-AF65-F5344CB8AC3E}">
        <p14:creationId xmlns:p14="http://schemas.microsoft.com/office/powerpoint/2010/main" val="397142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9F8E9-3654-8B7E-C316-79D8F37482B4}"/>
              </a:ext>
            </a:extLst>
          </p:cNvPr>
          <p:cNvSpPr>
            <a:spLocks noGrp="1"/>
          </p:cNvSpPr>
          <p:nvPr>
            <p:ph idx="1"/>
          </p:nvPr>
        </p:nvSpPr>
        <p:spPr>
          <a:xfrm>
            <a:off x="545432" y="830716"/>
            <a:ext cx="11128012" cy="5736339"/>
          </a:xfrm>
        </p:spPr>
        <p:txBody>
          <a:bodyPr>
            <a:normAutofit/>
          </a:bodyPr>
          <a:lstStyle/>
          <a:p>
            <a:pPr algn="just"/>
            <a:r>
              <a:rPr lang="en-PH" sz="3600" dirty="0">
                <a:effectLst/>
                <a:latin typeface="Times New Roman" panose="02020603050405020304" pitchFamily="18" charset="0"/>
              </a:rPr>
              <a:t>Designing documents for the Web requires a shift in the way you think about presenting your material. When you prepare a document for the Web, you concentrate on the content and structure of your information rather than on how the information will look on the page (fonts, etc.). In fact, what you put on the Web may look very different on different computers.</a:t>
            </a:r>
          </a:p>
          <a:p>
            <a:pPr algn="just"/>
            <a:endParaRPr lang="en-US" sz="3600" dirty="0"/>
          </a:p>
        </p:txBody>
      </p:sp>
    </p:spTree>
    <p:extLst>
      <p:ext uri="{BB962C8B-B14F-4D97-AF65-F5344CB8AC3E}">
        <p14:creationId xmlns:p14="http://schemas.microsoft.com/office/powerpoint/2010/main" val="61706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C80D-6C94-9639-E59F-6A463D9AA3B0}"/>
              </a:ext>
            </a:extLst>
          </p:cNvPr>
          <p:cNvSpPr>
            <a:spLocks noGrp="1"/>
          </p:cNvSpPr>
          <p:nvPr>
            <p:ph type="title"/>
          </p:nvPr>
        </p:nvSpPr>
        <p:spPr>
          <a:xfrm>
            <a:off x="540000" y="540000"/>
            <a:ext cx="9850909" cy="825662"/>
          </a:xfrm>
        </p:spPr>
        <p:txBody>
          <a:bodyPr>
            <a:normAutofit fontScale="90000"/>
          </a:bodyPr>
          <a:lstStyle/>
          <a:p>
            <a:r>
              <a:rPr lang="en-PH" b="1" dirty="0">
                <a:effectLst/>
                <a:latin typeface="Arial" panose="020B0604020202020204" pitchFamily="34" charset="0"/>
              </a:rPr>
              <a:t>Planning your Web site</a:t>
            </a:r>
            <a:br>
              <a:rPr lang="en-PH" b="1" dirty="0">
                <a:effectLst/>
                <a:latin typeface="Arial" panose="020B0604020202020204" pitchFamily="34" charset="0"/>
              </a:rPr>
            </a:br>
            <a:endParaRPr lang="en-US" b="1" dirty="0"/>
          </a:p>
        </p:txBody>
      </p:sp>
      <p:sp>
        <p:nvSpPr>
          <p:cNvPr id="3" name="Content Placeholder 2">
            <a:extLst>
              <a:ext uri="{FF2B5EF4-FFF2-40B4-BE49-F238E27FC236}">
                <a16:creationId xmlns:a16="http://schemas.microsoft.com/office/drawing/2014/main" id="{2B7C089F-8DC6-D3D4-B619-0C6C552A6819}"/>
              </a:ext>
            </a:extLst>
          </p:cNvPr>
          <p:cNvSpPr>
            <a:spLocks noGrp="1"/>
          </p:cNvSpPr>
          <p:nvPr>
            <p:ph idx="1"/>
          </p:nvPr>
        </p:nvSpPr>
        <p:spPr>
          <a:xfrm>
            <a:off x="539998" y="1539081"/>
            <a:ext cx="11275949" cy="4778919"/>
          </a:xfrm>
        </p:spPr>
        <p:txBody>
          <a:bodyPr>
            <a:normAutofit lnSpcReduction="10000"/>
          </a:bodyPr>
          <a:lstStyle/>
          <a:p>
            <a:pPr marL="0" indent="0" algn="just">
              <a:buNone/>
            </a:pPr>
            <a:r>
              <a:rPr lang="en-PH" sz="3600" dirty="0">
                <a:effectLst/>
                <a:latin typeface="Times New Roman" panose="02020603050405020304" pitchFamily="18" charset="0"/>
              </a:rPr>
              <a:t>Planning your Web site ahead of time will help you stay organized and present your ideas to your audience in the best possible way. It is helpful to sketch your site on paper so that you have a visual image of how it will look. Each site begins with a home page that can lead to other pages, depending on how much information you want to convey. Some helpful considerations in planning your site are:</a:t>
            </a:r>
          </a:p>
          <a:p>
            <a:pPr algn="just"/>
            <a:endParaRPr lang="en-US" sz="3600" dirty="0"/>
          </a:p>
        </p:txBody>
      </p:sp>
    </p:spTree>
    <p:extLst>
      <p:ext uri="{BB962C8B-B14F-4D97-AF65-F5344CB8AC3E}">
        <p14:creationId xmlns:p14="http://schemas.microsoft.com/office/powerpoint/2010/main" val="374746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8AD0-AC58-C6B9-AF9C-9A1E7C7194E2}"/>
              </a:ext>
            </a:extLst>
          </p:cNvPr>
          <p:cNvSpPr>
            <a:spLocks noGrp="1"/>
          </p:cNvSpPr>
          <p:nvPr>
            <p:ph idx="1"/>
          </p:nvPr>
        </p:nvSpPr>
        <p:spPr>
          <a:xfrm>
            <a:off x="397496" y="308201"/>
            <a:ext cx="11394702" cy="6211352"/>
          </a:xfrm>
        </p:spPr>
        <p:txBody>
          <a:bodyPr>
            <a:noAutofit/>
          </a:bodyPr>
          <a:lstStyle/>
          <a:p>
            <a:pPr marL="0" indent="0" algn="just">
              <a:buNone/>
            </a:pPr>
            <a:r>
              <a:rPr lang="en-PH" sz="3000" dirty="0">
                <a:effectLst/>
                <a:latin typeface="Times New Roman" panose="02020603050405020304" pitchFamily="18" charset="0"/>
              </a:rPr>
              <a:t>1.</a:t>
            </a:r>
            <a:r>
              <a:rPr lang="en-PH" sz="3000" dirty="0">
                <a:effectLst/>
                <a:latin typeface="Times"/>
              </a:rPr>
              <a:t> </a:t>
            </a:r>
            <a:r>
              <a:rPr lang="en-PH" sz="3000" dirty="0">
                <a:effectLst/>
                <a:latin typeface="Times New Roman" panose="02020603050405020304" pitchFamily="18" charset="0"/>
              </a:rPr>
              <a:t>What is your purpose for doing a Web page? What type of information do you want to provide for people? How can you best organize that information so that people will be able to find it easily?</a:t>
            </a:r>
          </a:p>
          <a:p>
            <a:pPr marL="0" indent="0" algn="just">
              <a:buNone/>
            </a:pPr>
            <a:r>
              <a:rPr lang="en-PH" sz="3000" dirty="0">
                <a:effectLst/>
                <a:latin typeface="Times New Roman" panose="02020603050405020304" pitchFamily="18" charset="0"/>
              </a:rPr>
              <a:t>2.</a:t>
            </a:r>
            <a:r>
              <a:rPr lang="en-PH" sz="3000" dirty="0">
                <a:effectLst/>
                <a:latin typeface="Times"/>
              </a:rPr>
              <a:t> </a:t>
            </a:r>
            <a:r>
              <a:rPr lang="en-PH" sz="3000" dirty="0">
                <a:effectLst/>
                <a:latin typeface="Times New Roman" panose="02020603050405020304" pitchFamily="18" charset="0"/>
              </a:rPr>
              <a:t>Who is your audience? How should you present your information to the audience you want to reach? Are they interested in quick facts? In getting instructions for registering for classes? In being entertained? Once you’ve identified your audience, you can decide what type of Web page will appeal to them. Is plain text appropriate or will your audience expect graphics, sound, and animation? Knowing your purpose and audience</a:t>
            </a:r>
          </a:p>
          <a:p>
            <a:pPr algn="just"/>
            <a:endParaRPr lang="en-US" sz="3000" dirty="0"/>
          </a:p>
        </p:txBody>
      </p:sp>
    </p:spTree>
    <p:extLst>
      <p:ext uri="{BB962C8B-B14F-4D97-AF65-F5344CB8AC3E}">
        <p14:creationId xmlns:p14="http://schemas.microsoft.com/office/powerpoint/2010/main" val="428753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8578-E51B-4958-8562-24C36EA304D9}"/>
              </a:ext>
            </a:extLst>
          </p:cNvPr>
          <p:cNvSpPr>
            <a:spLocks noGrp="1"/>
          </p:cNvSpPr>
          <p:nvPr>
            <p:ph type="title"/>
          </p:nvPr>
        </p:nvSpPr>
        <p:spPr>
          <a:xfrm>
            <a:off x="540000" y="540000"/>
            <a:ext cx="4164347" cy="615032"/>
          </a:xfrm>
        </p:spPr>
        <p:txBody>
          <a:bodyPr>
            <a:normAutofit/>
          </a:bodyPr>
          <a:lstStyle/>
          <a:p>
            <a:r>
              <a:rPr lang="en-US" sz="3600" dirty="0"/>
              <a:t>Laboratory:</a:t>
            </a:r>
          </a:p>
        </p:txBody>
      </p:sp>
      <p:sp>
        <p:nvSpPr>
          <p:cNvPr id="3" name="Content Placeholder 2">
            <a:extLst>
              <a:ext uri="{FF2B5EF4-FFF2-40B4-BE49-F238E27FC236}">
                <a16:creationId xmlns:a16="http://schemas.microsoft.com/office/drawing/2014/main" id="{FB56A8FC-3628-F8C6-2946-4E0AF273AC85}"/>
              </a:ext>
            </a:extLst>
          </p:cNvPr>
          <p:cNvSpPr>
            <a:spLocks noGrp="1"/>
          </p:cNvSpPr>
          <p:nvPr>
            <p:ph idx="1"/>
          </p:nvPr>
        </p:nvSpPr>
        <p:spPr>
          <a:xfrm>
            <a:off x="276726" y="1070812"/>
            <a:ext cx="11369842" cy="5582652"/>
          </a:xfrm>
        </p:spPr>
        <p:txBody>
          <a:bodyPr>
            <a:noAutofit/>
          </a:bodyPr>
          <a:lstStyle/>
          <a:p>
            <a:pPr algn="just"/>
            <a:r>
              <a:rPr lang="en-PH" sz="2400" dirty="0">
                <a:effectLst/>
                <a:latin typeface="Times New Roman" panose="02020603050405020304" pitchFamily="18" charset="0"/>
              </a:rPr>
              <a:t>In your “</a:t>
            </a:r>
            <a:r>
              <a:rPr lang="en-PH" sz="2400" dirty="0" err="1">
                <a:effectLst/>
                <a:latin typeface="Times New Roman" panose="02020603050405020304" pitchFamily="18" charset="0"/>
              </a:rPr>
              <a:t>index.html</a:t>
            </a:r>
            <a:r>
              <a:rPr lang="en-PH" sz="2400" dirty="0">
                <a:effectLst/>
                <a:latin typeface="Times New Roman" panose="02020603050405020304" pitchFamily="18" charset="0"/>
              </a:rPr>
              <a:t>” file, between the &lt;/h1&gt; and the &lt;/body&gt; lines, type the</a:t>
            </a:r>
          </a:p>
          <a:p>
            <a:pPr marL="0" indent="0" algn="just">
              <a:buNone/>
            </a:pPr>
            <a:r>
              <a:rPr lang="en-PH" sz="2400" dirty="0">
                <a:effectLst/>
                <a:latin typeface="Times New Roman" panose="02020603050405020304" pitchFamily="18" charset="0"/>
              </a:rPr>
              <a:t>following as it appears here, including the blank line. To make your text file</a:t>
            </a:r>
          </a:p>
          <a:p>
            <a:pPr marL="0" indent="0" algn="just">
              <a:buNone/>
            </a:pPr>
            <a:r>
              <a:rPr lang="en-PH" sz="2400" dirty="0">
                <a:effectLst/>
                <a:latin typeface="Times New Roman" panose="02020603050405020304" pitchFamily="18" charset="0"/>
              </a:rPr>
              <a:t>easy to edit, press the ENTER key at the end of each line.</a:t>
            </a:r>
          </a:p>
          <a:p>
            <a:pPr marL="0" indent="0" algn="just">
              <a:buNone/>
            </a:pPr>
            <a:r>
              <a:rPr lang="en-PH" sz="2400" dirty="0">
                <a:effectLst/>
                <a:latin typeface="Courier" panose="02070309020205020404" pitchFamily="49" charset="0"/>
              </a:rPr>
              <a:t>&lt;p&gt;</a:t>
            </a:r>
          </a:p>
          <a:p>
            <a:pPr marL="0" indent="0" algn="just">
              <a:buNone/>
            </a:pPr>
            <a:r>
              <a:rPr lang="en-PH" sz="2400" dirty="0">
                <a:effectLst/>
                <a:latin typeface="Courier" panose="02070309020205020404" pitchFamily="49" charset="0"/>
              </a:rPr>
              <a:t>Creating HTML pages takes planning,</a:t>
            </a:r>
          </a:p>
          <a:p>
            <a:pPr marL="0" indent="0" algn="just">
              <a:buNone/>
            </a:pPr>
            <a:r>
              <a:rPr lang="en-PH" sz="2400" dirty="0">
                <a:effectLst/>
                <a:latin typeface="Courier" panose="02070309020205020404" pitchFamily="49" charset="0"/>
              </a:rPr>
              <a:t>but the results are worthwhile.</a:t>
            </a:r>
          </a:p>
          <a:p>
            <a:pPr marL="0" indent="0" algn="just">
              <a:buNone/>
            </a:pPr>
            <a:r>
              <a:rPr lang="en-PH" sz="2400" dirty="0">
                <a:effectLst/>
                <a:latin typeface="Courier" panose="02070309020205020404" pitchFamily="49" charset="0"/>
              </a:rPr>
              <a:t>Imagine the excitement of having your Web page seen by</a:t>
            </a:r>
          </a:p>
          <a:p>
            <a:pPr marL="0" indent="0" algn="just">
              <a:buNone/>
            </a:pPr>
            <a:r>
              <a:rPr lang="en-PH" sz="2400" dirty="0">
                <a:effectLst/>
                <a:latin typeface="Courier" panose="02070309020205020404" pitchFamily="49" charset="0"/>
              </a:rPr>
              <a:t>people all over the world.</a:t>
            </a:r>
          </a:p>
          <a:p>
            <a:pPr marL="0" indent="0" algn="just">
              <a:buNone/>
            </a:pPr>
            <a:r>
              <a:rPr lang="en-PH" sz="2400" dirty="0">
                <a:effectLst/>
                <a:latin typeface="Courier" panose="02070309020205020404" pitchFamily="49" charset="0"/>
              </a:rPr>
              <a:t>&lt;/p&gt;</a:t>
            </a:r>
          </a:p>
          <a:p>
            <a:pPr algn="just"/>
            <a:endParaRPr lang="en-US" sz="1050" dirty="0"/>
          </a:p>
        </p:txBody>
      </p:sp>
    </p:spTree>
    <p:extLst>
      <p:ext uri="{BB962C8B-B14F-4D97-AF65-F5344CB8AC3E}">
        <p14:creationId xmlns:p14="http://schemas.microsoft.com/office/powerpoint/2010/main" val="1144953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65AA-8F3F-3F10-E860-45954E56B266}"/>
              </a:ext>
            </a:extLst>
          </p:cNvPr>
          <p:cNvSpPr>
            <a:spLocks noGrp="1"/>
          </p:cNvSpPr>
          <p:nvPr>
            <p:ph type="title"/>
          </p:nvPr>
        </p:nvSpPr>
        <p:spPr>
          <a:xfrm>
            <a:off x="392322" y="0"/>
            <a:ext cx="4179680" cy="306555"/>
          </a:xfrm>
        </p:spPr>
        <p:txBody>
          <a:bodyPr>
            <a:normAutofit fontScale="90000"/>
          </a:bodyPr>
          <a:lstStyle/>
          <a:p>
            <a:r>
              <a:rPr lang="en-US" sz="3600" dirty="0"/>
              <a:t>Exercise Continued</a:t>
            </a:r>
          </a:p>
        </p:txBody>
      </p:sp>
      <p:sp>
        <p:nvSpPr>
          <p:cNvPr id="3" name="Content Placeholder 2">
            <a:extLst>
              <a:ext uri="{FF2B5EF4-FFF2-40B4-BE49-F238E27FC236}">
                <a16:creationId xmlns:a16="http://schemas.microsoft.com/office/drawing/2014/main" id="{7E958481-11C2-488C-E2AD-32BADB54930C}"/>
              </a:ext>
            </a:extLst>
          </p:cNvPr>
          <p:cNvSpPr>
            <a:spLocks noGrp="1"/>
          </p:cNvSpPr>
          <p:nvPr>
            <p:ph idx="1"/>
          </p:nvPr>
        </p:nvSpPr>
        <p:spPr>
          <a:xfrm>
            <a:off x="242637" y="367668"/>
            <a:ext cx="11139238" cy="6560780"/>
          </a:xfrm>
        </p:spPr>
        <p:txBody>
          <a:bodyPr>
            <a:noAutofit/>
          </a:bodyPr>
          <a:lstStyle/>
          <a:p>
            <a:pPr marL="0" indent="0">
              <a:buNone/>
            </a:pPr>
            <a:r>
              <a:rPr lang="en-PH" sz="1400" dirty="0">
                <a:effectLst/>
                <a:latin typeface="Courier" panose="02070309020205020404" pitchFamily="49" charset="0"/>
              </a:rPr>
              <a:t>&lt;p&gt;</a:t>
            </a:r>
          </a:p>
          <a:p>
            <a:pPr marL="0" indent="0">
              <a:buNone/>
            </a:pPr>
            <a:r>
              <a:rPr lang="en-PH" sz="1400" dirty="0">
                <a:effectLst/>
                <a:latin typeface="Courier" panose="02070309020205020404" pitchFamily="49" charset="0"/>
              </a:rPr>
              <a:t>Keep your Web pages to a few screens each.</a:t>
            </a:r>
          </a:p>
          <a:p>
            <a:pPr marL="0" indent="0">
              <a:buNone/>
            </a:pPr>
            <a:r>
              <a:rPr lang="en-PH" sz="1400" dirty="0">
                <a:effectLst/>
                <a:latin typeface="Courier" panose="02070309020205020404" pitchFamily="49" charset="0"/>
              </a:rPr>
              <a:t>You can link information together, so don’t worry about</a:t>
            </a:r>
          </a:p>
          <a:p>
            <a:pPr marL="0" indent="0">
              <a:buNone/>
            </a:pPr>
            <a:r>
              <a:rPr lang="en-PH" sz="1400" dirty="0">
                <a:effectLst/>
                <a:latin typeface="Courier" panose="02070309020205020404" pitchFamily="49" charset="0"/>
              </a:rPr>
              <a:t>including everything at once.</a:t>
            </a:r>
          </a:p>
          <a:p>
            <a:pPr marL="0" indent="0">
              <a:buNone/>
            </a:pPr>
            <a:r>
              <a:rPr lang="en-PH" sz="1400" dirty="0">
                <a:effectLst/>
                <a:latin typeface="Courier" panose="02070309020205020404" pitchFamily="49" charset="0"/>
              </a:rPr>
              <a:t>&lt;/p&gt;</a:t>
            </a:r>
          </a:p>
          <a:p>
            <a:pPr marL="0" indent="0">
              <a:buNone/>
            </a:pPr>
            <a:r>
              <a:rPr lang="en-PH" sz="1400" dirty="0">
                <a:effectLst/>
                <a:latin typeface="Courier" panose="02070309020205020404" pitchFamily="49" charset="0"/>
              </a:rPr>
              <a:t>&lt;p&gt;</a:t>
            </a:r>
          </a:p>
          <a:p>
            <a:pPr marL="0" indent="0">
              <a:buNone/>
            </a:pPr>
            <a:r>
              <a:rPr lang="en-PH" sz="1400" dirty="0">
                <a:effectLst/>
                <a:latin typeface="Courier" panose="02070309020205020404" pitchFamily="49" charset="0"/>
              </a:rPr>
              <a:t>Remember that readers do not always find</a:t>
            </a:r>
          </a:p>
          <a:p>
            <a:pPr marL="0" indent="0">
              <a:buNone/>
            </a:pPr>
            <a:r>
              <a:rPr lang="en-PH" sz="1400" dirty="0">
                <a:effectLst/>
                <a:latin typeface="Courier" panose="02070309020205020404" pitchFamily="49" charset="0"/>
              </a:rPr>
              <a:t>your home page first.</a:t>
            </a:r>
          </a:p>
          <a:p>
            <a:pPr marL="0" indent="0">
              <a:buNone/>
            </a:pPr>
            <a:r>
              <a:rPr lang="en-PH" sz="1400" dirty="0">
                <a:effectLst/>
                <a:latin typeface="Courier" panose="02070309020205020404" pitchFamily="49" charset="0"/>
              </a:rPr>
              <a:t>A link from somewhere else can lead them to</a:t>
            </a:r>
          </a:p>
          <a:p>
            <a:pPr marL="0" indent="0">
              <a:buNone/>
            </a:pPr>
            <a:r>
              <a:rPr lang="en-PH" sz="1400" dirty="0">
                <a:effectLst/>
                <a:latin typeface="Courier" panose="02070309020205020404" pitchFamily="49" charset="0"/>
              </a:rPr>
              <a:t>the middle of your information,</a:t>
            </a:r>
          </a:p>
          <a:p>
            <a:pPr marL="0" indent="0">
              <a:buNone/>
            </a:pPr>
            <a:r>
              <a:rPr lang="en-PH" sz="1400" dirty="0">
                <a:effectLst/>
                <a:latin typeface="Courier" panose="02070309020205020404" pitchFamily="49" charset="0"/>
              </a:rPr>
              <a:t>so try not to use words like</a:t>
            </a:r>
          </a:p>
          <a:p>
            <a:pPr marL="0" indent="0">
              <a:buNone/>
            </a:pPr>
            <a:endParaRPr lang="en-PH" sz="1400" dirty="0">
              <a:effectLst/>
              <a:latin typeface="Courier" panose="02070309020205020404" pitchFamily="49" charset="0"/>
            </a:endParaRPr>
          </a:p>
          <a:p>
            <a:endParaRPr lang="en-US" sz="1600" dirty="0"/>
          </a:p>
        </p:txBody>
      </p:sp>
      <p:sp>
        <p:nvSpPr>
          <p:cNvPr id="5" name="TextBox 4">
            <a:extLst>
              <a:ext uri="{FF2B5EF4-FFF2-40B4-BE49-F238E27FC236}">
                <a16:creationId xmlns:a16="http://schemas.microsoft.com/office/drawing/2014/main" id="{01D147D3-9166-2F55-8333-38BE5AFB1793}"/>
              </a:ext>
            </a:extLst>
          </p:cNvPr>
          <p:cNvSpPr txBox="1"/>
          <p:nvPr/>
        </p:nvSpPr>
        <p:spPr>
          <a:xfrm>
            <a:off x="242636" y="4620124"/>
            <a:ext cx="11692689" cy="2308324"/>
          </a:xfrm>
          <a:prstGeom prst="rect">
            <a:avLst/>
          </a:prstGeom>
          <a:noFill/>
        </p:spPr>
        <p:txBody>
          <a:bodyPr wrap="square">
            <a:spAutoFit/>
          </a:bodyPr>
          <a:lstStyle/>
          <a:p>
            <a:pPr marL="0" indent="0">
              <a:buNone/>
            </a:pPr>
            <a:r>
              <a:rPr lang="en-PH" sz="1800" dirty="0">
                <a:effectLst/>
                <a:latin typeface="Courier" panose="02070309020205020404" pitchFamily="49" charset="0"/>
              </a:rPr>
              <a:t>&lt;</a:t>
            </a:r>
            <a:r>
              <a:rPr lang="en-PH" sz="1800" dirty="0" err="1">
                <a:effectLst/>
                <a:latin typeface="Courier" panose="02070309020205020404" pitchFamily="49" charset="0"/>
              </a:rPr>
              <a:t>br</a:t>
            </a:r>
            <a:r>
              <a:rPr lang="en-PH" sz="1800" dirty="0">
                <a:effectLst/>
                <a:latin typeface="Courier" panose="02070309020205020404" pitchFamily="49" charset="0"/>
              </a:rPr>
              <a:t> /&gt;</a:t>
            </a:r>
          </a:p>
          <a:p>
            <a:pPr marL="0" indent="0">
              <a:buNone/>
            </a:pPr>
            <a:r>
              <a:rPr lang="en-PH" sz="1800" dirty="0">
                <a:effectLst/>
                <a:latin typeface="Courier" panose="02070309020205020404" pitchFamily="49" charset="0"/>
              </a:rPr>
              <a:t>back&lt;</a:t>
            </a:r>
            <a:r>
              <a:rPr lang="en-PH" sz="1800" dirty="0" err="1">
                <a:effectLst/>
                <a:latin typeface="Courier" panose="02070309020205020404" pitchFamily="49" charset="0"/>
              </a:rPr>
              <a:t>br</a:t>
            </a:r>
            <a:r>
              <a:rPr lang="en-PH" sz="1800" dirty="0">
                <a:effectLst/>
                <a:latin typeface="Courier" panose="02070309020205020404" pitchFamily="49" charset="0"/>
              </a:rPr>
              <a:t> /&gt;</a:t>
            </a:r>
          </a:p>
          <a:p>
            <a:pPr marL="0" indent="0">
              <a:buNone/>
            </a:pPr>
            <a:r>
              <a:rPr lang="en-PH" sz="1800" dirty="0">
                <a:effectLst/>
                <a:latin typeface="Courier" panose="02070309020205020404" pitchFamily="49" charset="0"/>
              </a:rPr>
              <a:t>forward&lt;</a:t>
            </a:r>
            <a:r>
              <a:rPr lang="en-PH" sz="1800" dirty="0" err="1">
                <a:effectLst/>
                <a:latin typeface="Courier" panose="02070309020205020404" pitchFamily="49" charset="0"/>
              </a:rPr>
              <a:t>br</a:t>
            </a:r>
            <a:r>
              <a:rPr lang="en-PH" sz="1800" dirty="0">
                <a:effectLst/>
                <a:latin typeface="Courier" panose="02070309020205020404" pitchFamily="49" charset="0"/>
              </a:rPr>
              <a:t> /&gt;</a:t>
            </a:r>
          </a:p>
          <a:p>
            <a:pPr marL="0" indent="0">
              <a:buNone/>
            </a:pPr>
            <a:r>
              <a:rPr lang="en-PH" sz="1800" dirty="0">
                <a:effectLst/>
                <a:latin typeface="Courier" panose="02070309020205020404" pitchFamily="49" charset="0"/>
              </a:rPr>
              <a:t>previous&lt;</a:t>
            </a:r>
            <a:r>
              <a:rPr lang="en-PH" sz="1800" dirty="0" err="1">
                <a:effectLst/>
                <a:latin typeface="Courier" panose="02070309020205020404" pitchFamily="49" charset="0"/>
              </a:rPr>
              <a:t>br</a:t>
            </a:r>
            <a:r>
              <a:rPr lang="en-PH" sz="1800" dirty="0">
                <a:effectLst/>
                <a:latin typeface="Courier" panose="02070309020205020404" pitchFamily="49" charset="0"/>
              </a:rPr>
              <a:t> /&gt;</a:t>
            </a:r>
          </a:p>
          <a:p>
            <a:pPr marL="0" indent="0">
              <a:buNone/>
            </a:pPr>
            <a:r>
              <a:rPr lang="en-PH" sz="1800" dirty="0">
                <a:effectLst/>
                <a:latin typeface="Courier" panose="02070309020205020404" pitchFamily="49" charset="0"/>
              </a:rPr>
              <a:t>next</a:t>
            </a:r>
          </a:p>
          <a:p>
            <a:pPr marL="0" indent="0">
              <a:buNone/>
            </a:pPr>
            <a:r>
              <a:rPr lang="en-PH" sz="1800" dirty="0">
                <a:effectLst/>
                <a:latin typeface="Courier" panose="02070309020205020404" pitchFamily="49" charset="0"/>
              </a:rPr>
              <a:t>&lt;</a:t>
            </a:r>
            <a:r>
              <a:rPr lang="en-PH" sz="1800" dirty="0" err="1">
                <a:effectLst/>
                <a:latin typeface="Courier" panose="02070309020205020404" pitchFamily="49" charset="0"/>
              </a:rPr>
              <a:t>br</a:t>
            </a:r>
            <a:r>
              <a:rPr lang="en-PH" sz="1800" dirty="0">
                <a:effectLst/>
                <a:latin typeface="Courier" panose="02070309020205020404" pitchFamily="49" charset="0"/>
              </a:rPr>
              <a:t> /&gt;</a:t>
            </a:r>
          </a:p>
          <a:p>
            <a:pPr marL="0" indent="0">
              <a:buNone/>
            </a:pPr>
            <a:r>
              <a:rPr lang="en-PH" sz="1800" dirty="0">
                <a:effectLst/>
                <a:latin typeface="Courier" panose="02070309020205020404" pitchFamily="49" charset="0"/>
              </a:rPr>
              <a:t>to indicate navigation on your pages.</a:t>
            </a:r>
          </a:p>
          <a:p>
            <a:pPr marL="0" indent="0">
              <a:buNone/>
            </a:pPr>
            <a:r>
              <a:rPr lang="en-PH" sz="1800" dirty="0">
                <a:effectLst/>
                <a:latin typeface="Courier" panose="02070309020205020404" pitchFamily="49" charset="0"/>
              </a:rPr>
              <a:t>&lt;/p&gt;</a:t>
            </a:r>
          </a:p>
        </p:txBody>
      </p:sp>
    </p:spTree>
    <p:extLst>
      <p:ext uri="{BB962C8B-B14F-4D97-AF65-F5344CB8AC3E}">
        <p14:creationId xmlns:p14="http://schemas.microsoft.com/office/powerpoint/2010/main" val="273862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B5591-55A2-4B53-D88A-A2136F011865}"/>
              </a:ext>
            </a:extLst>
          </p:cNvPr>
          <p:cNvSpPr>
            <a:spLocks noGrp="1"/>
          </p:cNvSpPr>
          <p:nvPr>
            <p:ph idx="1"/>
          </p:nvPr>
        </p:nvSpPr>
        <p:spPr>
          <a:xfrm>
            <a:off x="545432" y="925719"/>
            <a:ext cx="11101136" cy="5932281"/>
          </a:xfrm>
        </p:spPr>
        <p:txBody>
          <a:bodyPr>
            <a:normAutofit fontScale="92500"/>
          </a:bodyPr>
          <a:lstStyle/>
          <a:p>
            <a:pPr marL="0" indent="0" algn="ctr">
              <a:buNone/>
            </a:pPr>
            <a:r>
              <a:rPr lang="en-US" sz="11500" dirty="0"/>
              <a:t>END OF LESSON </a:t>
            </a:r>
          </a:p>
          <a:p>
            <a:pPr marL="0" indent="0" algn="ctr">
              <a:buNone/>
            </a:pPr>
            <a:r>
              <a:rPr lang="en-US" sz="11500" dirty="0"/>
              <a:t>THANK YOU!!</a:t>
            </a:r>
          </a:p>
        </p:txBody>
      </p:sp>
    </p:spTree>
    <p:extLst>
      <p:ext uri="{BB962C8B-B14F-4D97-AF65-F5344CB8AC3E}">
        <p14:creationId xmlns:p14="http://schemas.microsoft.com/office/powerpoint/2010/main" val="301778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9" name="Group 104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50" name="Rectangle 104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7" name="Group 1036">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53" name="Rectangle 1052">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8" name="Group 1037">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55" name="Rectangle 1054">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7" name="Rectangle 105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8" name="Rectangle 1057">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47" name="Freeform: Shape 1046">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What Pages Should a Website Have">
            <a:extLst>
              <a:ext uri="{FF2B5EF4-FFF2-40B4-BE49-F238E27FC236}">
                <a16:creationId xmlns:a16="http://schemas.microsoft.com/office/drawing/2014/main" id="{DF0B73C7-BC1C-95F1-78AF-78AABBA794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2986" y="1971304"/>
            <a:ext cx="5818908" cy="29094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9C050FD-B72D-C49B-04D1-A8A36AFC630C}"/>
              </a:ext>
            </a:extLst>
          </p:cNvPr>
          <p:cNvSpPr>
            <a:spLocks noGrp="1"/>
          </p:cNvSpPr>
          <p:nvPr>
            <p:ph idx="1"/>
          </p:nvPr>
        </p:nvSpPr>
        <p:spPr>
          <a:xfrm>
            <a:off x="6577897" y="609600"/>
            <a:ext cx="5063239" cy="5699125"/>
          </a:xfrm>
        </p:spPr>
        <p:txBody>
          <a:bodyPr anchor="t">
            <a:normAutofit fontScale="92500" lnSpcReduction="10000"/>
          </a:bodyPr>
          <a:lstStyle/>
          <a:p>
            <a:pPr algn="just">
              <a:buFont typeface="+mj-lt"/>
              <a:buAutoNum type="arabicPeriod"/>
            </a:pPr>
            <a:r>
              <a:rPr lang="en-PH" sz="3200" b="1" i="1" dirty="0">
                <a:effectLst/>
                <a:latin typeface="Söhne"/>
              </a:rPr>
              <a:t>Content:</a:t>
            </a:r>
            <a:r>
              <a:rPr lang="en-PH" sz="3200" b="0" i="1" dirty="0">
                <a:effectLst/>
                <a:latin typeface="Söhne"/>
              </a:rPr>
              <a:t> </a:t>
            </a:r>
            <a:r>
              <a:rPr lang="en-PH" sz="3200" b="0" i="0" dirty="0">
                <a:effectLst/>
                <a:latin typeface="Söhne"/>
              </a:rPr>
              <a:t>The content of your webpage is the most crucial component. It includes text, images, videos, and other media that convey information to your audience. Content should be clear, concise, and relevant to your target audience.</a:t>
            </a:r>
          </a:p>
          <a:p>
            <a:pPr marL="0" indent="0" algn="just">
              <a:buNone/>
            </a:pPr>
            <a:endParaRPr lang="en-PH" sz="3200" b="0" i="0" dirty="0">
              <a:effectLst/>
              <a:latin typeface="Söhne"/>
            </a:endParaRPr>
          </a:p>
          <a:p>
            <a:pPr marL="0" indent="0" algn="just">
              <a:buNone/>
            </a:pPr>
            <a:endParaRPr lang="en-US" sz="3200" dirty="0"/>
          </a:p>
        </p:txBody>
      </p:sp>
    </p:spTree>
    <p:extLst>
      <p:ext uri="{BB962C8B-B14F-4D97-AF65-F5344CB8AC3E}">
        <p14:creationId xmlns:p14="http://schemas.microsoft.com/office/powerpoint/2010/main" val="40054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060" name="Rectangle 205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Oval 2081">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Oval 2082">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3" name="Group 206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84" name="Rectangle 2083">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206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4" name="Group 206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66" name="Rectangle 206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5" name="Rectangle 206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5" name="Rectangle 2084">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86" name="Freeform: Shape 2072">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10 Top Principles of Effective Web Design – The Technology Squad">
            <a:extLst>
              <a:ext uri="{FF2B5EF4-FFF2-40B4-BE49-F238E27FC236}">
                <a16:creationId xmlns:a16="http://schemas.microsoft.com/office/drawing/2014/main" id="{ECD54231-CE5B-8271-B1A2-2F19491C10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6600" y="1226453"/>
            <a:ext cx="6257976" cy="384865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6828975" y="487680"/>
            <a:ext cx="4812161" cy="5821045"/>
          </a:xfrm>
        </p:spPr>
        <p:txBody>
          <a:bodyPr anchor="t">
            <a:normAutofit fontScale="92500"/>
          </a:bodyPr>
          <a:lstStyle/>
          <a:p>
            <a:pPr algn="just"/>
            <a:r>
              <a:rPr lang="en-PH" sz="3200" b="1" i="0" dirty="0">
                <a:effectLst/>
                <a:latin typeface="Söhne"/>
              </a:rPr>
              <a:t>Layout:</a:t>
            </a:r>
            <a:r>
              <a:rPr lang="en-PH" sz="3200" b="0" i="0" dirty="0">
                <a:effectLst/>
                <a:latin typeface="Söhne"/>
              </a:rPr>
              <a:t> The layout defines the arrangement of content elements on the webpage. It includes the placement of text, images, navigation menus, and other design elements. A well-structured layout enhances the user experience.</a:t>
            </a:r>
          </a:p>
          <a:p>
            <a:pPr algn="just"/>
            <a:endParaRPr lang="en-US" sz="3200" dirty="0"/>
          </a:p>
        </p:txBody>
      </p:sp>
    </p:spTree>
    <p:extLst>
      <p:ext uri="{BB962C8B-B14F-4D97-AF65-F5344CB8AC3E}">
        <p14:creationId xmlns:p14="http://schemas.microsoft.com/office/powerpoint/2010/main" val="363633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5" name="Group 4104">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106" name="Rectangle 4105">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Oval 4106">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Oval 4107">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09" name="Group 4108">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114" name="Rectangle 4113">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10" name="Group 4109">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112" name="Rectangle 4111">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1" name="Rectangle 4110">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7" name="Rectangle 4116">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124036" y="540000"/>
            <a:ext cx="4912195" cy="5860800"/>
          </a:xfrm>
        </p:spPr>
        <p:txBody>
          <a:bodyPr anchor="t">
            <a:normAutofit lnSpcReduction="10000"/>
          </a:bodyPr>
          <a:lstStyle/>
          <a:p>
            <a:pPr marL="0" indent="0" algn="just">
              <a:buNone/>
            </a:pPr>
            <a:r>
              <a:rPr lang="en-PH" sz="3600" b="1" i="1" dirty="0">
                <a:effectLst/>
                <a:latin typeface="Söhne"/>
              </a:rPr>
              <a:t>3.Typography:</a:t>
            </a:r>
            <a:r>
              <a:rPr lang="en-PH" sz="3600" b="0" i="1" dirty="0">
                <a:effectLst/>
                <a:latin typeface="Söhne"/>
              </a:rPr>
              <a:t> </a:t>
            </a:r>
            <a:r>
              <a:rPr lang="en-PH" sz="3600" b="0" i="0" dirty="0">
                <a:effectLst/>
                <a:latin typeface="Söhne"/>
              </a:rPr>
              <a:t>Choosing the right fonts, font sizes, and font styles (such as bold or italics) is crucial for readability and overall design. Consistency in typography helps create a professional look.</a:t>
            </a:r>
            <a:endParaRPr lang="en-US" sz="3600" dirty="0"/>
          </a:p>
        </p:txBody>
      </p:sp>
      <p:pic>
        <p:nvPicPr>
          <p:cNvPr id="4098" name="Picture 2" descr="The SuperFlow landing page is colorful against a black background. Large white text says, “The fastest way to iterate and ship your website,” with the word “iterate” presented in a color gradient from purple to orange">
            <a:extLst>
              <a:ext uri="{FF2B5EF4-FFF2-40B4-BE49-F238E27FC236}">
                <a16:creationId xmlns:a16="http://schemas.microsoft.com/office/drawing/2014/main" id="{E1CED41D-FAA4-6754-BDEF-551E45B7E0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7648" y="1360377"/>
            <a:ext cx="6805051" cy="416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8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C5EFAD76-6928-46F5-8800-C1AF27C59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 screenshot of GolfSpace's website with a grey and yellow-green color scheme.">
            <a:extLst>
              <a:ext uri="{FF2B5EF4-FFF2-40B4-BE49-F238E27FC236}">
                <a16:creationId xmlns:a16="http://schemas.microsoft.com/office/drawing/2014/main" id="{5D1E5110-AA2A-5791-E56A-0663D2445FB1}"/>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769422" y="66552"/>
            <a:ext cx="9143999" cy="45491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1888179" y="3811979"/>
            <a:ext cx="9143998" cy="2756461"/>
          </a:xfrm>
        </p:spPr>
        <p:txBody>
          <a:bodyPr anchor="b">
            <a:normAutofit/>
          </a:bodyPr>
          <a:lstStyle/>
          <a:p>
            <a:pPr marL="0" indent="0" algn="just">
              <a:buNone/>
            </a:pPr>
            <a:r>
              <a:rPr lang="en-PH" sz="2000" b="1" i="1" dirty="0">
                <a:effectLst/>
                <a:latin typeface="Söhne"/>
              </a:rPr>
              <a:t>4. Color Scheme:</a:t>
            </a:r>
            <a:r>
              <a:rPr lang="en-PH" sz="2000" b="0" i="1" dirty="0">
                <a:effectLst/>
                <a:latin typeface="Söhne"/>
              </a:rPr>
              <a:t> </a:t>
            </a:r>
            <a:r>
              <a:rPr lang="en-PH" sz="2000" b="0" i="0" dirty="0">
                <a:effectLst/>
                <a:latin typeface="Söhne"/>
              </a:rPr>
              <a:t>The color scheme sets the tone for your webpage. It's important to select colors that match your brand and create a visually pleasing design. Consider the use of complementary colors, text-background contrast, and color psychology.</a:t>
            </a:r>
            <a:endParaRPr lang="en-US" sz="2000" dirty="0"/>
          </a:p>
        </p:txBody>
      </p:sp>
    </p:spTree>
    <p:extLst>
      <p:ext uri="{BB962C8B-B14F-4D97-AF65-F5344CB8AC3E}">
        <p14:creationId xmlns:p14="http://schemas.microsoft.com/office/powerpoint/2010/main" val="219550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31" name="Rectangle 82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33" name="Group 82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8234" name="Rectangle 82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5" name="Oval 82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6" name="Oval 82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24" name="Group 8223">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229" name="Rectangle 8228">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0" name="Rectangle 8229">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25" name="Group 8224">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227" name="Rectangle 8226">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8" name="Rectangle 8227">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26" name="Rectangle 8225">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32" name="Rectangle 8231">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8194" name="Picture 2" descr="the board news media website_tubik">
            <a:extLst>
              <a:ext uri="{FF2B5EF4-FFF2-40B4-BE49-F238E27FC236}">
                <a16:creationId xmlns:a16="http://schemas.microsoft.com/office/drawing/2014/main" id="{6ACA33E9-B7C6-A57E-E67F-78BBE585CF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948" y="1090662"/>
            <a:ext cx="6492605" cy="48694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6818588" y="1156756"/>
            <a:ext cx="5159309" cy="5362189"/>
          </a:xfrm>
        </p:spPr>
        <p:txBody>
          <a:bodyPr anchor="t">
            <a:normAutofit lnSpcReduction="10000"/>
          </a:bodyPr>
          <a:lstStyle/>
          <a:p>
            <a:pPr marL="0" indent="0" algn="just">
              <a:buNone/>
            </a:pPr>
            <a:r>
              <a:rPr lang="en-PH" sz="3200" b="1" i="1" dirty="0">
                <a:effectLst/>
                <a:latin typeface="Söhne"/>
              </a:rPr>
              <a:t>5. Images and Graphics:</a:t>
            </a:r>
            <a:r>
              <a:rPr lang="en-PH" sz="3200" b="0" i="1" dirty="0">
                <a:effectLst/>
                <a:latin typeface="Söhne"/>
              </a:rPr>
              <a:t> </a:t>
            </a:r>
            <a:r>
              <a:rPr lang="en-PH" sz="3200" b="0" i="0" dirty="0">
                <a:effectLst/>
                <a:latin typeface="Söhne"/>
              </a:rPr>
              <a:t>High-quality images and graphics can enhance the visual appeal of your webpage. Optimize images for web use to ensure fast loading times. Use graphics to illustrate concepts or data.</a:t>
            </a:r>
            <a:endParaRPr lang="en-US" sz="3200" dirty="0"/>
          </a:p>
        </p:txBody>
      </p:sp>
    </p:spTree>
    <p:extLst>
      <p:ext uri="{BB962C8B-B14F-4D97-AF65-F5344CB8AC3E}">
        <p14:creationId xmlns:p14="http://schemas.microsoft.com/office/powerpoint/2010/main" val="428207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48" name="Rectangle 8247">
            <a:extLst>
              <a:ext uri="{FF2B5EF4-FFF2-40B4-BE49-F238E27FC236}">
                <a16:creationId xmlns:a16="http://schemas.microsoft.com/office/drawing/2014/main" id="{C5EFAD76-6928-46F5-8800-C1AF27C59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ebsite navigation example from NYT">
            <a:extLst>
              <a:ext uri="{FF2B5EF4-FFF2-40B4-BE49-F238E27FC236}">
                <a16:creationId xmlns:a16="http://schemas.microsoft.com/office/drawing/2014/main" id="{4CE0B1CB-FF77-48B8-24C6-2B9918B402BD}"/>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26146" y="992832"/>
            <a:ext cx="11939707" cy="20894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356261" y="3775722"/>
            <a:ext cx="11424062" cy="2089446"/>
          </a:xfrm>
        </p:spPr>
        <p:txBody>
          <a:bodyPr anchor="b">
            <a:normAutofit/>
          </a:bodyPr>
          <a:lstStyle/>
          <a:p>
            <a:pPr marL="0" indent="0">
              <a:buNone/>
            </a:pPr>
            <a:r>
              <a:rPr lang="en-PH" sz="2800" b="1" i="1" dirty="0">
                <a:effectLst/>
                <a:latin typeface="Söhne"/>
              </a:rPr>
              <a:t>6. Navigation:</a:t>
            </a:r>
            <a:r>
              <a:rPr lang="en-PH" sz="2800" b="0" i="1" dirty="0">
                <a:effectLst/>
                <a:latin typeface="Söhne"/>
              </a:rPr>
              <a:t> </a:t>
            </a:r>
            <a:r>
              <a:rPr lang="en-PH" sz="2800" b="0" i="0" dirty="0">
                <a:effectLst/>
                <a:latin typeface="Söhne"/>
              </a:rPr>
              <a:t>Effective navigation menus and links make it easy for users to find their way around your site. Clear and intuitive navigation improves user experience and keeps visitors engaged.</a:t>
            </a:r>
            <a:endParaRPr lang="en-US" sz="2800" dirty="0"/>
          </a:p>
        </p:txBody>
      </p:sp>
    </p:spTree>
    <p:extLst>
      <p:ext uri="{BB962C8B-B14F-4D97-AF65-F5344CB8AC3E}">
        <p14:creationId xmlns:p14="http://schemas.microsoft.com/office/powerpoint/2010/main" val="2691778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53" name="Rectangle 8252">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55" name="Group 8254">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072" name="Rectangle 307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Oval 307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76" name="Group 307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081" name="Rectangle 308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2" name="Rectangle 308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77" name="Group 307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079" name="Rectangle 307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Rectangle 307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78" name="Rectangle 307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57" name="Rectangle 8256">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259" name="Freeform: Shape 8258">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APPS interactive website design">
            <a:extLst>
              <a:ext uri="{FF2B5EF4-FFF2-40B4-BE49-F238E27FC236}">
                <a16:creationId xmlns:a16="http://schemas.microsoft.com/office/drawing/2014/main" id="{2EAB3B85-C88D-79B3-5A9F-569500FD68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670" y="1640114"/>
            <a:ext cx="6393235" cy="42674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759146-EBD5-B73E-4727-9B435892197D}"/>
              </a:ext>
            </a:extLst>
          </p:cNvPr>
          <p:cNvSpPr>
            <a:spLocks noGrp="1"/>
          </p:cNvSpPr>
          <p:nvPr>
            <p:ph idx="1"/>
          </p:nvPr>
        </p:nvSpPr>
        <p:spPr>
          <a:xfrm>
            <a:off x="6529243" y="1025562"/>
            <a:ext cx="5448654" cy="5711377"/>
          </a:xfrm>
        </p:spPr>
        <p:txBody>
          <a:bodyPr anchor="t">
            <a:normAutofit/>
          </a:bodyPr>
          <a:lstStyle/>
          <a:p>
            <a:pPr marL="0" indent="0" algn="just">
              <a:buNone/>
            </a:pPr>
            <a:r>
              <a:rPr lang="en-PH" sz="3600" b="1" i="1" dirty="0">
                <a:effectLst/>
                <a:latin typeface="Söhne"/>
              </a:rPr>
              <a:t>7. Forms and Interactivity:</a:t>
            </a:r>
            <a:r>
              <a:rPr lang="en-PH" sz="3600" b="0" i="1" dirty="0">
                <a:effectLst/>
                <a:latin typeface="Söhne"/>
              </a:rPr>
              <a:t> </a:t>
            </a:r>
            <a:r>
              <a:rPr lang="en-PH" sz="3600" b="0" i="0" dirty="0">
                <a:effectLst/>
                <a:latin typeface="Söhne"/>
              </a:rPr>
              <a:t>If your webpage includes forms or interactive elements, ensure that they are user-friendly, well-designed, and fully functional.</a:t>
            </a:r>
            <a:endParaRPr lang="en-US" sz="3600" dirty="0"/>
          </a:p>
        </p:txBody>
      </p:sp>
    </p:spTree>
    <p:extLst>
      <p:ext uri="{BB962C8B-B14F-4D97-AF65-F5344CB8AC3E}">
        <p14:creationId xmlns:p14="http://schemas.microsoft.com/office/powerpoint/2010/main" val="1419928346"/>
      </p:ext>
    </p:extLst>
  </p:cSld>
  <p:clrMapOvr>
    <a:masterClrMapping/>
  </p:clrMapOvr>
</p:sld>
</file>

<file path=ppt/theme/theme1.xml><?xml version="1.0" encoding="utf-8"?>
<a:theme xmlns:a="http://schemas.openxmlformats.org/drawingml/2006/main" name="Glow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{E6BFA214-C2BF-EE48-ABF5-B2A4FBCF7812}tf16401378</Template>
  <TotalTime>11000</TotalTime>
  <Words>1138</Words>
  <Application>Microsoft Macintosh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Avenir Next LT Pro</vt:lpstr>
      <vt:lpstr>Bell MT</vt:lpstr>
      <vt:lpstr>Calibri</vt:lpstr>
      <vt:lpstr>Courier</vt:lpstr>
      <vt:lpstr>Helvetica</vt:lpstr>
      <vt:lpstr>Poppins</vt:lpstr>
      <vt:lpstr>Söhne</vt:lpstr>
      <vt:lpstr>Times</vt:lpstr>
      <vt:lpstr>Times New Roman</vt:lpstr>
      <vt:lpstr>GlowVTI</vt:lpstr>
      <vt:lpstr>DESIGNING A WEBPAGE</vt:lpstr>
      <vt:lpstr>Component in Designing the Webpage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Planning your Web site </vt:lpstr>
      <vt:lpstr>PowerPoint Presentation</vt:lpstr>
      <vt:lpstr>Laboratory:</vt:lpstr>
      <vt:lpstr>Exercise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Octal Number System </dc:title>
  <dc:creator>Microsoft 365</dc:creator>
  <cp:lastModifiedBy>Microsoft 365</cp:lastModifiedBy>
  <cp:revision>108</cp:revision>
  <dcterms:created xsi:type="dcterms:W3CDTF">2023-09-28T12:20:27Z</dcterms:created>
  <dcterms:modified xsi:type="dcterms:W3CDTF">2024-01-14T03:44:51Z</dcterms:modified>
</cp:coreProperties>
</file>