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4495800" cy="3600450"/>
  <p:notesSz cx="4495800" cy="3600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771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575" y="875066"/>
            <a:ext cx="3312998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5322" y="2016252"/>
            <a:ext cx="3151505" cy="900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5107" y="828103"/>
            <a:ext cx="1958435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18607" y="828103"/>
            <a:ext cx="1958435" cy="23762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7430"/>
            <a:ext cx="4271645" cy="62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562" y="946034"/>
            <a:ext cx="4245025" cy="168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0731" y="3348418"/>
            <a:ext cx="1440688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5107" y="3348418"/>
            <a:ext cx="103549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41548" y="3348418"/>
            <a:ext cx="1035494" cy="180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Anatomy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35" dirty="0"/>
              <a:t>YouTube</a:t>
            </a:r>
            <a:r>
              <a:rPr spc="-40" dirty="0"/>
              <a:t> </a:t>
            </a:r>
            <a:r>
              <a:rPr spc="-10" dirty="0"/>
              <a:t>Success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Global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Analysis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World’s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Biggest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Video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Platform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5801" y="1667013"/>
            <a:ext cx="1788795" cy="835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 MT"/>
                <a:cs typeface="Arial MT"/>
              </a:rPr>
              <a:t>Yakkala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Viswanadha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Kartikeya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Exploratory</a:t>
            </a:r>
            <a:r>
              <a:rPr sz="800" spc="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Data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Analysis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Project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July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22,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2025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109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Recent</a:t>
            </a:r>
            <a:r>
              <a:rPr spc="-55" dirty="0"/>
              <a:t> </a:t>
            </a:r>
            <a:r>
              <a:rPr spc="-45" dirty="0"/>
              <a:t>Viewership</a:t>
            </a:r>
            <a:r>
              <a:rPr spc="-55" dirty="0"/>
              <a:t> </a:t>
            </a:r>
            <a:r>
              <a:rPr spc="-40" dirty="0"/>
              <a:t>Trends</a:t>
            </a:r>
            <a:r>
              <a:rPr spc="-55" dirty="0"/>
              <a:t> </a:t>
            </a:r>
            <a:r>
              <a:rPr dirty="0"/>
              <a:t>(Last</a:t>
            </a:r>
            <a:r>
              <a:rPr spc="-50" dirty="0"/>
              <a:t> </a:t>
            </a:r>
            <a:r>
              <a:rPr dirty="0"/>
              <a:t>30</a:t>
            </a:r>
            <a:r>
              <a:rPr spc="-55" dirty="0"/>
              <a:t> </a:t>
            </a:r>
            <a:r>
              <a:rPr spc="-10" dirty="0"/>
              <a:t>Days)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71942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54047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408237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867840"/>
            <a:ext cx="4167504" cy="1821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304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Arial MT"/>
                <a:cs typeface="Arial MT"/>
              </a:rPr>
              <a:t>When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analyzing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video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views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dirty="0">
                <a:latin typeface="Arial MT"/>
                <a:cs typeface="Arial MT"/>
              </a:rPr>
              <a:t> the last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30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days,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we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MT"/>
                <a:cs typeface="Arial MT"/>
              </a:rPr>
              <a:t>see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significant </a:t>
            </a:r>
            <a:r>
              <a:rPr sz="1100" spc="-25" dirty="0">
                <a:latin typeface="Arial MT"/>
                <a:cs typeface="Arial MT"/>
              </a:rPr>
              <a:t>variation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across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different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channel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types.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</a:pP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Performers: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spc="-25" dirty="0">
                <a:latin typeface="Arial MT"/>
                <a:cs typeface="Arial MT"/>
              </a:rPr>
              <a:t>Music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Entertainment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consistently </a:t>
            </a:r>
            <a:r>
              <a:rPr sz="1100" spc="-80" dirty="0">
                <a:latin typeface="Arial MT"/>
                <a:cs typeface="Arial MT"/>
              </a:rPr>
              <a:t>show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high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median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views.</a:t>
            </a:r>
            <a:endParaRPr sz="1100">
              <a:latin typeface="Arial MT"/>
              <a:cs typeface="Arial MT"/>
            </a:endParaRPr>
          </a:p>
          <a:p>
            <a:pPr marL="289560" marR="123189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Arial"/>
                <a:cs typeface="Arial"/>
              </a:rPr>
              <a:t>Wide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Variation:</a:t>
            </a:r>
            <a:r>
              <a:rPr sz="1100" b="1" spc="1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”Autos”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channel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type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shows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extremely </a:t>
            </a:r>
            <a:r>
              <a:rPr sz="1100" spc="-35" dirty="0">
                <a:latin typeface="Arial MT"/>
                <a:cs typeface="Arial MT"/>
              </a:rPr>
              <a:t>wide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range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viewership,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performing </a:t>
            </a:r>
            <a:r>
              <a:rPr sz="1100" spc="-40" dirty="0">
                <a:latin typeface="Arial MT"/>
                <a:cs typeface="Arial MT"/>
              </a:rPr>
              <a:t>exceptionally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well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others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poorly.</a:t>
            </a:r>
            <a:endParaRPr sz="1100">
              <a:latin typeface="Arial MT"/>
              <a:cs typeface="Arial MT"/>
            </a:endParaRPr>
          </a:p>
          <a:p>
            <a:pPr marL="289560" marR="48895">
              <a:lnSpc>
                <a:spcPct val="102600"/>
              </a:lnSpc>
              <a:spcBef>
                <a:spcPts val="300"/>
              </a:spcBef>
            </a:pPr>
            <a:r>
              <a:rPr sz="1100" b="1" spc="-20" dirty="0">
                <a:latin typeface="Arial"/>
                <a:cs typeface="Arial"/>
              </a:rPr>
              <a:t>Stable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Performers: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65" dirty="0">
                <a:latin typeface="Arial MT"/>
                <a:cs typeface="Arial MT"/>
              </a:rPr>
              <a:t>Categories</a:t>
            </a:r>
            <a:r>
              <a:rPr sz="1100" spc="-10" dirty="0">
                <a:latin typeface="Arial MT"/>
                <a:cs typeface="Arial MT"/>
              </a:rPr>
              <a:t> like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Education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Howto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show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compressed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stable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range</a:t>
            </a:r>
            <a:r>
              <a:rPr sz="1100" dirty="0">
                <a:latin typeface="Arial MT"/>
                <a:cs typeface="Arial MT"/>
              </a:rPr>
              <a:t> of </a:t>
            </a:r>
            <a:r>
              <a:rPr sz="1100" spc="-10" dirty="0">
                <a:latin typeface="Arial MT"/>
                <a:cs typeface="Arial MT"/>
              </a:rPr>
              <a:t>viewership.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Most</a:t>
            </a:r>
            <a:r>
              <a:rPr spc="-25" dirty="0"/>
              <a:t> </a:t>
            </a:r>
            <a:r>
              <a:rPr spc="-20" dirty="0"/>
              <a:t>Popular</a:t>
            </a:r>
            <a:r>
              <a:rPr spc="-25" dirty="0"/>
              <a:t> </a:t>
            </a:r>
            <a:r>
              <a:rPr spc="-20" dirty="0"/>
              <a:t>(and</a:t>
            </a:r>
            <a:r>
              <a:rPr spc="-25" dirty="0"/>
              <a:t> </a:t>
            </a:r>
            <a:r>
              <a:rPr spc="-10" dirty="0"/>
              <a:t>Profitable)</a:t>
            </a:r>
            <a:r>
              <a:rPr spc="-25" dirty="0"/>
              <a:t> </a:t>
            </a:r>
            <a:r>
              <a:rPr spc="-10" dirty="0"/>
              <a:t>Content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9310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0599" rIns="0" bIns="0" rtlCol="0">
            <a:spAutoFit/>
          </a:bodyPr>
          <a:lstStyle/>
          <a:p>
            <a:pPr marL="287020" marR="5080">
              <a:lnSpc>
                <a:spcPct val="102600"/>
              </a:lnSpc>
              <a:spcBef>
                <a:spcPts val="55"/>
              </a:spcBef>
            </a:pPr>
            <a:r>
              <a:rPr b="1" spc="-20" dirty="0">
                <a:latin typeface="Arial"/>
                <a:cs typeface="Arial"/>
              </a:rPr>
              <a:t>Highest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Engagement: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”Shows”</a:t>
            </a:r>
            <a:r>
              <a:rPr spc="-30" dirty="0"/>
              <a:t> </a:t>
            </a:r>
            <a:r>
              <a:rPr spc="-45" dirty="0"/>
              <a:t>category</a:t>
            </a:r>
            <a:r>
              <a:rPr spc="-30" dirty="0"/>
              <a:t> </a:t>
            </a:r>
            <a:r>
              <a:rPr spc="-50" dirty="0"/>
              <a:t>boasts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30" dirty="0"/>
              <a:t>highest </a:t>
            </a:r>
            <a:r>
              <a:rPr spc="-80" dirty="0"/>
              <a:t>average</a:t>
            </a:r>
            <a:r>
              <a:rPr spc="35" dirty="0"/>
              <a:t> </a:t>
            </a:r>
            <a:r>
              <a:rPr spc="-55" dirty="0"/>
              <a:t>subscriber</a:t>
            </a:r>
            <a:r>
              <a:rPr spc="35" dirty="0"/>
              <a:t> </a:t>
            </a:r>
            <a:r>
              <a:rPr spc="-10" dirty="0"/>
              <a:t>count.</a:t>
            </a:r>
          </a:p>
          <a:p>
            <a:pPr marL="287020" marR="391160">
              <a:lnSpc>
                <a:spcPct val="102699"/>
              </a:lnSpc>
              <a:spcBef>
                <a:spcPts val="300"/>
              </a:spcBef>
            </a:pPr>
            <a:r>
              <a:rPr b="1" spc="-20" dirty="0">
                <a:latin typeface="Arial"/>
                <a:cs typeface="Arial"/>
              </a:rPr>
              <a:t>Highest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Volume: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spc="-20" dirty="0"/>
              <a:t>”News</a:t>
            </a:r>
            <a:r>
              <a:rPr spc="-10" dirty="0"/>
              <a:t> </a:t>
            </a:r>
            <a:r>
              <a:rPr spc="85" dirty="0"/>
              <a:t>&amp;</a:t>
            </a:r>
            <a:r>
              <a:rPr spc="-10" dirty="0"/>
              <a:t> </a:t>
            </a:r>
            <a:r>
              <a:rPr dirty="0"/>
              <a:t>Politics”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0" dirty="0"/>
              <a:t> ”Entertainment” </a:t>
            </a:r>
            <a:r>
              <a:rPr spc="-65" dirty="0"/>
              <a:t>channels</a:t>
            </a:r>
            <a:r>
              <a:rPr spc="-10" dirty="0"/>
              <a:t> </a:t>
            </a:r>
            <a:r>
              <a:rPr spc="-35" dirty="0"/>
              <a:t>upload</a:t>
            </a:r>
            <a:r>
              <a:rPr spc="-40" dirty="0"/>
              <a:t> </a:t>
            </a:r>
            <a:r>
              <a:rPr spc="-10" dirty="0"/>
              <a:t>content</a:t>
            </a:r>
            <a:r>
              <a:rPr spc="-30" dirty="0"/>
              <a:t> </a:t>
            </a:r>
            <a:r>
              <a:rPr dirty="0"/>
              <a:t>far</a:t>
            </a:r>
            <a:r>
              <a:rPr spc="-25" dirty="0"/>
              <a:t> </a:t>
            </a:r>
            <a:r>
              <a:rPr spc="-55" dirty="0"/>
              <a:t>more</a:t>
            </a:r>
            <a:r>
              <a:rPr spc="-20" dirty="0"/>
              <a:t> </a:t>
            </a:r>
            <a:r>
              <a:rPr spc="-10" dirty="0"/>
              <a:t>frequently.</a:t>
            </a:r>
          </a:p>
          <a:p>
            <a:pPr marL="287020" marR="229235">
              <a:lnSpc>
                <a:spcPct val="102600"/>
              </a:lnSpc>
              <a:spcBef>
                <a:spcPts val="300"/>
              </a:spcBef>
            </a:pPr>
            <a:r>
              <a:rPr b="1" spc="-20" dirty="0">
                <a:latin typeface="Arial"/>
                <a:cs typeface="Arial"/>
              </a:rPr>
              <a:t>Highest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Earnings:</a:t>
            </a:r>
            <a:r>
              <a:rPr b="1" spc="85" dirty="0">
                <a:latin typeface="Arial"/>
                <a:cs typeface="Arial"/>
              </a:rPr>
              <a:t> </a:t>
            </a:r>
            <a:r>
              <a:rPr spc="-25" dirty="0"/>
              <a:t>Entertainment</a:t>
            </a:r>
            <a:r>
              <a:rPr spc="-10" dirty="0"/>
              <a:t> </a:t>
            </a:r>
            <a:r>
              <a:rPr spc="-65" dirty="0"/>
              <a:t>channels</a:t>
            </a:r>
            <a:r>
              <a:rPr spc="-10" dirty="0"/>
              <a:t> </a:t>
            </a:r>
            <a:r>
              <a:rPr spc="-80" dirty="0"/>
              <a:t>show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highest potential </a:t>
            </a:r>
            <a:r>
              <a:rPr spc="-55" dirty="0"/>
              <a:t>earnings,</a:t>
            </a:r>
            <a:r>
              <a:rPr spc="5" dirty="0"/>
              <a:t> </a:t>
            </a:r>
            <a:r>
              <a:rPr dirty="0"/>
              <a:t>with </a:t>
            </a:r>
            <a:r>
              <a:rPr spc="-85" dirty="0"/>
              <a:t>some</a:t>
            </a:r>
            <a:r>
              <a:rPr spc="10" dirty="0"/>
              <a:t> </a:t>
            </a:r>
            <a:r>
              <a:rPr spc="-50" dirty="0"/>
              <a:t>reaching</a:t>
            </a:r>
            <a:r>
              <a:rPr dirty="0"/>
              <a:t> up</a:t>
            </a:r>
            <a:r>
              <a:rPr spc="5" dirty="0"/>
              <a:t> </a:t>
            </a:r>
            <a:r>
              <a:rPr dirty="0"/>
              <a:t>to </a:t>
            </a:r>
            <a:r>
              <a:rPr spc="-30" dirty="0">
                <a:latin typeface="Times New Roman"/>
                <a:cs typeface="Times New Roman"/>
              </a:rPr>
              <a:t>$</a:t>
            </a:r>
            <a:r>
              <a:rPr spc="-30" dirty="0"/>
              <a:t>13.6</a:t>
            </a:r>
            <a:r>
              <a:rPr spc="5" dirty="0"/>
              <a:t> </a:t>
            </a:r>
            <a:r>
              <a:rPr spc="-10" dirty="0"/>
              <a:t>million</a:t>
            </a:r>
            <a:r>
              <a:rPr dirty="0"/>
              <a:t> </a:t>
            </a:r>
            <a:r>
              <a:rPr spc="-25" dirty="0"/>
              <a:t>per </a:t>
            </a:r>
            <a:r>
              <a:rPr spc="-10" dirty="0"/>
              <a:t>month.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7520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57311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626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0" dirty="0"/>
              <a:t>A</a:t>
            </a:r>
            <a:r>
              <a:rPr spc="-65" dirty="0"/>
              <a:t> </a:t>
            </a:r>
            <a:r>
              <a:rPr spc="-40" dirty="0"/>
              <a:t>Deeper</a:t>
            </a:r>
            <a:r>
              <a:rPr spc="-60" dirty="0"/>
              <a:t> </a:t>
            </a:r>
            <a:r>
              <a:rPr spc="-10" dirty="0"/>
              <a:t>Dive:</a:t>
            </a:r>
            <a:r>
              <a:rPr spc="65" dirty="0"/>
              <a:t> </a:t>
            </a:r>
            <a:r>
              <a:rPr spc="-35" dirty="0"/>
              <a:t>Category</a:t>
            </a:r>
            <a:r>
              <a:rPr spc="-60" dirty="0"/>
              <a:t> </a:t>
            </a:r>
            <a:r>
              <a:rPr dirty="0"/>
              <a:t>vs.</a:t>
            </a:r>
            <a:r>
              <a:rPr spc="65" dirty="0"/>
              <a:t> </a:t>
            </a:r>
            <a:r>
              <a:rPr spc="-30" dirty="0"/>
              <a:t>Channel</a:t>
            </a:r>
            <a:r>
              <a:rPr spc="-60" dirty="0"/>
              <a:t> </a:t>
            </a:r>
            <a:r>
              <a:rPr spc="-20" dirty="0"/>
              <a:t>Type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7198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39316"/>
            <a:ext cx="65265" cy="6526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743" y="2217419"/>
            <a:ext cx="4324985" cy="198755"/>
          </a:xfrm>
          <a:custGeom>
            <a:avLst/>
            <a:gdLst/>
            <a:ahLst/>
            <a:cxnLst/>
            <a:rect l="l" t="t" r="r" b="b"/>
            <a:pathLst>
              <a:path w="4324985" h="198755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324563" y="198367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544" y="2245867"/>
            <a:ext cx="41338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Insight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743" y="2403132"/>
            <a:ext cx="4324985" cy="581488"/>
            <a:chOff x="87743" y="2403132"/>
            <a:chExt cx="4324985" cy="581488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3" y="2403132"/>
              <a:ext cx="4324563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7743" y="2447410"/>
              <a:ext cx="4324985" cy="537210"/>
            </a:xfrm>
            <a:custGeom>
              <a:avLst/>
              <a:gdLst/>
              <a:ahLst/>
              <a:cxnLst/>
              <a:rect l="l" t="t" r="r" b="b"/>
              <a:pathLst>
                <a:path w="4324985" h="537210">
                  <a:moveTo>
                    <a:pt x="4324563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273763" y="537039"/>
                  </a:lnTo>
                  <a:lnTo>
                    <a:pt x="4293488" y="533030"/>
                  </a:lnTo>
                  <a:lnTo>
                    <a:pt x="4309641" y="522116"/>
                  </a:lnTo>
                  <a:lnTo>
                    <a:pt x="4320555" y="505963"/>
                  </a:lnTo>
                  <a:lnTo>
                    <a:pt x="4324563" y="486238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5844" y="653096"/>
            <a:ext cx="4337685" cy="23006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41300">
              <a:lnSpc>
                <a:spcPct val="102699"/>
              </a:lnSpc>
              <a:spcBef>
                <a:spcPts val="55"/>
              </a:spcBef>
            </a:pPr>
            <a:r>
              <a:rPr sz="1100" spc="-30" dirty="0">
                <a:latin typeface="Arial MT"/>
                <a:cs typeface="Arial MT"/>
              </a:rPr>
              <a:t>Broad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categories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10" dirty="0">
                <a:latin typeface="Arial MT"/>
                <a:cs typeface="Arial MT"/>
              </a:rPr>
              <a:t> monolithic.</a:t>
            </a:r>
            <a:r>
              <a:rPr sz="1100" spc="8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single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category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like </a:t>
            </a:r>
            <a:r>
              <a:rPr sz="1100" dirty="0">
                <a:latin typeface="Arial MT"/>
                <a:cs typeface="Arial MT"/>
              </a:rPr>
              <a:t>”Entertainment”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contains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many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specific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channel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types.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Arial MT"/>
              <a:cs typeface="Arial MT"/>
            </a:endParaRPr>
          </a:p>
          <a:p>
            <a:pPr marL="289560" marR="226695">
              <a:lnSpc>
                <a:spcPct val="102600"/>
              </a:lnSpc>
            </a:pPr>
            <a:r>
              <a:rPr sz="1100" b="1" spc="-35" dirty="0">
                <a:latin typeface="Arial"/>
                <a:cs typeface="Arial"/>
              </a:rPr>
              <a:t>Diverse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Categories: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”Entertainment”</a:t>
            </a:r>
            <a:r>
              <a:rPr sz="1100" spc="-10" dirty="0">
                <a:latin typeface="Arial MT"/>
                <a:cs typeface="Arial MT"/>
              </a:rPr>
              <a:t> 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diverse,</a:t>
            </a:r>
            <a:r>
              <a:rPr sz="1100" spc="-10" dirty="0">
                <a:latin typeface="Arial MT"/>
                <a:cs typeface="Arial MT"/>
              </a:rPr>
              <a:t> acting </a:t>
            </a:r>
            <a:r>
              <a:rPr sz="1100" spc="-105" dirty="0">
                <a:latin typeface="Arial MT"/>
                <a:cs typeface="Arial MT"/>
              </a:rPr>
              <a:t>as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catch-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Music,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Games,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People,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more.</a:t>
            </a:r>
            <a:endParaRPr sz="1100">
              <a:latin typeface="Arial MT"/>
              <a:cs typeface="Arial MT"/>
            </a:endParaRPr>
          </a:p>
          <a:p>
            <a:pPr marL="289560" marR="226060">
              <a:lnSpc>
                <a:spcPct val="102600"/>
              </a:lnSpc>
              <a:spcBef>
                <a:spcPts val="300"/>
              </a:spcBef>
            </a:pPr>
            <a:r>
              <a:rPr sz="1100" b="1" spc="-45" dirty="0">
                <a:latin typeface="Arial"/>
                <a:cs typeface="Arial"/>
              </a:rPr>
              <a:t>Specialized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Categories:</a:t>
            </a:r>
            <a:r>
              <a:rPr sz="1100" b="1" spc="11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contrast,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categories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like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”Music”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”Gaming”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highly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specialized,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primarily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containing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own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type.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120650">
              <a:lnSpc>
                <a:spcPct val="102600"/>
              </a:lnSpc>
            </a:pPr>
            <a:r>
              <a:rPr sz="1100" spc="-1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highlights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structure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YouTube’s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ecosystem.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While some </a:t>
            </a:r>
            <a:r>
              <a:rPr sz="1100" spc="-55" dirty="0">
                <a:latin typeface="Arial MT"/>
                <a:cs typeface="Arial MT"/>
              </a:rPr>
              <a:t>categories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very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specific,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”Entertainment”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serves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as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broad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hub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35" dirty="0">
                <a:latin typeface="Arial MT"/>
                <a:cs typeface="Arial MT"/>
              </a:rPr>
              <a:t>wide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variety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content</a:t>
            </a:r>
            <a:r>
              <a:rPr sz="1100" spc="-10" dirty="0">
                <a:latin typeface="Arial MT"/>
                <a:cs typeface="Arial MT"/>
              </a:rPr>
              <a:t> creators.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602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Outliers:</a:t>
            </a:r>
            <a:r>
              <a:rPr spc="80" dirty="0"/>
              <a:t> </a:t>
            </a:r>
            <a:r>
              <a:rPr spc="-25" dirty="0"/>
              <a:t>YouTube’s</a:t>
            </a:r>
            <a:r>
              <a:rPr spc="-50" dirty="0"/>
              <a:t> 1%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371" rIns="0" bIns="0" rtlCol="0">
            <a:spAutoFit/>
          </a:bodyPr>
          <a:lstStyle/>
          <a:p>
            <a:pPr marL="9525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spc="-70" dirty="0"/>
              <a:t>analysis</a:t>
            </a:r>
            <a:r>
              <a:rPr dirty="0"/>
              <a:t> of</a:t>
            </a:r>
            <a:r>
              <a:rPr spc="-5" dirty="0"/>
              <a:t> </a:t>
            </a:r>
            <a:r>
              <a:rPr spc="-50" dirty="0"/>
              <a:t>yearly</a:t>
            </a:r>
            <a:r>
              <a:rPr dirty="0"/>
              <a:t> </a:t>
            </a:r>
            <a:r>
              <a:rPr spc="-70" dirty="0"/>
              <a:t>earnings</a:t>
            </a:r>
            <a:r>
              <a:rPr spc="-5" dirty="0"/>
              <a:t> </a:t>
            </a:r>
            <a:r>
              <a:rPr spc="-75" dirty="0"/>
              <a:t>reveals</a:t>
            </a:r>
            <a:r>
              <a:rPr dirty="0"/>
              <a:t> a</a:t>
            </a:r>
            <a:r>
              <a:rPr spc="-5" dirty="0"/>
              <a:t> </a:t>
            </a:r>
            <a:r>
              <a:rPr spc="-20" dirty="0"/>
              <a:t>stark</a:t>
            </a:r>
            <a:r>
              <a:rPr dirty="0"/>
              <a:t> </a:t>
            </a:r>
            <a:r>
              <a:rPr spc="-10" dirty="0"/>
              <a:t>reality:</a:t>
            </a:r>
            <a:r>
              <a:rPr spc="95" dirty="0"/>
              <a:t> </a:t>
            </a:r>
            <a:r>
              <a:rPr dirty="0"/>
              <a:t>a </a:t>
            </a:r>
            <a:r>
              <a:rPr spc="-35" dirty="0"/>
              <a:t>small</a:t>
            </a:r>
            <a:r>
              <a:rPr spc="-5" dirty="0"/>
              <a:t> </a:t>
            </a:r>
            <a:r>
              <a:rPr spc="-40" dirty="0"/>
              <a:t>number</a:t>
            </a:r>
            <a:r>
              <a:rPr dirty="0"/>
              <a:t> </a:t>
            </a:r>
            <a:r>
              <a:rPr spc="-25" dirty="0"/>
              <a:t>of </a:t>
            </a:r>
            <a:r>
              <a:rPr spc="-65" dirty="0"/>
              <a:t>channels</a:t>
            </a:r>
            <a:r>
              <a:rPr spc="-10" dirty="0"/>
              <a:t> </a:t>
            </a:r>
            <a:r>
              <a:rPr spc="-60" dirty="0"/>
              <a:t>earn</a:t>
            </a:r>
            <a:r>
              <a:rPr spc="-10" dirty="0"/>
              <a:t> </a:t>
            </a:r>
            <a:r>
              <a:rPr spc="-40" dirty="0"/>
              <a:t>exponentially</a:t>
            </a:r>
            <a:r>
              <a:rPr spc="-10" dirty="0"/>
              <a:t> </a:t>
            </a:r>
            <a:r>
              <a:rPr spc="-55" dirty="0"/>
              <a:t>more</a:t>
            </a:r>
            <a:r>
              <a:rPr spc="-5" dirty="0"/>
              <a:t> </a:t>
            </a:r>
            <a:r>
              <a:rPr dirty="0"/>
              <a:t>than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rest.</a:t>
            </a:r>
          </a:p>
          <a:p>
            <a:pPr marL="9525">
              <a:lnSpc>
                <a:spcPct val="100000"/>
              </a:lnSpc>
              <a:spcBef>
                <a:spcPts val="1125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boxplots</a:t>
            </a:r>
            <a:r>
              <a:rPr dirty="0"/>
              <a:t> for </a:t>
            </a:r>
            <a:r>
              <a:rPr spc="-70" dirty="0"/>
              <a:t>earnings</a:t>
            </a:r>
            <a:r>
              <a:rPr dirty="0"/>
              <a:t> </a:t>
            </a:r>
            <a:r>
              <a:rPr spc="-80" dirty="0"/>
              <a:t>show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45" dirty="0"/>
              <a:t>large</a:t>
            </a:r>
            <a:r>
              <a:rPr dirty="0"/>
              <a:t> </a:t>
            </a:r>
            <a:r>
              <a:rPr spc="-40" dirty="0"/>
              <a:t>number</a:t>
            </a:r>
            <a:r>
              <a:rPr dirty="0"/>
              <a:t> of </a:t>
            </a:r>
            <a:r>
              <a:rPr spc="-25" dirty="0"/>
              <a:t>outliers,</a:t>
            </a:r>
            <a:r>
              <a:rPr dirty="0"/>
              <a:t> </a:t>
            </a:r>
            <a:r>
              <a:rPr spc="-25" dirty="0"/>
              <a:t>indicating</a:t>
            </a:r>
            <a:r>
              <a:rPr spc="-5" dirty="0"/>
              <a:t> </a:t>
            </a:r>
            <a:r>
              <a:rPr spc="-50" dirty="0"/>
              <a:t>a</a:t>
            </a:r>
          </a:p>
          <a:p>
            <a:pPr marL="9525">
              <a:lnSpc>
                <a:spcPct val="100000"/>
              </a:lnSpc>
              <a:spcBef>
                <a:spcPts val="35"/>
              </a:spcBef>
            </a:pPr>
            <a:r>
              <a:rPr b="1" spc="-25" dirty="0">
                <a:latin typeface="Arial"/>
                <a:cs typeface="Arial"/>
              </a:rPr>
              <a:t>”winner-</a:t>
            </a:r>
            <a:r>
              <a:rPr b="1" spc="-30" dirty="0">
                <a:latin typeface="Arial"/>
                <a:cs typeface="Arial"/>
              </a:rPr>
              <a:t>take-</a:t>
            </a:r>
            <a:r>
              <a:rPr b="1" dirty="0">
                <a:latin typeface="Arial"/>
                <a:cs typeface="Arial"/>
              </a:rPr>
              <a:t>all”</a:t>
            </a:r>
            <a:r>
              <a:rPr b="1" spc="17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market.</a:t>
            </a:r>
          </a:p>
          <a:p>
            <a:pPr marL="9525" marR="57150">
              <a:lnSpc>
                <a:spcPct val="102600"/>
              </a:lnSpc>
              <a:spcBef>
                <a:spcPts val="109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20" dirty="0"/>
              <a:t>vast </a:t>
            </a:r>
            <a:r>
              <a:rPr spc="-10" dirty="0"/>
              <a:t>majority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65" dirty="0"/>
              <a:t>channels</a:t>
            </a:r>
            <a:r>
              <a:rPr spc="-10" dirty="0"/>
              <a:t> </a:t>
            </a:r>
            <a:r>
              <a:rPr spc="-60" dirty="0"/>
              <a:t>earn</a:t>
            </a:r>
            <a:r>
              <a:rPr spc="-15" dirty="0"/>
              <a:t> </a:t>
            </a:r>
            <a:r>
              <a:rPr spc="-45" dirty="0"/>
              <a:t>modestly,</a:t>
            </a:r>
            <a:r>
              <a:rPr spc="-20" dirty="0"/>
              <a:t> </a:t>
            </a:r>
            <a:r>
              <a:rPr spc="-30" dirty="0"/>
              <a:t>while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0" dirty="0"/>
              <a:t>select</a:t>
            </a:r>
            <a:r>
              <a:rPr spc="-20" dirty="0"/>
              <a:t> few </a:t>
            </a:r>
            <a:r>
              <a:rPr spc="-50" dirty="0"/>
              <a:t>achieve </a:t>
            </a:r>
            <a:r>
              <a:rPr spc="-80" dirty="0"/>
              <a:t>massive</a:t>
            </a:r>
            <a:r>
              <a:rPr spc="25" dirty="0"/>
              <a:t> </a:t>
            </a:r>
            <a:r>
              <a:rPr spc="-30" dirty="0"/>
              <a:t>financial</a:t>
            </a:r>
            <a:r>
              <a:rPr spc="25" dirty="0"/>
              <a:t> </a:t>
            </a:r>
            <a:r>
              <a:rPr spc="-10" dirty="0"/>
              <a:t>success.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Blueprint</a:t>
            </a:r>
            <a:r>
              <a:rPr spc="-70" dirty="0"/>
              <a:t> </a:t>
            </a:r>
            <a:r>
              <a:rPr spc="-10" dirty="0"/>
              <a:t>for</a:t>
            </a:r>
            <a:r>
              <a:rPr spc="-70" dirty="0"/>
              <a:t> </a:t>
            </a:r>
            <a:r>
              <a:rPr spc="-30" dirty="0"/>
              <a:t>YouTube</a:t>
            </a:r>
            <a:r>
              <a:rPr spc="-70" dirty="0"/>
              <a:t> </a:t>
            </a:r>
            <a:r>
              <a:rPr spc="-40" dirty="0"/>
              <a:t>Success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2948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020" marR="78105">
              <a:lnSpc>
                <a:spcPct val="102600"/>
              </a:lnSpc>
              <a:spcBef>
                <a:spcPts val="55"/>
              </a:spcBef>
            </a:pPr>
            <a:r>
              <a:rPr b="1" spc="-10" dirty="0">
                <a:latin typeface="Arial"/>
                <a:cs typeface="Arial"/>
              </a:rPr>
              <a:t>Content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is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King,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but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Category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Matters: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spc="-25" dirty="0"/>
              <a:t>Entertainment,</a:t>
            </a:r>
            <a:r>
              <a:rPr spc="-5" dirty="0"/>
              <a:t> </a:t>
            </a:r>
            <a:r>
              <a:rPr spc="-10" dirty="0"/>
              <a:t>Music, </a:t>
            </a:r>
            <a:r>
              <a:rPr spc="-45" dirty="0"/>
              <a:t>and</a:t>
            </a:r>
            <a:r>
              <a:rPr dirty="0"/>
              <a:t> </a:t>
            </a:r>
            <a:r>
              <a:rPr spc="-40" dirty="0"/>
              <a:t>Children’s</a:t>
            </a:r>
            <a:r>
              <a:rPr spc="5" dirty="0"/>
              <a:t> </a:t>
            </a:r>
            <a:r>
              <a:rPr spc="-10" dirty="0"/>
              <a:t>content</a:t>
            </a:r>
            <a:r>
              <a:rPr spc="5" dirty="0"/>
              <a:t> </a:t>
            </a:r>
            <a:r>
              <a:rPr spc="-60" dirty="0"/>
              <a:t>are</a:t>
            </a:r>
            <a:r>
              <a:rPr spc="5" dirty="0"/>
              <a:t> </a:t>
            </a:r>
            <a:r>
              <a:rPr spc="-60" dirty="0"/>
              <a:t>proven</a:t>
            </a:r>
            <a:r>
              <a:rPr spc="5" dirty="0"/>
              <a:t> </a:t>
            </a:r>
            <a:r>
              <a:rPr spc="-30" dirty="0"/>
              <a:t>paths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80" dirty="0"/>
              <a:t>massive</a:t>
            </a:r>
            <a:r>
              <a:rPr spc="5" dirty="0"/>
              <a:t> </a:t>
            </a:r>
            <a:r>
              <a:rPr spc="-10" dirty="0"/>
              <a:t>audiences.</a:t>
            </a:r>
          </a:p>
          <a:p>
            <a:pPr marL="287020" marR="223520">
              <a:lnSpc>
                <a:spcPct val="102600"/>
              </a:lnSpc>
              <a:spcBef>
                <a:spcPts val="300"/>
              </a:spcBef>
            </a:pPr>
            <a:r>
              <a:rPr b="1" spc="-45" dirty="0">
                <a:latin typeface="Arial"/>
                <a:cs typeface="Arial"/>
              </a:rPr>
              <a:t>Audience</a:t>
            </a:r>
            <a:r>
              <a:rPr b="1" spc="-30" dirty="0">
                <a:latin typeface="Arial"/>
                <a:cs typeface="Arial"/>
              </a:rPr>
              <a:t> is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Everything: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spc="-20" dirty="0"/>
              <a:t>Building </a:t>
            </a:r>
            <a:r>
              <a:rPr dirty="0"/>
              <a:t>a</a:t>
            </a:r>
            <a:r>
              <a:rPr spc="-25" dirty="0"/>
              <a:t> </a:t>
            </a:r>
            <a:r>
              <a:rPr spc="-35" dirty="0"/>
              <a:t>loyal</a:t>
            </a:r>
            <a:r>
              <a:rPr spc="-20" dirty="0"/>
              <a:t> </a:t>
            </a:r>
            <a:r>
              <a:rPr spc="-55" dirty="0"/>
              <a:t>subscriber</a:t>
            </a:r>
            <a:r>
              <a:rPr spc="-20" dirty="0"/>
              <a:t> </a:t>
            </a:r>
            <a:r>
              <a:rPr spc="-95" dirty="0"/>
              <a:t>base</a:t>
            </a:r>
            <a:r>
              <a:rPr spc="20" dirty="0"/>
              <a:t> </a:t>
            </a:r>
            <a:r>
              <a:rPr spc="-10" dirty="0"/>
              <a:t>is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spc="-20" dirty="0"/>
              <a:t>most</a:t>
            </a:r>
            <a:r>
              <a:rPr dirty="0"/>
              <a:t> </a:t>
            </a:r>
            <a:r>
              <a:rPr spc="-40" dirty="0"/>
              <a:t>reliable</a:t>
            </a:r>
            <a:r>
              <a:rPr spc="5" dirty="0"/>
              <a:t> </a:t>
            </a:r>
            <a:r>
              <a:rPr spc="-75" dirty="0"/>
              <a:t>way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guarantee</a:t>
            </a:r>
            <a:r>
              <a:rPr dirty="0"/>
              <a:t> </a:t>
            </a:r>
            <a:r>
              <a:rPr spc="-35" dirty="0"/>
              <a:t>long-</a:t>
            </a:r>
            <a:r>
              <a:rPr spc="-10" dirty="0"/>
              <a:t>term</a:t>
            </a:r>
            <a:r>
              <a:rPr spc="5" dirty="0"/>
              <a:t> </a:t>
            </a:r>
            <a:r>
              <a:rPr spc="-65" dirty="0"/>
              <a:t>views</a:t>
            </a:r>
            <a:r>
              <a:rPr spc="5" dirty="0"/>
              <a:t> </a:t>
            </a:r>
            <a:r>
              <a:rPr spc="-45" dirty="0"/>
              <a:t>and</a:t>
            </a:r>
            <a:r>
              <a:rPr spc="5" dirty="0"/>
              <a:t> </a:t>
            </a:r>
            <a:r>
              <a:rPr spc="-10" dirty="0"/>
              <a:t>growth.</a:t>
            </a:r>
          </a:p>
          <a:p>
            <a:pPr marL="287020" marR="97155">
              <a:lnSpc>
                <a:spcPct val="102600"/>
              </a:lnSpc>
              <a:spcBef>
                <a:spcPts val="300"/>
              </a:spcBef>
            </a:pPr>
            <a:r>
              <a:rPr b="1" spc="-50" dirty="0">
                <a:latin typeface="Arial"/>
                <a:cs typeface="Arial"/>
              </a:rPr>
              <a:t>Geography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is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Major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Factor:</a:t>
            </a:r>
            <a:r>
              <a:rPr b="1" spc="80" dirty="0">
                <a:latin typeface="Arial"/>
                <a:cs typeface="Arial"/>
              </a:rPr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60" dirty="0"/>
              <a:t>US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spc="-15" dirty="0"/>
              <a:t> </a:t>
            </a:r>
            <a:r>
              <a:rPr spc="-20" dirty="0"/>
              <a:t>India</a:t>
            </a:r>
            <a:r>
              <a:rPr spc="-15" dirty="0"/>
              <a:t> </a:t>
            </a:r>
            <a:r>
              <a:rPr spc="-60"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current </a:t>
            </a:r>
            <a:r>
              <a:rPr spc="-55" dirty="0"/>
              <a:t>epicenters</a:t>
            </a:r>
            <a:r>
              <a:rPr dirty="0"/>
              <a:t> of </a:t>
            </a:r>
            <a:r>
              <a:rPr spc="-65" dirty="0"/>
              <a:t>YouTube</a:t>
            </a:r>
            <a:r>
              <a:rPr dirty="0"/>
              <a:t> </a:t>
            </a:r>
            <a:r>
              <a:rPr spc="-25" dirty="0"/>
              <a:t>creation,</a:t>
            </a:r>
            <a:r>
              <a:rPr dirty="0"/>
              <a:t> but </a:t>
            </a:r>
            <a:r>
              <a:rPr spc="-10" dirty="0"/>
              <a:t>other</a:t>
            </a:r>
            <a:r>
              <a:rPr dirty="0"/>
              <a:t> </a:t>
            </a:r>
            <a:r>
              <a:rPr spc="-30" dirty="0"/>
              <a:t>nations</a:t>
            </a:r>
            <a:r>
              <a:rPr spc="5" dirty="0"/>
              <a:t> </a:t>
            </a:r>
            <a:r>
              <a:rPr spc="-60" dirty="0"/>
              <a:t>are</a:t>
            </a:r>
            <a:r>
              <a:rPr dirty="0"/>
              <a:t> </a:t>
            </a:r>
            <a:r>
              <a:rPr spc="-10" dirty="0"/>
              <a:t>quickly </a:t>
            </a:r>
            <a:r>
              <a:rPr spc="-30" dirty="0"/>
              <a:t>catching</a:t>
            </a:r>
            <a:r>
              <a:rPr spc="5" dirty="0"/>
              <a:t> </a:t>
            </a:r>
            <a:r>
              <a:rPr spc="-25" dirty="0"/>
              <a:t>up.</a:t>
            </a:r>
          </a:p>
          <a:p>
            <a:pPr marL="287020" marR="5080">
              <a:lnSpc>
                <a:spcPct val="102600"/>
              </a:lnSpc>
              <a:spcBef>
                <a:spcPts val="300"/>
              </a:spcBef>
            </a:pPr>
            <a:r>
              <a:rPr b="1" spc="-85" dirty="0">
                <a:latin typeface="Arial"/>
                <a:cs typeface="Arial"/>
              </a:rPr>
              <a:t>Success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is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 Outlier: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20" dirty="0"/>
              <a:t>While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20" dirty="0"/>
              <a:t>opportunity</a:t>
            </a:r>
            <a:r>
              <a:rPr spc="-30" dirty="0"/>
              <a:t> </a:t>
            </a:r>
            <a:r>
              <a:rPr spc="-10" dirty="0"/>
              <a:t>is</a:t>
            </a:r>
            <a:r>
              <a:rPr spc="-25" dirty="0"/>
              <a:t> </a:t>
            </a:r>
            <a:r>
              <a:rPr spc="-30" dirty="0"/>
              <a:t>there </a:t>
            </a:r>
            <a:r>
              <a:rPr dirty="0"/>
              <a:t>for</a:t>
            </a:r>
            <a:r>
              <a:rPr spc="-25" dirty="0"/>
              <a:t> </a:t>
            </a:r>
            <a:r>
              <a:rPr spc="-55" dirty="0"/>
              <a:t>everyone, </a:t>
            </a:r>
            <a:r>
              <a:rPr spc="-80" dirty="0"/>
              <a:t>massive</a:t>
            </a:r>
            <a:r>
              <a:rPr spc="5" dirty="0"/>
              <a:t> </a:t>
            </a:r>
            <a:r>
              <a:rPr spc="-30" dirty="0"/>
              <a:t>financial</a:t>
            </a:r>
            <a:r>
              <a:rPr spc="-25" dirty="0"/>
              <a:t> </a:t>
            </a:r>
            <a:r>
              <a:rPr spc="-105" dirty="0"/>
              <a:t>success</a:t>
            </a:r>
            <a:r>
              <a:rPr spc="30"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spc="-40" dirty="0"/>
              <a:t>rare</a:t>
            </a:r>
            <a:r>
              <a:rPr spc="5" dirty="0"/>
              <a:t> </a:t>
            </a:r>
            <a:r>
              <a:rPr spc="-45" dirty="0"/>
              <a:t>and</a:t>
            </a:r>
            <a:r>
              <a:rPr spc="5" dirty="0"/>
              <a:t> </a:t>
            </a:r>
            <a:r>
              <a:rPr spc="-40" dirty="0"/>
              <a:t>concentrated</a:t>
            </a:r>
            <a:r>
              <a:rPr spc="5" dirty="0"/>
              <a:t> </a:t>
            </a:r>
            <a:r>
              <a:rPr dirty="0"/>
              <a:t>at the</a:t>
            </a:r>
            <a:r>
              <a:rPr spc="5" dirty="0"/>
              <a:t> </a:t>
            </a:r>
            <a:r>
              <a:rPr spc="-35" dirty="0"/>
              <a:t>very</a:t>
            </a:r>
            <a:r>
              <a:rPr spc="5" dirty="0"/>
              <a:t> </a:t>
            </a:r>
            <a:r>
              <a:rPr spc="-20" dirty="0"/>
              <a:t>top.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115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9369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4787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4894" y="1041284"/>
            <a:ext cx="15557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dirty="0">
                <a:solidFill>
                  <a:srgbClr val="000000"/>
                </a:solidFill>
                <a:latin typeface="Arial"/>
                <a:cs typeface="Arial"/>
              </a:rPr>
              <a:t>Thank</a:t>
            </a:r>
            <a:r>
              <a:rPr sz="2450" b="1" spc="1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50" b="1" spc="-114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Big</a:t>
            </a:r>
            <a:r>
              <a:rPr spc="-40" dirty="0"/>
              <a:t> </a:t>
            </a:r>
            <a:r>
              <a:rPr dirty="0"/>
              <a:t>Picture:</a:t>
            </a:r>
            <a:r>
              <a:rPr spc="95" dirty="0"/>
              <a:t> </a:t>
            </a:r>
            <a:r>
              <a:rPr dirty="0"/>
              <a:t>Why</a:t>
            </a:r>
            <a:r>
              <a:rPr spc="-40" dirty="0"/>
              <a:t> </a:t>
            </a:r>
            <a:r>
              <a:rPr spc="-20" dirty="0"/>
              <a:t>YouTube?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29487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7020" marR="5080">
              <a:lnSpc>
                <a:spcPct val="102600"/>
              </a:lnSpc>
              <a:spcBef>
                <a:spcPts val="55"/>
              </a:spcBef>
            </a:pPr>
            <a:r>
              <a:rPr spc="-65" dirty="0"/>
              <a:t>YouTube</a:t>
            </a:r>
            <a:r>
              <a:rPr dirty="0"/>
              <a:t> isn’t just a </a:t>
            </a:r>
            <a:r>
              <a:rPr spc="-50" dirty="0"/>
              <a:t>video</a:t>
            </a:r>
            <a:r>
              <a:rPr dirty="0"/>
              <a:t> </a:t>
            </a:r>
            <a:r>
              <a:rPr spc="-10" dirty="0"/>
              <a:t>site;</a:t>
            </a:r>
            <a:r>
              <a:rPr dirty="0"/>
              <a:t> it </a:t>
            </a:r>
            <a:r>
              <a:rPr spc="-10" dirty="0"/>
              <a:t>is</a:t>
            </a:r>
            <a:r>
              <a:rPr dirty="0"/>
              <a:t> a </a:t>
            </a:r>
            <a:r>
              <a:rPr spc="-30" dirty="0"/>
              <a:t>global</a:t>
            </a:r>
            <a:r>
              <a:rPr dirty="0"/>
              <a:t> </a:t>
            </a:r>
            <a:r>
              <a:rPr spc="-10" dirty="0"/>
              <a:t>cultural</a:t>
            </a:r>
            <a:r>
              <a:rPr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spc="-40" dirty="0"/>
              <a:t>economic </a:t>
            </a:r>
            <a:r>
              <a:rPr spc="-10" dirty="0"/>
              <a:t>phenomenon.</a:t>
            </a:r>
          </a:p>
          <a:p>
            <a:pPr marL="287020" marR="135255">
              <a:lnSpc>
                <a:spcPct val="102600"/>
              </a:lnSpc>
              <a:spcBef>
                <a:spcPts val="300"/>
              </a:spcBef>
            </a:pPr>
            <a:r>
              <a:rPr dirty="0"/>
              <a:t>It</a:t>
            </a:r>
            <a:r>
              <a:rPr spc="10" dirty="0"/>
              <a:t> </a:t>
            </a:r>
            <a:r>
              <a:rPr spc="-85" dirty="0"/>
              <a:t>has</a:t>
            </a:r>
            <a:r>
              <a:rPr spc="15" dirty="0"/>
              <a:t> </a:t>
            </a:r>
            <a:r>
              <a:rPr spc="-40" dirty="0"/>
              <a:t>created</a:t>
            </a:r>
            <a:r>
              <a:rPr spc="15" dirty="0"/>
              <a:t> </a:t>
            </a:r>
            <a:r>
              <a:rPr spc="-65" dirty="0"/>
              <a:t>careers,</a:t>
            </a:r>
            <a:r>
              <a:rPr spc="10" dirty="0"/>
              <a:t> </a:t>
            </a:r>
            <a:r>
              <a:rPr spc="-55" dirty="0"/>
              <a:t>launched</a:t>
            </a:r>
            <a:r>
              <a:rPr spc="15" dirty="0"/>
              <a:t> </a:t>
            </a:r>
            <a:r>
              <a:rPr spc="-50" dirty="0"/>
              <a:t>brands,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0" dirty="0"/>
              <a:t> </a:t>
            </a:r>
            <a:r>
              <a:rPr spc="-75" dirty="0"/>
              <a:t>changed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75" dirty="0"/>
              <a:t>way</a:t>
            </a:r>
            <a:r>
              <a:rPr spc="15" dirty="0"/>
              <a:t> </a:t>
            </a:r>
            <a:r>
              <a:rPr spc="-25" dirty="0"/>
              <a:t>we </a:t>
            </a:r>
            <a:r>
              <a:rPr spc="-85" dirty="0"/>
              <a:t>consume</a:t>
            </a:r>
            <a:r>
              <a:rPr spc="65" dirty="0"/>
              <a:t> </a:t>
            </a:r>
            <a:r>
              <a:rPr spc="-10" dirty="0"/>
              <a:t>media.</a:t>
            </a:r>
          </a:p>
          <a:p>
            <a:pPr marL="287020" marR="115570">
              <a:lnSpc>
                <a:spcPct val="102600"/>
              </a:lnSpc>
              <a:spcBef>
                <a:spcPts val="300"/>
              </a:spcBef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spc="-55" dirty="0"/>
              <a:t>analysis,</a:t>
            </a:r>
            <a:r>
              <a:rPr spc="-15" dirty="0"/>
              <a:t> </a:t>
            </a:r>
            <a:r>
              <a:rPr spc="-95" dirty="0"/>
              <a:t>we</a:t>
            </a:r>
            <a:r>
              <a:rPr spc="20" dirty="0"/>
              <a:t> </a:t>
            </a:r>
            <a:r>
              <a:rPr spc="-35" dirty="0"/>
              <a:t>dive</a:t>
            </a:r>
            <a:r>
              <a:rPr spc="-10" dirty="0"/>
              <a:t> </a:t>
            </a:r>
            <a:r>
              <a:rPr dirty="0"/>
              <a:t>into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data</a:t>
            </a:r>
            <a:r>
              <a:rPr spc="-15" dirty="0"/>
              <a:t> </a:t>
            </a:r>
            <a:r>
              <a:rPr spc="-40" dirty="0"/>
              <a:t>behind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20" dirty="0"/>
              <a:t>platform’s</a:t>
            </a:r>
            <a:r>
              <a:rPr spc="-15" dirty="0"/>
              <a:t> </a:t>
            </a:r>
            <a:r>
              <a:rPr spc="-20" dirty="0"/>
              <a:t>most </a:t>
            </a:r>
            <a:r>
              <a:rPr spc="-75" dirty="0"/>
              <a:t>successful</a:t>
            </a:r>
            <a:r>
              <a:rPr spc="10" dirty="0"/>
              <a:t> </a:t>
            </a:r>
            <a:r>
              <a:rPr spc="-65" dirty="0"/>
              <a:t>channels</a:t>
            </a:r>
            <a:r>
              <a:rPr spc="1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45" dirty="0"/>
              <a:t>understand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5" dirty="0"/>
              <a:t>key</a:t>
            </a:r>
            <a:r>
              <a:rPr spc="10" dirty="0"/>
              <a:t> </a:t>
            </a:r>
            <a:r>
              <a:rPr spc="-35" dirty="0"/>
              <a:t>drivers</a:t>
            </a:r>
            <a:r>
              <a:rPr spc="1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growth, </a:t>
            </a:r>
            <a:r>
              <a:rPr spc="-55" dirty="0"/>
              <a:t>earnings,</a:t>
            </a:r>
            <a:r>
              <a:rPr spc="-5" dirty="0"/>
              <a:t> </a:t>
            </a:r>
            <a:r>
              <a:rPr spc="-45" dirty="0"/>
              <a:t>and</a:t>
            </a:r>
            <a:r>
              <a:rPr spc="-5" dirty="0"/>
              <a:t> </a:t>
            </a:r>
            <a:r>
              <a:rPr spc="-10" dirty="0"/>
              <a:t>popularity.</a:t>
            </a:r>
          </a:p>
          <a:p>
            <a:pPr marL="287020" marR="188595">
              <a:lnSpc>
                <a:spcPct val="102600"/>
              </a:lnSpc>
              <a:spcBef>
                <a:spcPts val="300"/>
              </a:spcBef>
            </a:pPr>
            <a:r>
              <a:rPr b="1" dirty="0">
                <a:latin typeface="Arial"/>
                <a:cs typeface="Arial"/>
              </a:rPr>
              <a:t>Our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Goal: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60" dirty="0"/>
              <a:t>uncover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5" dirty="0"/>
              <a:t>patterns</a:t>
            </a:r>
            <a:r>
              <a:rPr spc="-5" dirty="0"/>
              <a:t> </a:t>
            </a:r>
            <a:r>
              <a:rPr spc="-45" dirty="0"/>
              <a:t>and</a:t>
            </a:r>
            <a:r>
              <a:rPr spc="-5" dirty="0"/>
              <a:t> </a:t>
            </a:r>
            <a:r>
              <a:rPr spc="-40" dirty="0"/>
              <a:t>correlations</a:t>
            </a:r>
            <a:r>
              <a:rPr spc="-5" dirty="0"/>
              <a:t> </a:t>
            </a:r>
            <a:r>
              <a:rPr dirty="0"/>
              <a:t>that </a:t>
            </a:r>
            <a:r>
              <a:rPr spc="-25" dirty="0"/>
              <a:t>define </a:t>
            </a:r>
            <a:r>
              <a:rPr spc="-105" dirty="0"/>
              <a:t>success</a:t>
            </a:r>
            <a:r>
              <a:rPr spc="3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30" dirty="0"/>
              <a:t>global</a:t>
            </a:r>
            <a:r>
              <a:rPr spc="-15" dirty="0"/>
              <a:t> </a:t>
            </a:r>
            <a:r>
              <a:rPr spc="-10" dirty="0"/>
              <a:t>scale.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1159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9369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47874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7710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Titans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30" dirty="0"/>
              <a:t>YouTube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82268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91996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401737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310247"/>
            <a:ext cx="4173854" cy="12001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YouTube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mountain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occupied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mix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major </a:t>
            </a:r>
            <a:r>
              <a:rPr sz="1100" spc="-25" dirty="0">
                <a:latin typeface="Arial MT"/>
                <a:cs typeface="Arial MT"/>
              </a:rPr>
              <a:t>media </a:t>
            </a:r>
            <a:r>
              <a:rPr sz="1100" spc="-40" dirty="0">
                <a:latin typeface="Arial MT"/>
                <a:cs typeface="Arial MT"/>
              </a:rPr>
              <a:t>corporations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native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digital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creators.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100" spc="-20" dirty="0">
                <a:latin typeface="Arial MT"/>
                <a:cs typeface="Arial MT"/>
              </a:rPr>
              <a:t>Dominant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forces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include: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10" dirty="0">
                <a:latin typeface="Arial"/>
                <a:cs typeface="Arial"/>
              </a:rPr>
              <a:t>Music: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45" dirty="0">
                <a:latin typeface="Arial MT"/>
                <a:cs typeface="Arial MT"/>
              </a:rPr>
              <a:t>(T-</a:t>
            </a:r>
            <a:r>
              <a:rPr sz="1100" spc="-30" dirty="0">
                <a:latin typeface="Arial MT"/>
                <a:cs typeface="Arial MT"/>
              </a:rPr>
              <a:t>Series,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Music)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40" dirty="0">
                <a:latin typeface="Arial"/>
                <a:cs typeface="Arial"/>
              </a:rPr>
              <a:t>Children’s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Content: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 MT"/>
                <a:cs typeface="Arial MT"/>
              </a:rPr>
              <a:t>(Cocomelon,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Kids </a:t>
            </a:r>
            <a:r>
              <a:rPr sz="1100" spc="-30" dirty="0">
                <a:latin typeface="Arial MT"/>
                <a:cs typeface="Arial MT"/>
              </a:rPr>
              <a:t>Diana</a:t>
            </a:r>
            <a:r>
              <a:rPr sz="1100" spc="-20" dirty="0">
                <a:latin typeface="Arial MT"/>
                <a:cs typeface="Arial MT"/>
              </a:rPr>
              <a:t> Show)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b="1" spc="-30" dirty="0">
                <a:latin typeface="Arial"/>
                <a:cs typeface="Arial"/>
              </a:rPr>
              <a:t>High-</a:t>
            </a:r>
            <a:r>
              <a:rPr sz="1100" b="1" spc="-40" dirty="0">
                <a:latin typeface="Arial"/>
                <a:cs typeface="Arial"/>
              </a:rPr>
              <a:t>production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Entertainment:</a:t>
            </a:r>
            <a:r>
              <a:rPr sz="1100" b="1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(MrBeast)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0" y="1533121"/>
            <a:ext cx="2971800" cy="19948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What’s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Magic</a:t>
            </a:r>
            <a:r>
              <a:rPr spc="-45" dirty="0"/>
              <a:t> </a:t>
            </a:r>
            <a:r>
              <a:rPr spc="-10" dirty="0"/>
              <a:t>Formula?</a:t>
            </a:r>
            <a:r>
              <a:rPr spc="80" dirty="0"/>
              <a:t> </a:t>
            </a:r>
            <a:r>
              <a:rPr spc="-40" dirty="0"/>
              <a:t>Subscribers</a:t>
            </a:r>
            <a:r>
              <a:rPr spc="-45" dirty="0"/>
              <a:t> </a:t>
            </a:r>
            <a:r>
              <a:rPr spc="70" dirty="0"/>
              <a:t>+</a:t>
            </a:r>
            <a:r>
              <a:rPr spc="-50" dirty="0"/>
              <a:t> </a:t>
            </a:r>
            <a:r>
              <a:rPr spc="-10" dirty="0"/>
              <a:t>Views</a:t>
            </a:r>
          </a:p>
          <a:p>
            <a:pPr marL="43180" marR="5080">
              <a:lnSpc>
                <a:spcPct val="102600"/>
              </a:lnSpc>
              <a:spcBef>
                <a:spcPts val="114"/>
              </a:spcBef>
            </a:pPr>
            <a:r>
              <a:rPr sz="1100" spc="-50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found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b="1" spc="-20" dirty="0">
                <a:solidFill>
                  <a:srgbClr val="000000"/>
                </a:solidFill>
                <a:latin typeface="Arial"/>
                <a:cs typeface="Arial"/>
              </a:rPr>
              <a:t>moderate</a:t>
            </a:r>
            <a:r>
              <a:rPr sz="1100" b="1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00000"/>
                </a:solidFill>
                <a:latin typeface="Arial"/>
                <a:cs typeface="Arial"/>
              </a:rPr>
              <a:t>positive</a:t>
            </a:r>
            <a:r>
              <a:rPr sz="1100" b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r>
              <a:rPr sz="1100" b="1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(0.75)</a:t>
            </a:r>
            <a:r>
              <a:rPr sz="1100" b="1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00000"/>
                </a:solidFill>
                <a:latin typeface="Arial MT"/>
                <a:cs typeface="Arial MT"/>
              </a:rPr>
              <a:t>between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Arial MT"/>
                <a:cs typeface="Arial MT"/>
              </a:rPr>
              <a:t>channel’s </a:t>
            </a:r>
            <a:r>
              <a:rPr sz="1100" spc="-55" dirty="0">
                <a:solidFill>
                  <a:srgbClr val="000000"/>
                </a:solidFill>
                <a:latin typeface="Arial MT"/>
                <a:cs typeface="Arial MT"/>
              </a:rPr>
              <a:t>subscriber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count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its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total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000000"/>
                </a:solidFill>
                <a:latin typeface="Arial MT"/>
                <a:cs typeface="Arial MT"/>
              </a:rPr>
              <a:t>video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views.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49248"/>
            <a:ext cx="4324985" cy="187960"/>
          </a:xfrm>
          <a:custGeom>
            <a:avLst/>
            <a:gdLst/>
            <a:ahLst/>
            <a:cxnLst/>
            <a:rect l="l" t="t" r="r" b="b"/>
            <a:pathLst>
              <a:path w="4324985" h="187959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4324563" y="187823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777696"/>
            <a:ext cx="10496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this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0" dirty="0">
                <a:solidFill>
                  <a:srgbClr val="FF0000"/>
                </a:solidFill>
                <a:latin typeface="Tahoma"/>
                <a:cs typeface="Tahoma"/>
              </a:rPr>
              <a:t>means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924420"/>
            <a:ext cx="4324985" cy="581475"/>
            <a:chOff x="87743" y="924420"/>
            <a:chExt cx="4324985" cy="5814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924420"/>
              <a:ext cx="4324563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968685"/>
              <a:ext cx="4324985" cy="537210"/>
            </a:xfrm>
            <a:custGeom>
              <a:avLst/>
              <a:gdLst/>
              <a:ahLst/>
              <a:cxnLst/>
              <a:rect l="l" t="t" r="r" b="b"/>
              <a:pathLst>
                <a:path w="4324985" h="537210">
                  <a:moveTo>
                    <a:pt x="4324563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273763" y="537039"/>
                  </a:lnTo>
                  <a:lnTo>
                    <a:pt x="4293488" y="533030"/>
                  </a:lnTo>
                  <a:lnTo>
                    <a:pt x="4309641" y="522116"/>
                  </a:lnTo>
                  <a:lnTo>
                    <a:pt x="4320555" y="505963"/>
                  </a:lnTo>
                  <a:lnTo>
                    <a:pt x="4324563" y="486238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544" y="938973"/>
            <a:ext cx="43249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9334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large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subscriber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base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dirty="0">
                <a:latin typeface="Arial MT"/>
                <a:cs typeface="Arial MT"/>
              </a:rPr>
              <a:t> a </a:t>
            </a:r>
            <a:r>
              <a:rPr sz="1100" spc="-20" dirty="0">
                <a:latin typeface="Arial MT"/>
                <a:cs typeface="Arial MT"/>
              </a:rPr>
              <a:t>strong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indicator</a:t>
            </a:r>
            <a:r>
              <a:rPr sz="1100" dirty="0">
                <a:latin typeface="Arial MT"/>
                <a:cs typeface="Arial MT"/>
              </a:rPr>
              <a:t> of </a:t>
            </a:r>
            <a:r>
              <a:rPr sz="1100" spc="-20" dirty="0">
                <a:latin typeface="Arial MT"/>
                <a:cs typeface="Arial MT"/>
              </a:rPr>
              <a:t>high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view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counts.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 </a:t>
            </a:r>
            <a:r>
              <a:rPr sz="1100" spc="-20" dirty="0">
                <a:latin typeface="Arial MT"/>
                <a:cs typeface="Arial MT"/>
              </a:rPr>
              <a:t>acts </a:t>
            </a:r>
            <a:r>
              <a:rPr sz="1100" spc="-110" dirty="0">
                <a:latin typeface="Arial MT"/>
                <a:cs typeface="Arial MT"/>
              </a:rPr>
              <a:t>as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built-</a:t>
            </a:r>
            <a:r>
              <a:rPr sz="1100" dirty="0">
                <a:latin typeface="Arial MT"/>
                <a:cs typeface="Arial MT"/>
              </a:rPr>
              <a:t>in </a:t>
            </a:r>
            <a:r>
              <a:rPr sz="1100" spc="-70" dirty="0">
                <a:latin typeface="Arial MT"/>
                <a:cs typeface="Arial MT"/>
              </a:rPr>
              <a:t>audience</a:t>
            </a:r>
            <a:r>
              <a:rPr sz="1100" dirty="0">
                <a:latin typeface="Arial MT"/>
                <a:cs typeface="Arial MT"/>
              </a:rPr>
              <a:t> for </a:t>
            </a:r>
            <a:r>
              <a:rPr sz="1100" spc="-60" dirty="0">
                <a:latin typeface="Arial MT"/>
                <a:cs typeface="Arial MT"/>
              </a:rPr>
              <a:t>new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content,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creating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35" dirty="0">
                <a:latin typeface="Arial MT"/>
                <a:cs typeface="Arial MT"/>
              </a:rPr>
              <a:t>powerful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feedback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loop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growth.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561" y="1663207"/>
            <a:ext cx="2252981" cy="176961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288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spc="-20" dirty="0"/>
              <a:t>Global</a:t>
            </a:r>
            <a:r>
              <a:rPr spc="-35" dirty="0"/>
              <a:t> YouTube </a:t>
            </a:r>
            <a:r>
              <a:rPr spc="-10" dirty="0"/>
              <a:t>Hotspots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51153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67700"/>
            <a:ext cx="391287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811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United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States </a:t>
            </a:r>
            <a:r>
              <a:rPr sz="1100" spc="-10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undisputed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leader,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home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440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top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dataset.</a:t>
            </a:r>
            <a:endParaRPr sz="1100">
              <a:latin typeface="Arial MT"/>
              <a:cs typeface="Arial MT"/>
            </a:endParaRPr>
          </a:p>
          <a:p>
            <a:pPr marL="12700" marR="36195">
              <a:lnSpc>
                <a:spcPct val="102600"/>
              </a:lnSpc>
              <a:spcBef>
                <a:spcPts val="300"/>
              </a:spcBef>
            </a:pPr>
            <a:r>
              <a:rPr sz="1100" b="1" spc="-10" dirty="0">
                <a:latin typeface="Arial"/>
                <a:cs typeface="Arial"/>
              </a:rPr>
              <a:t>India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 MT"/>
                <a:cs typeface="Arial MT"/>
              </a:rPr>
              <a:t>follows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as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strong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second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169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channels,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showcasing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its </a:t>
            </a:r>
            <a:r>
              <a:rPr sz="1100" spc="-80" dirty="0">
                <a:latin typeface="Arial MT"/>
                <a:cs typeface="Arial MT"/>
              </a:rPr>
              <a:t>massive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engaged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audience.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Arial MT"/>
                <a:cs typeface="Arial MT"/>
              </a:rPr>
              <a:t>Emerging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digital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economies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like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Brazil,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UK,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and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Mexico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 MT"/>
                <a:cs typeface="Arial MT"/>
              </a:rPr>
              <a:t>also feature</a:t>
            </a:r>
            <a:r>
              <a:rPr sz="1100" spc="-10" dirty="0">
                <a:latin typeface="Arial MT"/>
                <a:cs typeface="Arial MT"/>
              </a:rPr>
              <a:t> prominently.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33258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15375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Does</a:t>
            </a:r>
            <a:r>
              <a:rPr spc="-7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20" dirty="0"/>
              <a:t>Bigger</a:t>
            </a:r>
            <a:r>
              <a:rPr spc="-65" dirty="0"/>
              <a:t> </a:t>
            </a:r>
            <a:r>
              <a:rPr spc="-10" dirty="0"/>
              <a:t>Country</a:t>
            </a:r>
            <a:r>
              <a:rPr spc="-70" dirty="0"/>
              <a:t> </a:t>
            </a:r>
            <a:r>
              <a:rPr dirty="0"/>
              <a:t>Mean</a:t>
            </a:r>
            <a:r>
              <a:rPr spc="-65" dirty="0"/>
              <a:t> </a:t>
            </a:r>
            <a:r>
              <a:rPr dirty="0"/>
              <a:t>More</a:t>
            </a:r>
            <a:r>
              <a:rPr spc="-70" dirty="0"/>
              <a:t> </a:t>
            </a:r>
            <a:r>
              <a:rPr spc="-10" dirty="0"/>
              <a:t>Channels?</a:t>
            </a:r>
          </a:p>
          <a:p>
            <a:pPr marL="43180" marR="5080">
              <a:lnSpc>
                <a:spcPct val="102600"/>
              </a:lnSpc>
              <a:spcBef>
                <a:spcPts val="114"/>
              </a:spcBef>
            </a:pPr>
            <a:r>
              <a:rPr sz="1100" spc="-50" dirty="0">
                <a:solidFill>
                  <a:srgbClr val="000000"/>
                </a:solidFill>
                <a:latin typeface="Arial MT"/>
                <a:cs typeface="Arial MT"/>
              </a:rPr>
              <a:t>We</a:t>
            </a:r>
            <a:r>
              <a:rPr sz="1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found</a:t>
            </a:r>
            <a:r>
              <a:rPr sz="1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 MT"/>
                <a:cs typeface="Arial MT"/>
              </a:rPr>
              <a:t>only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b="1" spc="-30" dirty="0">
                <a:solidFill>
                  <a:srgbClr val="000000"/>
                </a:solidFill>
                <a:latin typeface="Arial"/>
                <a:cs typeface="Arial"/>
              </a:rPr>
              <a:t>weak</a:t>
            </a:r>
            <a:r>
              <a:rPr sz="1100" b="1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40" dirty="0">
                <a:solidFill>
                  <a:srgbClr val="000000"/>
                </a:solidFill>
                <a:latin typeface="Arial"/>
                <a:cs typeface="Arial"/>
              </a:rPr>
              <a:t>positive</a:t>
            </a:r>
            <a:r>
              <a:rPr sz="1100"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spc="-35" dirty="0">
                <a:solidFill>
                  <a:srgbClr val="000000"/>
                </a:solidFill>
                <a:latin typeface="Arial"/>
                <a:cs typeface="Arial"/>
              </a:rPr>
              <a:t>correlation</a:t>
            </a:r>
            <a:r>
              <a:rPr sz="1100" b="1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000000"/>
                </a:solidFill>
                <a:latin typeface="Arial"/>
                <a:cs typeface="Arial"/>
              </a:rPr>
              <a:t>(0.36)</a:t>
            </a:r>
            <a:r>
              <a:rPr sz="110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000000"/>
                </a:solidFill>
                <a:latin typeface="Arial MT"/>
                <a:cs typeface="Arial MT"/>
              </a:rPr>
              <a:t>between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110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country’s </a:t>
            </a:r>
            <a:r>
              <a:rPr sz="1100" spc="-25" dirty="0">
                <a:solidFill>
                  <a:srgbClr val="000000"/>
                </a:solidFill>
                <a:latin typeface="Arial MT"/>
                <a:cs typeface="Arial MT"/>
              </a:rPr>
              <a:t>population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its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40" dirty="0">
                <a:solidFill>
                  <a:srgbClr val="000000"/>
                </a:solidFill>
                <a:latin typeface="Arial MT"/>
                <a:cs typeface="Arial MT"/>
              </a:rPr>
              <a:t>number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  <a:latin typeface="Arial MT"/>
                <a:cs typeface="Arial MT"/>
              </a:rPr>
              <a:t>top</a:t>
            </a:r>
            <a:r>
              <a:rPr sz="1100" spc="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65" dirty="0">
                <a:solidFill>
                  <a:srgbClr val="000000"/>
                </a:solidFill>
                <a:latin typeface="Arial MT"/>
                <a:cs typeface="Arial MT"/>
              </a:rPr>
              <a:t>YouTube</a:t>
            </a:r>
            <a:r>
              <a:rPr sz="110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 MT"/>
                <a:cs typeface="Arial MT"/>
              </a:rPr>
              <a:t>channels.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743" y="741108"/>
            <a:ext cx="4324985" cy="198755"/>
          </a:xfrm>
          <a:custGeom>
            <a:avLst/>
            <a:gdLst/>
            <a:ahLst/>
            <a:cxnLst/>
            <a:rect l="l" t="t" r="r" b="b"/>
            <a:pathLst>
              <a:path w="4324985" h="198755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324563" y="198367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769555"/>
            <a:ext cx="41338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Insight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926820"/>
            <a:ext cx="4324985" cy="581488"/>
            <a:chOff x="87743" y="926820"/>
            <a:chExt cx="4324985" cy="58148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926820"/>
              <a:ext cx="4324563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971098"/>
              <a:ext cx="4324985" cy="537210"/>
            </a:xfrm>
            <a:custGeom>
              <a:avLst/>
              <a:gdLst/>
              <a:ahLst/>
              <a:cxnLst/>
              <a:rect l="l" t="t" r="r" b="b"/>
              <a:pathLst>
                <a:path w="4324985" h="537210">
                  <a:moveTo>
                    <a:pt x="4324563" y="0"/>
                  </a:moveTo>
                  <a:lnTo>
                    <a:pt x="0" y="0"/>
                  </a:lnTo>
                  <a:lnTo>
                    <a:pt x="0" y="486238"/>
                  </a:lnTo>
                  <a:lnTo>
                    <a:pt x="4008" y="505963"/>
                  </a:lnTo>
                  <a:lnTo>
                    <a:pt x="14922" y="522116"/>
                  </a:lnTo>
                  <a:lnTo>
                    <a:pt x="31075" y="533030"/>
                  </a:lnTo>
                  <a:lnTo>
                    <a:pt x="50800" y="537039"/>
                  </a:lnTo>
                  <a:lnTo>
                    <a:pt x="4273763" y="537039"/>
                  </a:lnTo>
                  <a:lnTo>
                    <a:pt x="4293488" y="533030"/>
                  </a:lnTo>
                  <a:lnTo>
                    <a:pt x="4309641" y="522116"/>
                  </a:lnTo>
                  <a:lnTo>
                    <a:pt x="4320555" y="505963"/>
                  </a:lnTo>
                  <a:lnTo>
                    <a:pt x="4324563" y="486238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8544" y="941373"/>
            <a:ext cx="43249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11176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 MT"/>
                <a:cs typeface="Arial MT"/>
              </a:rPr>
              <a:t>While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large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population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provides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potential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audience,</a:t>
            </a:r>
            <a:r>
              <a:rPr sz="1100" spc="-10" dirty="0">
                <a:latin typeface="Arial MT"/>
                <a:cs typeface="Arial MT"/>
              </a:rPr>
              <a:t> other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factors</a:t>
            </a:r>
            <a:r>
              <a:rPr sz="1100" spc="-20" dirty="0">
                <a:latin typeface="Arial MT"/>
                <a:cs typeface="Arial MT"/>
              </a:rPr>
              <a:t> like </a:t>
            </a:r>
            <a:r>
              <a:rPr sz="1100" spc="-10" dirty="0">
                <a:latin typeface="Arial MT"/>
                <a:cs typeface="Arial MT"/>
              </a:rPr>
              <a:t>internet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infrastructure,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economic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conditions,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cultural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trends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play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55" dirty="0">
                <a:latin typeface="Arial MT"/>
                <a:cs typeface="Arial MT"/>
              </a:rPr>
              <a:t>more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significant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role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 </a:t>
            </a:r>
            <a:r>
              <a:rPr sz="1100" spc="-30" dirty="0">
                <a:latin typeface="Arial MT"/>
                <a:cs typeface="Arial MT"/>
              </a:rPr>
              <a:t>fostering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successful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creator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ecosystem.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500" y="1523132"/>
            <a:ext cx="2590800" cy="20147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9794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When</a:t>
            </a:r>
            <a:r>
              <a:rPr spc="-70" dirty="0"/>
              <a:t> </a:t>
            </a:r>
            <a:r>
              <a:rPr spc="-45" dirty="0"/>
              <a:t>Were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Top</a:t>
            </a:r>
            <a:r>
              <a:rPr spc="-65" dirty="0"/>
              <a:t> </a:t>
            </a:r>
            <a:r>
              <a:rPr spc="-40" dirty="0"/>
              <a:t>Channels</a:t>
            </a:r>
            <a:r>
              <a:rPr spc="-65" dirty="0"/>
              <a:t> </a:t>
            </a:r>
            <a:r>
              <a:rPr spc="-20" dirty="0"/>
              <a:t>Created?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320177"/>
            <a:ext cx="4324985" cy="198755"/>
          </a:xfrm>
          <a:custGeom>
            <a:avLst/>
            <a:gdLst/>
            <a:ahLst/>
            <a:cxnLst/>
            <a:rect l="l" t="t" r="r" b="b"/>
            <a:pathLst>
              <a:path w="4324985" h="198755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324563" y="198367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348625"/>
            <a:ext cx="87947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Key</a:t>
            </a:r>
            <a:r>
              <a:rPr sz="1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90" dirty="0">
                <a:solidFill>
                  <a:srgbClr val="FF0000"/>
                </a:solidFill>
                <a:latin typeface="Tahoma"/>
                <a:cs typeface="Tahoma"/>
              </a:rPr>
              <a:t>Takeaway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518932"/>
            <a:ext cx="4324985" cy="409408"/>
            <a:chOff x="87743" y="1505889"/>
            <a:chExt cx="4324985" cy="40940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505889"/>
              <a:ext cx="4324563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550172"/>
              <a:ext cx="4324985" cy="365125"/>
            </a:xfrm>
            <a:custGeom>
              <a:avLst/>
              <a:gdLst/>
              <a:ahLst/>
              <a:cxnLst/>
              <a:rect l="l" t="t" r="r" b="b"/>
              <a:pathLst>
                <a:path w="4324985" h="365125">
                  <a:moveTo>
                    <a:pt x="4324563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273763" y="364962"/>
                  </a:lnTo>
                  <a:lnTo>
                    <a:pt x="4293488" y="360953"/>
                  </a:lnTo>
                  <a:lnTo>
                    <a:pt x="4309641" y="350039"/>
                  </a:lnTo>
                  <a:lnTo>
                    <a:pt x="4320555" y="333886"/>
                  </a:lnTo>
                  <a:lnTo>
                    <a:pt x="4324563" y="314161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5844" y="310247"/>
            <a:ext cx="4337685" cy="15741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511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analysis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channel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creation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dates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shows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across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80" dirty="0">
                <a:latin typeface="Arial MT"/>
                <a:cs typeface="Arial MT"/>
              </a:rPr>
              <a:t>days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month.</a:t>
            </a:r>
            <a:endParaRPr sz="1100" dirty="0">
              <a:latin typeface="Arial MT"/>
              <a:cs typeface="Arial MT"/>
            </a:endParaRPr>
          </a:p>
          <a:p>
            <a:pPr marL="12700" marR="205104">
              <a:lnSpc>
                <a:spcPct val="102600"/>
              </a:lnSpc>
              <a:spcBef>
                <a:spcPts val="165"/>
              </a:spcBef>
            </a:pPr>
            <a:r>
              <a:rPr sz="1100" spc="-30" dirty="0">
                <a:latin typeface="Arial MT"/>
                <a:cs typeface="Arial MT"/>
              </a:rPr>
              <a:t>There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notable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peak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created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around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day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month.</a:t>
            </a:r>
            <a:r>
              <a:rPr sz="1100" spc="9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However,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shows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successful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are </a:t>
            </a:r>
            <a:r>
              <a:rPr sz="1100" spc="-55" dirty="0">
                <a:latin typeface="Arial MT"/>
                <a:cs typeface="Arial MT"/>
              </a:rPr>
              <a:t>launched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throughout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month.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144780">
              <a:lnSpc>
                <a:spcPct val="102600"/>
              </a:lnSpc>
            </a:pPr>
            <a:r>
              <a:rPr sz="1100" spc="-100" dirty="0">
                <a:latin typeface="Arial MT"/>
                <a:cs typeface="Arial MT"/>
              </a:rPr>
              <a:t>Success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10" dirty="0">
                <a:latin typeface="Arial MT"/>
                <a:cs typeface="Arial MT"/>
              </a:rPr>
              <a:t> about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specific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day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you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launch,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about </a:t>
            </a:r>
            <a:r>
              <a:rPr sz="1100" spc="-30" dirty="0">
                <a:latin typeface="Arial MT"/>
                <a:cs typeface="Arial MT"/>
              </a:rPr>
              <a:t>consistently </a:t>
            </a:r>
            <a:r>
              <a:rPr sz="1100" spc="-40" dirty="0">
                <a:latin typeface="Arial MT"/>
                <a:cs typeface="Arial MT"/>
              </a:rPr>
              <a:t>producing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quality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content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over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time.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972623"/>
            <a:ext cx="2209799" cy="15553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Does</a:t>
            </a:r>
            <a:r>
              <a:rPr spc="-55" dirty="0"/>
              <a:t> </a:t>
            </a:r>
            <a:r>
              <a:rPr spc="-50" dirty="0"/>
              <a:t>Unemployment </a:t>
            </a:r>
            <a:r>
              <a:rPr dirty="0"/>
              <a:t>Affect</a:t>
            </a:r>
            <a:r>
              <a:rPr spc="-50" dirty="0"/>
              <a:t> </a:t>
            </a:r>
            <a:r>
              <a:rPr spc="-35" dirty="0"/>
              <a:t>YouTube</a:t>
            </a:r>
            <a:r>
              <a:rPr spc="-50" dirty="0"/>
              <a:t> </a:t>
            </a:r>
            <a:r>
              <a:rPr spc="-10" dirty="0"/>
              <a:t>Growth?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91665"/>
            <a:ext cx="4172585" cy="846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Arial MT"/>
                <a:cs typeface="Arial MT"/>
              </a:rPr>
              <a:t>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investigated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link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between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recent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subscriber</a:t>
            </a:r>
            <a:r>
              <a:rPr sz="1100" spc="-10" dirty="0">
                <a:latin typeface="Arial MT"/>
                <a:cs typeface="Arial MT"/>
              </a:rPr>
              <a:t> growth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national </a:t>
            </a:r>
            <a:r>
              <a:rPr sz="1100" spc="-50" dirty="0">
                <a:latin typeface="Arial MT"/>
                <a:cs typeface="Arial MT"/>
              </a:rPr>
              <a:t>unemployment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rates.</a:t>
            </a:r>
            <a:endParaRPr sz="1100">
              <a:latin typeface="Arial MT"/>
              <a:cs typeface="Arial MT"/>
            </a:endParaRPr>
          </a:p>
          <a:p>
            <a:pPr marL="12700" marR="545465">
              <a:lnSpc>
                <a:spcPct val="102600"/>
              </a:lnSpc>
              <a:spcBef>
                <a:spcPts val="10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result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was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35" dirty="0">
                <a:latin typeface="Arial MT"/>
                <a:cs typeface="Arial MT"/>
              </a:rPr>
              <a:t>correlation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value</a:t>
            </a:r>
            <a:r>
              <a:rPr sz="1100" dirty="0">
                <a:latin typeface="Arial MT"/>
                <a:cs typeface="Arial MT"/>
              </a:rPr>
              <a:t> of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0.18</a:t>
            </a:r>
            <a:r>
              <a:rPr sz="1100" dirty="0">
                <a:latin typeface="Arial MT"/>
                <a:cs typeface="Arial MT"/>
              </a:rPr>
              <a:t>,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indicates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b="1" spc="-25" dirty="0">
                <a:latin typeface="Arial"/>
                <a:cs typeface="Arial"/>
              </a:rPr>
              <a:t>no </a:t>
            </a:r>
            <a:r>
              <a:rPr sz="1100" b="1" spc="-40" dirty="0">
                <a:latin typeface="Arial"/>
                <a:cs typeface="Arial"/>
              </a:rPr>
              <a:t>meaningful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correlation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43" y="1864435"/>
            <a:ext cx="4324985" cy="198755"/>
          </a:xfrm>
          <a:custGeom>
            <a:avLst/>
            <a:gdLst/>
            <a:ahLst/>
            <a:cxnLst/>
            <a:rect l="l" t="t" r="r" b="b"/>
            <a:pathLst>
              <a:path w="4324985" h="198755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324563" y="198367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544" y="1892883"/>
            <a:ext cx="41338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Insight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743" y="2050148"/>
            <a:ext cx="4324985" cy="726901"/>
            <a:chOff x="87743" y="2050148"/>
            <a:chExt cx="4324985" cy="726901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2050148"/>
              <a:ext cx="4324563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743" y="2094424"/>
              <a:ext cx="4324985" cy="682625"/>
            </a:xfrm>
            <a:custGeom>
              <a:avLst/>
              <a:gdLst/>
              <a:ahLst/>
              <a:cxnLst/>
              <a:rect l="l" t="t" r="r" b="b"/>
              <a:pathLst>
                <a:path w="4324985" h="682625">
                  <a:moveTo>
                    <a:pt x="4324563" y="0"/>
                  </a:moveTo>
                  <a:lnTo>
                    <a:pt x="0" y="0"/>
                  </a:lnTo>
                  <a:lnTo>
                    <a:pt x="0" y="631376"/>
                  </a:lnTo>
                  <a:lnTo>
                    <a:pt x="4008" y="651100"/>
                  </a:lnTo>
                  <a:lnTo>
                    <a:pt x="14922" y="667253"/>
                  </a:lnTo>
                  <a:lnTo>
                    <a:pt x="31075" y="678167"/>
                  </a:lnTo>
                  <a:lnTo>
                    <a:pt x="50800" y="682176"/>
                  </a:lnTo>
                  <a:lnTo>
                    <a:pt x="4273763" y="682176"/>
                  </a:lnTo>
                  <a:lnTo>
                    <a:pt x="4293488" y="678167"/>
                  </a:lnTo>
                  <a:lnTo>
                    <a:pt x="4309641" y="667253"/>
                  </a:lnTo>
                  <a:lnTo>
                    <a:pt x="4320555" y="651100"/>
                  </a:lnTo>
                  <a:lnTo>
                    <a:pt x="4324563" y="631376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8544" y="2064701"/>
            <a:ext cx="432498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R="112395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 MT"/>
                <a:cs typeface="Arial MT"/>
              </a:rPr>
              <a:t>Short-</a:t>
            </a:r>
            <a:r>
              <a:rPr sz="1100" dirty="0">
                <a:latin typeface="Arial MT"/>
                <a:cs typeface="Arial MT"/>
              </a:rPr>
              <a:t>term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channel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growth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does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appear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be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directly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influenced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country’s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unemployment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rate.</a:t>
            </a:r>
            <a:r>
              <a:rPr sz="1100" spc="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This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suggests</a:t>
            </a:r>
            <a:r>
              <a:rPr sz="1100" dirty="0">
                <a:latin typeface="Arial MT"/>
                <a:cs typeface="Arial MT"/>
              </a:rPr>
              <a:t> that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viewers’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content </a:t>
            </a:r>
            <a:r>
              <a:rPr sz="1100" spc="-40" dirty="0">
                <a:latin typeface="Arial MT"/>
                <a:cs typeface="Arial MT"/>
              </a:rPr>
              <a:t>consumption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habits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creators’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motivations </a:t>
            </a:r>
            <a:r>
              <a:rPr sz="1100" spc="-6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driven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factors </a:t>
            </a:r>
            <a:r>
              <a:rPr sz="1100" spc="-10" dirty="0">
                <a:latin typeface="Arial MT"/>
                <a:cs typeface="Arial MT"/>
              </a:rPr>
              <a:t>other </a:t>
            </a:r>
            <a:r>
              <a:rPr sz="1100" dirty="0">
                <a:latin typeface="Arial MT"/>
                <a:cs typeface="Arial MT"/>
              </a:rPr>
              <a:t>than </a:t>
            </a:r>
            <a:r>
              <a:rPr sz="1100" spc="-40" dirty="0">
                <a:latin typeface="Arial MT"/>
                <a:cs typeface="Arial MT"/>
              </a:rPr>
              <a:t>immediate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economic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conditions.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689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Recent</a:t>
            </a:r>
            <a:r>
              <a:rPr spc="-60" dirty="0"/>
              <a:t> </a:t>
            </a:r>
            <a:r>
              <a:rPr spc="-35" dirty="0"/>
              <a:t>Subscriber</a:t>
            </a:r>
            <a:r>
              <a:rPr spc="-60" dirty="0"/>
              <a:t> </a:t>
            </a:r>
            <a:r>
              <a:rPr spc="-25" dirty="0"/>
              <a:t>Growth</a:t>
            </a:r>
            <a:r>
              <a:rPr spc="-60" dirty="0"/>
              <a:t> </a:t>
            </a:r>
            <a:r>
              <a:rPr spc="-40" dirty="0"/>
              <a:t>Trends</a:t>
            </a:r>
            <a:r>
              <a:rPr spc="-60" dirty="0"/>
              <a:t> </a:t>
            </a:r>
            <a:r>
              <a:rPr dirty="0"/>
              <a:t>(Last</a:t>
            </a:r>
            <a:r>
              <a:rPr spc="-60" dirty="0"/>
              <a:t> </a:t>
            </a:r>
            <a:r>
              <a:rPr dirty="0"/>
              <a:t>30</a:t>
            </a:r>
            <a:r>
              <a:rPr spc="-60" dirty="0"/>
              <a:t> </a:t>
            </a:r>
            <a:r>
              <a:rPr spc="-10" dirty="0"/>
              <a:t>Days)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16622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89139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61668"/>
            <a:ext cx="65265" cy="652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743" y="1429752"/>
            <a:ext cx="4324985" cy="198755"/>
          </a:xfrm>
          <a:custGeom>
            <a:avLst/>
            <a:gdLst/>
            <a:ahLst/>
            <a:cxnLst/>
            <a:rect l="l" t="t" r="r" b="b"/>
            <a:pathLst>
              <a:path w="4324985" h="198755">
                <a:moveTo>
                  <a:pt x="4273763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324563" y="198367"/>
                </a:lnTo>
                <a:lnTo>
                  <a:pt x="4324563" y="50800"/>
                </a:lnTo>
                <a:lnTo>
                  <a:pt x="4320555" y="31075"/>
                </a:lnTo>
                <a:lnTo>
                  <a:pt x="4309641" y="14922"/>
                </a:lnTo>
                <a:lnTo>
                  <a:pt x="4293488" y="4008"/>
                </a:lnTo>
                <a:lnTo>
                  <a:pt x="4273763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544" y="1458200"/>
            <a:ext cx="41338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Insight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43" y="1615465"/>
            <a:ext cx="4324985" cy="409408"/>
            <a:chOff x="87743" y="1615465"/>
            <a:chExt cx="4324985" cy="409408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3" y="1615465"/>
              <a:ext cx="4324563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659748"/>
              <a:ext cx="4324985" cy="365125"/>
            </a:xfrm>
            <a:custGeom>
              <a:avLst/>
              <a:gdLst/>
              <a:ahLst/>
              <a:cxnLst/>
              <a:rect l="l" t="t" r="r" b="b"/>
              <a:pathLst>
                <a:path w="4324985" h="365125">
                  <a:moveTo>
                    <a:pt x="4324563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273763" y="364962"/>
                  </a:lnTo>
                  <a:lnTo>
                    <a:pt x="4293488" y="360953"/>
                  </a:lnTo>
                  <a:lnTo>
                    <a:pt x="4309641" y="350039"/>
                  </a:lnTo>
                  <a:lnTo>
                    <a:pt x="4320555" y="333886"/>
                  </a:lnTo>
                  <a:lnTo>
                    <a:pt x="4324563" y="314161"/>
                  </a:lnTo>
                  <a:lnTo>
                    <a:pt x="4324563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5844" y="310247"/>
            <a:ext cx="4337685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trend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subscribers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gained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30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days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heavily</a:t>
            </a:r>
            <a:endParaRPr sz="1100" dirty="0">
              <a:latin typeface="Arial MT"/>
              <a:cs typeface="Arial MT"/>
            </a:endParaRPr>
          </a:p>
          <a:p>
            <a:pPr marL="12700" marR="215900">
              <a:lnSpc>
                <a:spcPct val="102600"/>
              </a:lnSpc>
            </a:pPr>
            <a:r>
              <a:rPr sz="1100" spc="-30" dirty="0">
                <a:latin typeface="Arial MT"/>
                <a:cs typeface="Arial MT"/>
              </a:rPr>
              <a:t>right-</a:t>
            </a:r>
            <a:r>
              <a:rPr sz="1100" spc="-60" dirty="0">
                <a:latin typeface="Arial MT"/>
                <a:cs typeface="Arial MT"/>
              </a:rPr>
              <a:t>skewed,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indicating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most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channels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35" dirty="0">
                <a:latin typeface="Arial MT"/>
                <a:cs typeface="Arial MT"/>
              </a:rPr>
              <a:t>see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modest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growth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while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20" dirty="0">
                <a:latin typeface="Arial MT"/>
                <a:cs typeface="Arial MT"/>
              </a:rPr>
              <a:t>few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experience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explosive,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outlier growth.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Mean:</a:t>
            </a:r>
            <a:r>
              <a:rPr sz="1100" b="1" spc="470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350,000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subscribers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Arial"/>
                <a:cs typeface="Arial"/>
              </a:rPr>
              <a:t>Median: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200,000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subscribers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0"/>
              </a:spcBef>
            </a:pPr>
            <a:r>
              <a:rPr sz="1100" b="1" dirty="0">
                <a:latin typeface="Arial"/>
                <a:cs typeface="Arial"/>
              </a:rPr>
              <a:t>Mode: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100,000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subscribers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100" dirty="0">
              <a:latin typeface="Arial MT"/>
              <a:cs typeface="Arial MT"/>
            </a:endParaRPr>
          </a:p>
          <a:p>
            <a:pPr marL="12700" marR="92075">
              <a:lnSpc>
                <a:spcPct val="1026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median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representation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typical </a:t>
            </a:r>
            <a:r>
              <a:rPr sz="1100" spc="-50" dirty="0">
                <a:latin typeface="Arial MT"/>
                <a:cs typeface="Arial MT"/>
              </a:rPr>
              <a:t>channel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growth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spc="-60" dirty="0">
                <a:latin typeface="Arial MT"/>
                <a:cs typeface="Arial MT"/>
              </a:rPr>
              <a:t>mean,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 </a:t>
            </a:r>
            <a:r>
              <a:rPr sz="1100" spc="-1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inflated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few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hyper-successful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channels.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3586" y="2056114"/>
            <a:ext cx="2362200" cy="154433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996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Tahoma</vt:lpstr>
      <vt:lpstr>Times New Roman</vt:lpstr>
      <vt:lpstr>Office Theme</vt:lpstr>
      <vt:lpstr>The Anatomy of YouTube Success A Global Analysis of the World’s Biggest Video Platform</vt:lpstr>
      <vt:lpstr>The Big Picture: Why YouTube?</vt:lpstr>
      <vt:lpstr>The Titans of YouTube</vt:lpstr>
      <vt:lpstr>What’s the Magic Formula? Subscribers + Views We found a moderate positive correlation (0.75) between a channel’s subscriber count and its total video views.</vt:lpstr>
      <vt:lpstr>The Global YouTube Hotspots</vt:lpstr>
      <vt:lpstr>Does a Bigger Country Mean More Channels? We found only a weak positive correlation (0.36) between a country’s population and its number of top YouTube channels.</vt:lpstr>
      <vt:lpstr>When Were the Top Channels Created?</vt:lpstr>
      <vt:lpstr>Does Unemployment Affect YouTube Growth?</vt:lpstr>
      <vt:lpstr>Recent Subscriber Growth Trends (Last 30 Days)</vt:lpstr>
      <vt:lpstr>Recent Viewership Trends (Last 30 Days)</vt:lpstr>
      <vt:lpstr>The Most Popular (and Profitable) Content</vt:lpstr>
      <vt:lpstr>A Deeper Dive: Category vs. Channel Type</vt:lpstr>
      <vt:lpstr>The Outliers: YouTube’s 1%</vt:lpstr>
      <vt:lpstr>The Blueprint for YouTube Success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Anatomy of YouTube Success - A Global Analysis of the World's Biggest Video Platform</dc:title>
  <dc:creator>Yakkala Viswanadha Kartikeya</dc:creator>
  <cp:lastModifiedBy>Viswanadha Kartikeya Yakkala</cp:lastModifiedBy>
  <cp:revision>1</cp:revision>
  <dcterms:created xsi:type="dcterms:W3CDTF">2025-07-22T11:57:57Z</dcterms:created>
  <dcterms:modified xsi:type="dcterms:W3CDTF">2025-07-22T12:00:38Z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2025-07-22T00:00:00Z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