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PT Sans Narrow"/>
      <p:regular r:id="rId35"/>
      <p:bold r:id="rId36"/>
    </p:embeddedFont>
    <p:embeddedFont>
      <p:font typeface="Montserrat"/>
      <p:regular r:id="rId37"/>
      <p:bold r:id="rId38"/>
      <p:italic r:id="rId39"/>
      <p:boldItalic r:id="rId40"/>
    </p:embeddedFont>
    <p:embeddedFont>
      <p:font typeface="Roboto Mono"/>
      <p:regular r:id="rId41"/>
      <p:bold r:id="rId42"/>
      <p:italic r:id="rId43"/>
      <p:boldItalic r:id="rId44"/>
    </p:embeddedFont>
    <p:embeddedFont>
      <p:font typeface="Open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5.xml"/><Relationship Id="rId42" Type="http://schemas.openxmlformats.org/officeDocument/2006/relationships/font" Target="fonts/RobotoMono-bold.fntdata"/><Relationship Id="rId41" Type="http://schemas.openxmlformats.org/officeDocument/2006/relationships/font" Target="fonts/RobotoMono-regular.fntdata"/><Relationship Id="rId22" Type="http://schemas.openxmlformats.org/officeDocument/2006/relationships/slide" Target="slides/slide17.xml"/><Relationship Id="rId44" Type="http://schemas.openxmlformats.org/officeDocument/2006/relationships/font" Target="fonts/RobotoMono-boldItalic.fntdata"/><Relationship Id="rId21" Type="http://schemas.openxmlformats.org/officeDocument/2006/relationships/slide" Target="slides/slide16.xml"/><Relationship Id="rId43" Type="http://schemas.openxmlformats.org/officeDocument/2006/relationships/font" Target="fonts/RobotoMono-italic.fntdata"/><Relationship Id="rId24" Type="http://schemas.openxmlformats.org/officeDocument/2006/relationships/slide" Target="slides/slide19.xml"/><Relationship Id="rId46" Type="http://schemas.openxmlformats.org/officeDocument/2006/relationships/font" Target="fonts/OpenSans-bold.fntdata"/><Relationship Id="rId23" Type="http://schemas.openxmlformats.org/officeDocument/2006/relationships/slide" Target="slides/slide18.xml"/><Relationship Id="rId45"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OpenSans-boldItalic.fntdata"/><Relationship Id="rId25" Type="http://schemas.openxmlformats.org/officeDocument/2006/relationships/slide" Target="slides/slide20.xml"/><Relationship Id="rId47" Type="http://schemas.openxmlformats.org/officeDocument/2006/relationships/font" Target="fonts/OpenSans-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TSansNarrow-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regular.fntdata"/><Relationship Id="rId14" Type="http://schemas.openxmlformats.org/officeDocument/2006/relationships/slide" Target="slides/slide9.xml"/><Relationship Id="rId36" Type="http://schemas.openxmlformats.org/officeDocument/2006/relationships/font" Target="fonts/PTSansNarrow-bold.fntdata"/><Relationship Id="rId17" Type="http://schemas.openxmlformats.org/officeDocument/2006/relationships/slide" Target="slides/slide12.xml"/><Relationship Id="rId39" Type="http://schemas.openxmlformats.org/officeDocument/2006/relationships/font" Target="fonts/Montserrat-italic.fntdata"/><Relationship Id="rId16" Type="http://schemas.openxmlformats.org/officeDocument/2006/relationships/slide" Target="slides/slide11.xml"/><Relationship Id="rId38" Type="http://schemas.openxmlformats.org/officeDocument/2006/relationships/font" Target="fonts/Montserra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Welcome to Team 1’s Final Project presentation</a:t>
            </a:r>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cbdb588be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cbdb588be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cbdb588be_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cbdb588be_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cbdb588be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cbdb588be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cbdb588be_5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cbdb588be_5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cbdb588be_5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cbdb588be_5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cd377c9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cd377c9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cd377c93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cd377c93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cd377c93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cd377c93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cd377c93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cd377c93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cd377c93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cd377c93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cbdb588b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cbdb588b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300">
                <a:solidFill>
                  <a:schemeClr val="dk1"/>
                </a:solidFill>
              </a:rPr>
              <a:t>5 weeks ago, Infinity Cafe approached us and asked us how we could help transform the way they capture and retrieve insights from their data. They wanted a modern, robust data pipeline that would help them make data-driven decisions, identifying opportunities to provide a better service.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GB" sz="1300"/>
              <a:t>B</a:t>
            </a:r>
            <a:r>
              <a:rPr lang="en-GB" sz="1300"/>
              <a:t>it of background:</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GB" sz="1300"/>
              <a:t>Further points for each bullet</a:t>
            </a:r>
            <a:endParaRPr sz="1300"/>
          </a:p>
          <a:p>
            <a:pPr indent="0" lvl="0" marL="0" rtl="0" algn="l">
              <a:spcBef>
                <a:spcPts val="0"/>
              </a:spcBef>
              <a:spcAft>
                <a:spcPts val="0"/>
              </a:spcAft>
              <a:buNone/>
            </a:pPr>
            <a:r>
              <a:rPr lang="en-GB" sz="1300"/>
              <a:t>[2] - E</a:t>
            </a:r>
            <a:r>
              <a:rPr lang="en-GB" sz="1300"/>
              <a:t>ach with varying menus and opening hours</a:t>
            </a:r>
            <a:endParaRPr sz="1300"/>
          </a:p>
          <a:p>
            <a:pPr indent="0" lvl="0" marL="0" rtl="0" algn="l">
              <a:spcBef>
                <a:spcPts val="0"/>
              </a:spcBef>
              <a:spcAft>
                <a:spcPts val="0"/>
              </a:spcAft>
              <a:buNone/>
            </a:pPr>
            <a:r>
              <a:rPr lang="en-GB" sz="1300"/>
              <a:t>[3] - They cannot share their successes, and neither their failures. Making them liable to repeating mistakes and overlooking solutions that might have been implemented by other cafes.</a:t>
            </a:r>
            <a:endParaRPr sz="1300">
              <a:solidFill>
                <a:schemeClr val="dk1"/>
              </a:solidFill>
            </a:endParaRPr>
          </a:p>
          <a:p>
            <a:pPr indent="0" lvl="0" marL="0" rtl="0" algn="l">
              <a:spcBef>
                <a:spcPts val="0"/>
              </a:spcBef>
              <a:spcAft>
                <a:spcPts val="0"/>
              </a:spcAft>
              <a:buNone/>
            </a:pPr>
            <a:r>
              <a:t/>
            </a:r>
            <a:endParaRPr sz="13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cd377c93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cd377c93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cd377c93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cd377c93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c9bf5c89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c9bf5c89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cbdb588be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cbdb588be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c9bf5c89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c9bf5c89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technologies you used, what the benefits of these are and the extent to which they fit the solution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c9bf5c89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c9bf5c89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team members who were total beginners, including myself, found it challenging to choose tasks because they were sure how they could contribute to the team especially in the beginning and also, as we were working in tandem...</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ac9bf5c89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ac9bf5c89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Suman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1050">
                <a:solidFill>
                  <a:srgbClr val="4D5156"/>
                </a:solidFill>
                <a:highlight>
                  <a:srgbClr val="FFFFFF"/>
                </a:highlight>
              </a:rPr>
              <a:t>Cleaning data to ensuring </a:t>
            </a:r>
            <a:r>
              <a:rPr b="1" lang="en-GB" sz="1050">
                <a:solidFill>
                  <a:srgbClr val="5F6368"/>
                </a:solidFill>
                <a:highlight>
                  <a:srgbClr val="FFFFFF"/>
                </a:highlight>
              </a:rPr>
              <a:t>data</a:t>
            </a:r>
            <a:r>
              <a:rPr lang="en-GB" sz="1050">
                <a:solidFill>
                  <a:srgbClr val="4D5156"/>
                </a:solidFill>
                <a:highlight>
                  <a:srgbClr val="FFFFFF"/>
                </a:highlight>
              </a:rPr>
              <a:t> is correct, consistent and usable.</a:t>
            </a:r>
            <a:endParaRPr sz="1050">
              <a:solidFill>
                <a:srgbClr val="4D5156"/>
              </a:solidFill>
              <a:highlight>
                <a:srgbClr val="FFFFFF"/>
              </a:highlight>
            </a:endParaRPr>
          </a:p>
          <a:p>
            <a:pPr indent="0" lvl="0" marL="0" rtl="0" algn="l">
              <a:spcBef>
                <a:spcPts val="0"/>
              </a:spcBef>
              <a:spcAft>
                <a:spcPts val="0"/>
              </a:spcAft>
              <a:buNone/>
            </a:pPr>
            <a:r>
              <a:rPr b="1" lang="en-GB" sz="1200">
                <a:solidFill>
                  <a:srgbClr val="202124"/>
                </a:solidFill>
                <a:highlight>
                  <a:srgbClr val="FFFFFF"/>
                </a:highlight>
              </a:rPr>
              <a:t>Data engineers</a:t>
            </a:r>
            <a:r>
              <a:rPr lang="en-GB" sz="1200">
                <a:solidFill>
                  <a:srgbClr val="202124"/>
                </a:solidFill>
                <a:highlight>
                  <a:srgbClr val="FFFFFF"/>
                </a:highlight>
              </a:rPr>
              <a:t> are responsible for finding trends in </a:t>
            </a:r>
            <a:r>
              <a:rPr b="1" lang="en-GB" sz="1200">
                <a:solidFill>
                  <a:srgbClr val="202124"/>
                </a:solidFill>
                <a:highlight>
                  <a:srgbClr val="FFFFFF"/>
                </a:highlight>
              </a:rPr>
              <a:t>data</a:t>
            </a:r>
            <a:r>
              <a:rPr lang="en-GB" sz="1200">
                <a:solidFill>
                  <a:srgbClr val="202124"/>
                </a:solidFill>
                <a:highlight>
                  <a:srgbClr val="FFFFFF"/>
                </a:highlight>
              </a:rPr>
              <a:t> sets and developing algorithms to help make raw </a:t>
            </a:r>
            <a:r>
              <a:rPr b="1" lang="en-GB" sz="1200">
                <a:solidFill>
                  <a:srgbClr val="202124"/>
                </a:solidFill>
                <a:highlight>
                  <a:srgbClr val="FFFFFF"/>
                </a:highlight>
              </a:rPr>
              <a:t>data</a:t>
            </a:r>
            <a:r>
              <a:rPr lang="en-GB" sz="1200">
                <a:solidFill>
                  <a:srgbClr val="202124"/>
                </a:solidFill>
                <a:highlight>
                  <a:srgbClr val="FFFFFF"/>
                </a:highlight>
              </a:rPr>
              <a:t> more useful to the enterprise.</a:t>
            </a:r>
            <a:endParaRPr sz="1050">
              <a:solidFill>
                <a:srgbClr val="4D5156"/>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c9bf5c89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ac9bf5c89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Read from CSVs without significant  duplication in Redshift</a:t>
            </a:r>
            <a:endParaRPr/>
          </a:p>
          <a:p>
            <a:pPr indent="0" lvl="0" marL="0" rtl="0" algn="l">
              <a:spcBef>
                <a:spcPts val="0"/>
              </a:spcBef>
              <a:spcAft>
                <a:spcPts val="0"/>
              </a:spcAft>
              <a:buNone/>
            </a:pPr>
            <a:r>
              <a:rPr lang="en-GB"/>
              <a:t>Data visualisations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c9bf5c89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c9bf5c89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GB"/>
              <a:t>Split the projects into 3 Sprints to make the work easier to tackle</a:t>
            </a:r>
            <a:endParaRPr/>
          </a:p>
          <a:p>
            <a:pPr indent="-298450" lvl="0" marL="457200" rtl="0" algn="l">
              <a:spcBef>
                <a:spcPts val="0"/>
              </a:spcBef>
              <a:spcAft>
                <a:spcPts val="0"/>
              </a:spcAft>
              <a:buSzPts val="1100"/>
              <a:buAutoNum type="arabicPeriod"/>
            </a:pPr>
            <a:r>
              <a:rPr lang="en-GB"/>
              <a:t>GitHub projects board</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acbdb588b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acbdb588b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c9bf5c8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c9bf5c8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300">
              <a:solidFill>
                <a:schemeClr val="dk1"/>
              </a:solidFill>
            </a:endParaRPr>
          </a:p>
          <a:p>
            <a:pPr indent="0" lvl="0" marL="0" rtl="0" algn="l">
              <a:lnSpc>
                <a:spcPct val="115000"/>
              </a:lnSpc>
              <a:spcBef>
                <a:spcPts val="0"/>
              </a:spcBef>
              <a:spcAft>
                <a:spcPts val="0"/>
              </a:spcAft>
              <a:buNone/>
            </a:pPr>
            <a:r>
              <a:rPr lang="en-GB" sz="1300">
                <a:solidFill>
                  <a:schemeClr val="dk1"/>
                </a:solidFill>
              </a:rPr>
              <a:t>[all] These 3 points combined made it difficult to identify trends and respond to changes in </a:t>
            </a:r>
            <a:r>
              <a:rPr lang="en-GB" sz="1300">
                <a:solidFill>
                  <a:schemeClr val="dk1"/>
                </a:solidFill>
              </a:rPr>
              <a:t>customer behaviour.</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a:p>
            <a:pPr indent="0" lvl="0" marL="0" rtl="0" algn="l">
              <a:lnSpc>
                <a:spcPct val="115000"/>
              </a:lnSpc>
              <a:spcBef>
                <a:spcPts val="0"/>
              </a:spcBef>
              <a:spcAft>
                <a:spcPts val="0"/>
              </a:spcAft>
              <a:buNone/>
            </a:pPr>
            <a:r>
              <a:rPr lang="en-GB" sz="1300">
                <a:solidFill>
                  <a:schemeClr val="dk1"/>
                </a:solidFill>
              </a:rPr>
              <a:t>Therefore impeding you from delivering the best service to those customers.</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cbdb588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cbdb588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300">
                <a:solidFill>
                  <a:schemeClr val="dk1"/>
                </a:solidFill>
              </a:rPr>
              <a:t>“After identifying these drawbacks in the current process, it was </a:t>
            </a:r>
            <a:r>
              <a:rPr lang="en-GB" sz="1300">
                <a:solidFill>
                  <a:schemeClr val="dk1"/>
                </a:solidFill>
              </a:rPr>
              <a:t>apparent</a:t>
            </a:r>
            <a:r>
              <a:rPr lang="en-GB" sz="1300">
                <a:solidFill>
                  <a:schemeClr val="dk1"/>
                </a:solidFill>
              </a:rPr>
              <a:t> that a change was needed.</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a:p>
            <a:pPr indent="0" lvl="0" marL="0" rtl="0" algn="l">
              <a:lnSpc>
                <a:spcPct val="115000"/>
              </a:lnSpc>
              <a:spcBef>
                <a:spcPts val="0"/>
              </a:spcBef>
              <a:spcAft>
                <a:spcPts val="0"/>
              </a:spcAft>
              <a:buNone/>
            </a:pPr>
            <a:r>
              <a:rPr lang="en-GB" sz="1300">
                <a:solidFill>
                  <a:schemeClr val="dk1"/>
                </a:solidFill>
              </a:rPr>
              <a:t>The new data strategy will help us understand:</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c9bf5c89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c9bf5c89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chemeClr val="dk1"/>
                </a:solidFill>
                <a:latin typeface="Montserrat"/>
                <a:ea typeface="Montserrat"/>
                <a:cs typeface="Montserrat"/>
                <a:sym typeface="Montserrat"/>
              </a:rPr>
              <a:t>Elevator Pitch: </a:t>
            </a:r>
            <a:endParaRPr sz="12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br>
              <a:rPr b="1" lang="en-GB" sz="1200">
                <a:solidFill>
                  <a:schemeClr val="dk1"/>
                </a:solidFill>
                <a:latin typeface="Montserrat"/>
                <a:ea typeface="Montserrat"/>
                <a:cs typeface="Montserrat"/>
                <a:sym typeface="Montserrat"/>
              </a:rPr>
            </a:br>
            <a:r>
              <a:rPr b="1" lang="en-GB" sz="1200">
                <a:solidFill>
                  <a:schemeClr val="dk1"/>
                </a:solidFill>
                <a:latin typeface="Montserrat"/>
                <a:ea typeface="Montserrat"/>
                <a:cs typeface="Montserrat"/>
                <a:sym typeface="Montserrat"/>
              </a:rPr>
              <a:t>For </a:t>
            </a:r>
            <a:r>
              <a:rPr lang="en-GB" sz="1200">
                <a:solidFill>
                  <a:schemeClr val="dk1"/>
                </a:solidFill>
                <a:latin typeface="Montserrat"/>
                <a:ea typeface="Montserrat"/>
                <a:cs typeface="Montserrat"/>
                <a:sym typeface="Montserrat"/>
              </a:rPr>
              <a:t>Franchise managers and head office data analysts, </a:t>
            </a:r>
            <a:r>
              <a:rPr b="1" lang="en-GB" sz="1200">
                <a:solidFill>
                  <a:schemeClr val="dk1"/>
                </a:solidFill>
                <a:latin typeface="Montserrat"/>
                <a:ea typeface="Montserrat"/>
                <a:cs typeface="Montserrat"/>
                <a:sym typeface="Montserrat"/>
              </a:rPr>
              <a:t>who </a:t>
            </a:r>
            <a:r>
              <a:rPr lang="en-GB" sz="1200">
                <a:solidFill>
                  <a:schemeClr val="dk1"/>
                </a:solidFill>
                <a:latin typeface="Montserrat"/>
                <a:ea typeface="Montserrat"/>
                <a:cs typeface="Montserrat"/>
                <a:sym typeface="Montserrat"/>
              </a:rPr>
              <a:t>want to understand sales trends of a single cafe over a day, </a:t>
            </a:r>
            <a:r>
              <a:rPr b="1" lang="en-GB" sz="1200">
                <a:solidFill>
                  <a:schemeClr val="dk1"/>
                </a:solidFill>
                <a:latin typeface="Montserrat"/>
                <a:ea typeface="Montserrat"/>
                <a:cs typeface="Montserrat"/>
                <a:sym typeface="Montserrat"/>
              </a:rPr>
              <a:t>the </a:t>
            </a:r>
            <a:r>
              <a:rPr lang="en-GB" sz="1200">
                <a:solidFill>
                  <a:schemeClr val="dk1"/>
                </a:solidFill>
                <a:latin typeface="Montserrat"/>
                <a:ea typeface="Montserrat"/>
                <a:cs typeface="Montserrat"/>
                <a:sym typeface="Montserrat"/>
              </a:rPr>
              <a:t>Infinite-Data System </a:t>
            </a:r>
            <a:r>
              <a:rPr b="1" lang="en-GB" sz="1200">
                <a:solidFill>
                  <a:schemeClr val="dk1"/>
                </a:solidFill>
                <a:latin typeface="Montserrat"/>
                <a:ea typeface="Montserrat"/>
                <a:cs typeface="Montserrat"/>
                <a:sym typeface="Montserrat"/>
              </a:rPr>
              <a:t>is a </a:t>
            </a:r>
            <a:r>
              <a:rPr lang="en-GB" sz="1200">
                <a:solidFill>
                  <a:schemeClr val="dk1"/>
                </a:solidFill>
                <a:latin typeface="Montserrat"/>
                <a:ea typeface="Montserrat"/>
                <a:cs typeface="Montserrat"/>
                <a:sym typeface="Montserrat"/>
              </a:rPr>
              <a:t>data pipeline </a:t>
            </a:r>
            <a:r>
              <a:rPr b="1" lang="en-GB" sz="1200">
                <a:solidFill>
                  <a:schemeClr val="dk1"/>
                </a:solidFill>
                <a:latin typeface="Montserrat"/>
                <a:ea typeface="Montserrat"/>
                <a:cs typeface="Montserrat"/>
                <a:sym typeface="Montserrat"/>
              </a:rPr>
              <a:t>that </a:t>
            </a:r>
            <a:r>
              <a:rPr lang="en-GB" sz="1200">
                <a:solidFill>
                  <a:schemeClr val="dk1"/>
                </a:solidFill>
                <a:latin typeface="Montserrat"/>
                <a:ea typeface="Montserrat"/>
                <a:cs typeface="Montserrat"/>
                <a:sym typeface="Montserrat"/>
              </a:rPr>
              <a:t>takes data from a CSV store in the cloud and displays it in a graph </a:t>
            </a:r>
            <a:r>
              <a:rPr b="1" lang="en-GB" sz="1200">
                <a:solidFill>
                  <a:schemeClr val="dk1"/>
                </a:solidFill>
                <a:latin typeface="Montserrat"/>
                <a:ea typeface="Montserrat"/>
                <a:cs typeface="Montserrat"/>
                <a:sym typeface="Montserrat"/>
              </a:rPr>
              <a:t>unlike </a:t>
            </a:r>
            <a:r>
              <a:rPr lang="en-GB" sz="1200">
                <a:solidFill>
                  <a:schemeClr val="dk1"/>
                </a:solidFill>
                <a:latin typeface="Montserrat"/>
                <a:ea typeface="Montserrat"/>
                <a:cs typeface="Montserrat"/>
                <a:sym typeface="Montserrat"/>
              </a:rPr>
              <a:t>the existing local data system, </a:t>
            </a:r>
            <a:r>
              <a:rPr b="1" lang="en-GB" sz="1200">
                <a:solidFill>
                  <a:schemeClr val="dk1"/>
                </a:solidFill>
                <a:latin typeface="Montserrat"/>
                <a:ea typeface="Montserrat"/>
                <a:cs typeface="Montserrat"/>
                <a:sym typeface="Montserrat"/>
              </a:rPr>
              <a:t>our product </a:t>
            </a:r>
            <a:r>
              <a:rPr lang="en-GB" sz="1200">
                <a:solidFill>
                  <a:schemeClr val="dk1"/>
                </a:solidFill>
                <a:latin typeface="Montserrat"/>
                <a:ea typeface="Montserrat"/>
                <a:cs typeface="Montserrat"/>
                <a:sym typeface="Montserrat"/>
              </a:rPr>
              <a:t>will display data the following day rather than a month later.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c9bf5c89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c9bf5c89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cfcfdff2d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cfcfdff2d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cbdb588be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cbdb588be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cbdb588be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cbdb588be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14.png"/><Relationship Id="rId7" Type="http://schemas.openxmlformats.org/officeDocument/2006/relationships/image" Target="../media/image12.png"/><Relationship Id="rId8"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311700" y="853600"/>
            <a:ext cx="8520600" cy="200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300">
                <a:solidFill>
                  <a:schemeClr val="dk2"/>
                </a:solidFill>
                <a:latin typeface="Montserrat"/>
                <a:ea typeface="Montserrat"/>
                <a:cs typeface="Montserrat"/>
                <a:sym typeface="Montserrat"/>
              </a:rPr>
              <a:t>Infinity Cafe’s</a:t>
            </a:r>
            <a:endParaRPr sz="3300">
              <a:solidFill>
                <a:schemeClr val="dk2"/>
              </a:solidFill>
              <a:latin typeface="Montserrat"/>
              <a:ea typeface="Montserrat"/>
              <a:cs typeface="Montserrat"/>
              <a:sym typeface="Montserrat"/>
            </a:endParaRPr>
          </a:p>
          <a:p>
            <a:pPr indent="0" lvl="0" marL="0" rtl="0" algn="ctr">
              <a:spcBef>
                <a:spcPts val="0"/>
              </a:spcBef>
              <a:spcAft>
                <a:spcPts val="0"/>
              </a:spcAft>
              <a:buNone/>
            </a:pPr>
            <a:r>
              <a:t/>
            </a:r>
            <a:endParaRPr b="1" sz="3300">
              <a:solidFill>
                <a:schemeClr val="dk2"/>
              </a:solidFill>
              <a:latin typeface="Montserrat"/>
              <a:ea typeface="Montserrat"/>
              <a:cs typeface="Montserrat"/>
              <a:sym typeface="Montserrat"/>
            </a:endParaRPr>
          </a:p>
          <a:p>
            <a:pPr indent="0" lvl="0" marL="0" rtl="0" algn="ctr">
              <a:spcBef>
                <a:spcPts val="0"/>
              </a:spcBef>
              <a:spcAft>
                <a:spcPts val="0"/>
              </a:spcAft>
              <a:buNone/>
            </a:pPr>
            <a:r>
              <a:rPr b="1" lang="en-GB" sz="3700">
                <a:solidFill>
                  <a:schemeClr val="dk2"/>
                </a:solidFill>
                <a:latin typeface="Montserrat"/>
                <a:ea typeface="Montserrat"/>
                <a:cs typeface="Montserrat"/>
                <a:sym typeface="Montserrat"/>
              </a:rPr>
              <a:t>Infinite-Data System</a:t>
            </a:r>
            <a:endParaRPr b="1" sz="6300">
              <a:latin typeface="Montserrat"/>
              <a:ea typeface="Montserrat"/>
              <a:cs typeface="Montserrat"/>
              <a:sym typeface="Montserrat"/>
            </a:endParaRPr>
          </a:p>
        </p:txBody>
      </p:sp>
      <p:sp>
        <p:nvSpPr>
          <p:cNvPr id="67" name="Google Shape;67;p13"/>
          <p:cNvSpPr txBox="1"/>
          <p:nvPr>
            <p:ph idx="1" type="subTitle"/>
          </p:nvPr>
        </p:nvSpPr>
        <p:spPr>
          <a:xfrm>
            <a:off x="311700" y="3158875"/>
            <a:ext cx="8520600" cy="88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500">
                <a:latin typeface="Roboto Mono"/>
                <a:ea typeface="Roboto Mono"/>
                <a:cs typeface="Roboto Mono"/>
                <a:sym typeface="Roboto Mono"/>
              </a:rPr>
              <a:t>Team</a:t>
            </a:r>
            <a:r>
              <a:rPr lang="en-GB" sz="2500">
                <a:latin typeface="Roboto Mono"/>
                <a:ea typeface="Roboto Mono"/>
                <a:cs typeface="Roboto Mono"/>
                <a:sym typeface="Roboto Mono"/>
              </a:rPr>
              <a:t> 1</a:t>
            </a:r>
            <a:endParaRPr sz="2500">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2"/>
          <p:cNvPicPr preferRelativeResize="0"/>
          <p:nvPr/>
        </p:nvPicPr>
        <p:blipFill>
          <a:blip r:embed="rId3">
            <a:alphaModFix/>
          </a:blip>
          <a:stretch>
            <a:fillRect/>
          </a:stretch>
        </p:blipFill>
        <p:spPr>
          <a:xfrm>
            <a:off x="1111925" y="933025"/>
            <a:ext cx="7373723" cy="3918276"/>
          </a:xfrm>
          <a:prstGeom prst="rect">
            <a:avLst/>
          </a:prstGeom>
          <a:noFill/>
          <a:ln>
            <a:noFill/>
          </a:ln>
        </p:spPr>
      </p:pic>
      <p:sp>
        <p:nvSpPr>
          <p:cNvPr id="139" name="Google Shape;139;p22"/>
          <p:cNvSpPr txBox="1"/>
          <p:nvPr>
            <p:ph type="title"/>
          </p:nvPr>
        </p:nvSpPr>
        <p:spPr>
          <a:xfrm>
            <a:off x="0" y="234075"/>
            <a:ext cx="9144000" cy="10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100">
                <a:latin typeface="Montserrat"/>
                <a:ea typeface="Montserrat"/>
                <a:cs typeface="Montserrat"/>
                <a:sym typeface="Montserrat"/>
              </a:rPr>
              <a:t>Infinite-Data System: </a:t>
            </a:r>
            <a:r>
              <a:rPr i="1" lang="en-GB" sz="3100">
                <a:latin typeface="Montserrat"/>
                <a:ea typeface="Montserrat"/>
                <a:cs typeface="Montserrat"/>
                <a:sym typeface="Montserrat"/>
              </a:rPr>
              <a:t>Overview in Graphics</a:t>
            </a:r>
            <a:endParaRPr i="1" sz="3100">
              <a:latin typeface="Montserrat"/>
              <a:ea typeface="Montserrat"/>
              <a:cs typeface="Montserrat"/>
              <a:sym typeface="Montserrat"/>
            </a:endParaRPr>
          </a:p>
        </p:txBody>
      </p:sp>
      <p:sp>
        <p:nvSpPr>
          <p:cNvPr id="140" name="Google Shape;140;p22"/>
          <p:cNvSpPr/>
          <p:nvPr/>
        </p:nvSpPr>
        <p:spPr>
          <a:xfrm>
            <a:off x="0" y="4419950"/>
            <a:ext cx="1410000" cy="723600"/>
          </a:xfrm>
          <a:prstGeom prst="rtTriangle">
            <a:avLst/>
          </a:prstGeom>
          <a:solidFill>
            <a:schemeClr val="lt2"/>
          </a:solidFill>
          <a:ln cap="flat" cmpd="sng" w="9525">
            <a:solidFill>
              <a:schemeClr val="lt2"/>
            </a:solidFill>
            <a:prstDash val="solid"/>
            <a:round/>
            <a:headEnd len="sm" w="sm" type="none"/>
            <a:tailEnd len="sm" w="sm" type="none"/>
          </a:ln>
          <a:effectLst>
            <a:outerShdw blurRad="142875" rotWithShape="0" algn="bl" dir="18900000" dist="85725">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GB" sz="1100">
                <a:solidFill>
                  <a:schemeClr val="lt1"/>
                </a:solidFill>
              </a:rPr>
              <a:t>Johnny</a:t>
            </a:r>
            <a:endParaRPr b="1" sz="11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3"/>
          <p:cNvPicPr preferRelativeResize="0"/>
          <p:nvPr/>
        </p:nvPicPr>
        <p:blipFill>
          <a:blip r:embed="rId3">
            <a:alphaModFix/>
          </a:blip>
          <a:stretch>
            <a:fillRect/>
          </a:stretch>
        </p:blipFill>
        <p:spPr>
          <a:xfrm>
            <a:off x="792550" y="941376"/>
            <a:ext cx="7558900" cy="3670499"/>
          </a:xfrm>
          <a:prstGeom prst="rect">
            <a:avLst/>
          </a:prstGeom>
          <a:noFill/>
          <a:ln>
            <a:noFill/>
          </a:ln>
        </p:spPr>
      </p:pic>
      <p:sp>
        <p:nvSpPr>
          <p:cNvPr id="146" name="Google Shape;146;p23"/>
          <p:cNvSpPr txBox="1"/>
          <p:nvPr>
            <p:ph type="title"/>
          </p:nvPr>
        </p:nvSpPr>
        <p:spPr>
          <a:xfrm>
            <a:off x="0" y="234075"/>
            <a:ext cx="9144000" cy="10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100">
                <a:latin typeface="Montserrat"/>
                <a:ea typeface="Montserrat"/>
                <a:cs typeface="Montserrat"/>
                <a:sym typeface="Montserrat"/>
              </a:rPr>
              <a:t>Infinite-Data System: </a:t>
            </a:r>
            <a:r>
              <a:rPr i="1" lang="en-GB" sz="3100">
                <a:latin typeface="Montserrat"/>
                <a:ea typeface="Montserrat"/>
                <a:cs typeface="Montserrat"/>
                <a:sym typeface="Montserrat"/>
              </a:rPr>
              <a:t>Overview in Graphics</a:t>
            </a:r>
            <a:endParaRPr i="1" sz="3100">
              <a:latin typeface="Montserrat"/>
              <a:ea typeface="Montserrat"/>
              <a:cs typeface="Montserrat"/>
              <a:sym typeface="Montserrat"/>
            </a:endParaRPr>
          </a:p>
        </p:txBody>
      </p:sp>
      <p:sp>
        <p:nvSpPr>
          <p:cNvPr id="147" name="Google Shape;147;p23"/>
          <p:cNvSpPr/>
          <p:nvPr/>
        </p:nvSpPr>
        <p:spPr>
          <a:xfrm>
            <a:off x="0" y="4419950"/>
            <a:ext cx="1410000" cy="723600"/>
          </a:xfrm>
          <a:prstGeom prst="rtTriangle">
            <a:avLst/>
          </a:prstGeom>
          <a:solidFill>
            <a:schemeClr val="lt2"/>
          </a:solidFill>
          <a:ln cap="flat" cmpd="sng" w="9525">
            <a:solidFill>
              <a:schemeClr val="lt2"/>
            </a:solidFill>
            <a:prstDash val="solid"/>
            <a:round/>
            <a:headEnd len="sm" w="sm" type="none"/>
            <a:tailEnd len="sm" w="sm" type="none"/>
          </a:ln>
          <a:effectLst>
            <a:outerShdw blurRad="142875" rotWithShape="0" algn="bl" dir="18900000" dist="85725">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GB" sz="1100">
                <a:solidFill>
                  <a:schemeClr val="lt1"/>
                </a:solidFill>
              </a:rPr>
              <a:t>Johnny</a:t>
            </a:r>
            <a:endParaRPr b="1" sz="11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4"/>
          <p:cNvPicPr preferRelativeResize="0"/>
          <p:nvPr/>
        </p:nvPicPr>
        <p:blipFill rotWithShape="1">
          <a:blip r:embed="rId3">
            <a:alphaModFix/>
          </a:blip>
          <a:srcRect b="0" l="773" r="0" t="0"/>
          <a:stretch/>
        </p:blipFill>
        <p:spPr>
          <a:xfrm>
            <a:off x="667400" y="1119625"/>
            <a:ext cx="7870574" cy="3533674"/>
          </a:xfrm>
          <a:prstGeom prst="rect">
            <a:avLst/>
          </a:prstGeom>
          <a:noFill/>
          <a:ln>
            <a:noFill/>
          </a:ln>
        </p:spPr>
      </p:pic>
      <p:sp>
        <p:nvSpPr>
          <p:cNvPr id="153" name="Google Shape;153;p24"/>
          <p:cNvSpPr txBox="1"/>
          <p:nvPr>
            <p:ph type="title"/>
          </p:nvPr>
        </p:nvSpPr>
        <p:spPr>
          <a:xfrm>
            <a:off x="0" y="234075"/>
            <a:ext cx="9144000" cy="10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100">
                <a:latin typeface="Montserrat"/>
                <a:ea typeface="Montserrat"/>
                <a:cs typeface="Montserrat"/>
                <a:sym typeface="Montserrat"/>
              </a:rPr>
              <a:t>Infinite-Data System: </a:t>
            </a:r>
            <a:r>
              <a:rPr i="1" lang="en-GB" sz="3100">
                <a:latin typeface="Montserrat"/>
                <a:ea typeface="Montserrat"/>
                <a:cs typeface="Montserrat"/>
                <a:sym typeface="Montserrat"/>
              </a:rPr>
              <a:t>Overview in Graphics</a:t>
            </a:r>
            <a:endParaRPr i="1" sz="3100">
              <a:latin typeface="Montserrat"/>
              <a:ea typeface="Montserrat"/>
              <a:cs typeface="Montserrat"/>
              <a:sym typeface="Montserrat"/>
            </a:endParaRPr>
          </a:p>
        </p:txBody>
      </p:sp>
      <p:sp>
        <p:nvSpPr>
          <p:cNvPr id="154" name="Google Shape;154;p24"/>
          <p:cNvSpPr/>
          <p:nvPr/>
        </p:nvSpPr>
        <p:spPr>
          <a:xfrm>
            <a:off x="0" y="4419950"/>
            <a:ext cx="1410000" cy="723600"/>
          </a:xfrm>
          <a:prstGeom prst="rtTriangle">
            <a:avLst/>
          </a:prstGeom>
          <a:solidFill>
            <a:schemeClr val="lt2"/>
          </a:solidFill>
          <a:ln cap="flat" cmpd="sng" w="9525">
            <a:solidFill>
              <a:schemeClr val="lt2"/>
            </a:solidFill>
            <a:prstDash val="solid"/>
            <a:round/>
            <a:headEnd len="sm" w="sm" type="none"/>
            <a:tailEnd len="sm" w="sm" type="none"/>
          </a:ln>
          <a:effectLst>
            <a:outerShdw blurRad="142875" rotWithShape="0" algn="bl" dir="18900000" dist="85725">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GB" sz="1100">
                <a:solidFill>
                  <a:schemeClr val="lt1"/>
                </a:solidFill>
              </a:rPr>
              <a:t>Johnny</a:t>
            </a:r>
            <a:endParaRPr b="1" sz="11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5"/>
          <p:cNvPicPr preferRelativeResize="0"/>
          <p:nvPr/>
        </p:nvPicPr>
        <p:blipFill>
          <a:blip r:embed="rId3">
            <a:alphaModFix/>
          </a:blip>
          <a:stretch>
            <a:fillRect/>
          </a:stretch>
        </p:blipFill>
        <p:spPr>
          <a:xfrm>
            <a:off x="1188325" y="980225"/>
            <a:ext cx="7019327" cy="4038001"/>
          </a:xfrm>
          <a:prstGeom prst="rect">
            <a:avLst/>
          </a:prstGeom>
          <a:noFill/>
          <a:ln>
            <a:noFill/>
          </a:ln>
        </p:spPr>
      </p:pic>
      <p:sp>
        <p:nvSpPr>
          <p:cNvPr id="160" name="Google Shape;160;p25"/>
          <p:cNvSpPr txBox="1"/>
          <p:nvPr>
            <p:ph type="title"/>
          </p:nvPr>
        </p:nvSpPr>
        <p:spPr>
          <a:xfrm>
            <a:off x="0" y="234075"/>
            <a:ext cx="9144000" cy="10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100">
                <a:latin typeface="Montserrat"/>
                <a:ea typeface="Montserrat"/>
                <a:cs typeface="Montserrat"/>
                <a:sym typeface="Montserrat"/>
              </a:rPr>
              <a:t>Infinite-Data System: </a:t>
            </a:r>
            <a:r>
              <a:rPr i="1" lang="en-GB" sz="3100">
                <a:latin typeface="Montserrat"/>
                <a:ea typeface="Montserrat"/>
                <a:cs typeface="Montserrat"/>
                <a:sym typeface="Montserrat"/>
              </a:rPr>
              <a:t>Overview in Graphics</a:t>
            </a:r>
            <a:endParaRPr i="1" sz="3100">
              <a:latin typeface="Montserrat"/>
              <a:ea typeface="Montserrat"/>
              <a:cs typeface="Montserrat"/>
              <a:sym typeface="Montserrat"/>
            </a:endParaRPr>
          </a:p>
        </p:txBody>
      </p:sp>
      <p:sp>
        <p:nvSpPr>
          <p:cNvPr id="161" name="Google Shape;161;p25"/>
          <p:cNvSpPr/>
          <p:nvPr/>
        </p:nvSpPr>
        <p:spPr>
          <a:xfrm>
            <a:off x="0" y="4419950"/>
            <a:ext cx="1410000" cy="723600"/>
          </a:xfrm>
          <a:prstGeom prst="rtTriangle">
            <a:avLst/>
          </a:prstGeom>
          <a:solidFill>
            <a:schemeClr val="lt2"/>
          </a:solidFill>
          <a:ln cap="flat" cmpd="sng" w="9525">
            <a:solidFill>
              <a:schemeClr val="lt2"/>
            </a:solidFill>
            <a:prstDash val="solid"/>
            <a:round/>
            <a:headEnd len="sm" w="sm" type="none"/>
            <a:tailEnd len="sm" w="sm" type="none"/>
          </a:ln>
          <a:effectLst>
            <a:outerShdw blurRad="142875" rotWithShape="0" algn="bl" dir="18900000" dist="85725">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GB" sz="1100">
                <a:solidFill>
                  <a:schemeClr val="lt1"/>
                </a:solidFill>
              </a:rPr>
              <a:t>Johnny</a:t>
            </a:r>
            <a:endParaRPr b="1" sz="11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6"/>
          <p:cNvPicPr preferRelativeResize="0"/>
          <p:nvPr/>
        </p:nvPicPr>
        <p:blipFill rotWithShape="1">
          <a:blip r:embed="rId3">
            <a:alphaModFix/>
          </a:blip>
          <a:srcRect b="8357" l="0" r="0" t="0"/>
          <a:stretch/>
        </p:blipFill>
        <p:spPr>
          <a:xfrm>
            <a:off x="1533375" y="1017725"/>
            <a:ext cx="6077250" cy="3895651"/>
          </a:xfrm>
          <a:prstGeom prst="rect">
            <a:avLst/>
          </a:prstGeom>
          <a:noFill/>
          <a:ln>
            <a:noFill/>
          </a:ln>
        </p:spPr>
      </p:pic>
      <p:sp>
        <p:nvSpPr>
          <p:cNvPr id="167" name="Google Shape;167;p26"/>
          <p:cNvSpPr txBox="1"/>
          <p:nvPr>
            <p:ph type="title"/>
          </p:nvPr>
        </p:nvSpPr>
        <p:spPr>
          <a:xfrm>
            <a:off x="0" y="234075"/>
            <a:ext cx="9144000" cy="10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100">
                <a:latin typeface="Montserrat"/>
                <a:ea typeface="Montserrat"/>
                <a:cs typeface="Montserrat"/>
                <a:sym typeface="Montserrat"/>
              </a:rPr>
              <a:t>Infinite-Data System: </a:t>
            </a:r>
            <a:r>
              <a:rPr i="1" lang="en-GB" sz="3100">
                <a:latin typeface="Montserrat"/>
                <a:ea typeface="Montserrat"/>
                <a:cs typeface="Montserrat"/>
                <a:sym typeface="Montserrat"/>
              </a:rPr>
              <a:t>Overview in Graphics</a:t>
            </a:r>
            <a:endParaRPr i="1" sz="3100">
              <a:latin typeface="Montserrat"/>
              <a:ea typeface="Montserrat"/>
              <a:cs typeface="Montserrat"/>
              <a:sym typeface="Montserrat"/>
            </a:endParaRPr>
          </a:p>
        </p:txBody>
      </p:sp>
      <p:sp>
        <p:nvSpPr>
          <p:cNvPr id="168" name="Google Shape;168;p26"/>
          <p:cNvSpPr/>
          <p:nvPr/>
        </p:nvSpPr>
        <p:spPr>
          <a:xfrm>
            <a:off x="0" y="4419950"/>
            <a:ext cx="1410000" cy="723600"/>
          </a:xfrm>
          <a:prstGeom prst="rtTriangle">
            <a:avLst/>
          </a:prstGeom>
          <a:solidFill>
            <a:schemeClr val="lt2"/>
          </a:solidFill>
          <a:ln cap="flat" cmpd="sng" w="9525">
            <a:solidFill>
              <a:schemeClr val="lt2"/>
            </a:solidFill>
            <a:prstDash val="solid"/>
            <a:round/>
            <a:headEnd len="sm" w="sm" type="none"/>
            <a:tailEnd len="sm" w="sm" type="none"/>
          </a:ln>
          <a:effectLst>
            <a:outerShdw blurRad="142875" rotWithShape="0" algn="bl" dir="18900000" dist="85725">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GB" sz="1100">
                <a:solidFill>
                  <a:schemeClr val="lt1"/>
                </a:solidFill>
              </a:rPr>
              <a:t>Johnny</a:t>
            </a:r>
            <a:endParaRPr b="1" sz="11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7"/>
          <p:cNvPicPr preferRelativeResize="0"/>
          <p:nvPr/>
        </p:nvPicPr>
        <p:blipFill rotWithShape="1">
          <a:blip r:embed="rId3">
            <a:alphaModFix/>
          </a:blip>
          <a:srcRect b="0" l="0" r="0" t="24459"/>
          <a:stretch/>
        </p:blipFill>
        <p:spPr>
          <a:xfrm>
            <a:off x="0" y="1152425"/>
            <a:ext cx="9144000" cy="3991075"/>
          </a:xfrm>
          <a:prstGeom prst="rect">
            <a:avLst/>
          </a:prstGeom>
          <a:noFill/>
          <a:ln>
            <a:noFill/>
          </a:ln>
        </p:spPr>
      </p:pic>
      <p:sp>
        <p:nvSpPr>
          <p:cNvPr id="174" name="Google Shape;174;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Montserrat"/>
                <a:ea typeface="Montserrat"/>
                <a:cs typeface="Montserrat"/>
                <a:sym typeface="Montserrat"/>
              </a:rPr>
              <a:t>ETL: Pipeline</a:t>
            </a:r>
            <a:endParaRPr>
              <a:latin typeface="Montserrat"/>
              <a:ea typeface="Montserrat"/>
              <a:cs typeface="Montserrat"/>
              <a:sym typeface="Montserrat"/>
            </a:endParaRPr>
          </a:p>
          <a:p>
            <a:pPr indent="0" lvl="0" marL="0" rtl="0" algn="l">
              <a:spcBef>
                <a:spcPts val="0"/>
              </a:spcBef>
              <a:spcAft>
                <a:spcPts val="0"/>
              </a:spcAft>
              <a:buNone/>
            </a:pPr>
            <a:r>
              <a:t/>
            </a:r>
            <a:endParaRPr/>
          </a:p>
        </p:txBody>
      </p:sp>
      <p:sp>
        <p:nvSpPr>
          <p:cNvPr id="175" name="Google Shape;175;p27"/>
          <p:cNvSpPr/>
          <p:nvPr/>
        </p:nvSpPr>
        <p:spPr>
          <a:xfrm>
            <a:off x="0" y="4419950"/>
            <a:ext cx="1287600" cy="723600"/>
          </a:xfrm>
          <a:prstGeom prst="rtTriangle">
            <a:avLst/>
          </a:prstGeom>
          <a:solidFill>
            <a:schemeClr val="lt2"/>
          </a:solidFill>
          <a:ln cap="flat" cmpd="sng" w="9525">
            <a:solidFill>
              <a:schemeClr val="lt2"/>
            </a:solidFill>
            <a:prstDash val="solid"/>
            <a:round/>
            <a:headEnd len="sm" w="sm" type="none"/>
            <a:tailEnd len="sm" w="sm" type="none"/>
          </a:ln>
          <a:effectLst>
            <a:outerShdw blurRad="142875" rotWithShape="0" algn="bl" dir="18900000" dist="85725">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GB" sz="1100">
                <a:solidFill>
                  <a:srgbClr val="FFFFFF"/>
                </a:solidFill>
              </a:rPr>
              <a:t>Yogini</a:t>
            </a:r>
            <a:endParaRPr b="1" sz="1100">
              <a:solidFill>
                <a:srgbClr val="FFFFFF"/>
              </a:solidFill>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Montserrat"/>
                <a:ea typeface="Montserrat"/>
                <a:cs typeface="Montserrat"/>
                <a:sym typeface="Montserrat"/>
              </a:rPr>
              <a:t>ETL: Pipeline</a:t>
            </a:r>
            <a:endParaRPr>
              <a:latin typeface="Montserrat"/>
              <a:ea typeface="Montserrat"/>
              <a:cs typeface="Montserrat"/>
              <a:sym typeface="Montserrat"/>
            </a:endParaRPr>
          </a:p>
          <a:p>
            <a:pPr indent="0" lvl="0" marL="0" rtl="0" algn="l">
              <a:spcBef>
                <a:spcPts val="0"/>
              </a:spcBef>
              <a:spcAft>
                <a:spcPts val="0"/>
              </a:spcAft>
              <a:buNone/>
            </a:pPr>
            <a:r>
              <a:t/>
            </a:r>
            <a:endParaRPr/>
          </a:p>
        </p:txBody>
      </p:sp>
      <p:sp>
        <p:nvSpPr>
          <p:cNvPr id="181" name="Google Shape;181;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2" name="Google Shape;182;p28"/>
          <p:cNvPicPr preferRelativeResize="0"/>
          <p:nvPr/>
        </p:nvPicPr>
        <p:blipFill rotWithShape="1">
          <a:blip r:embed="rId3">
            <a:alphaModFix/>
          </a:blip>
          <a:srcRect b="0" l="0" r="0" t="24619"/>
          <a:stretch/>
        </p:blipFill>
        <p:spPr>
          <a:xfrm>
            <a:off x="0" y="1152425"/>
            <a:ext cx="9144000" cy="3991075"/>
          </a:xfrm>
          <a:prstGeom prst="rect">
            <a:avLst/>
          </a:prstGeom>
          <a:noFill/>
          <a:ln>
            <a:noFill/>
          </a:ln>
        </p:spPr>
      </p:pic>
      <p:sp>
        <p:nvSpPr>
          <p:cNvPr id="183" name="Google Shape;183;p28"/>
          <p:cNvSpPr/>
          <p:nvPr/>
        </p:nvSpPr>
        <p:spPr>
          <a:xfrm>
            <a:off x="0" y="4419950"/>
            <a:ext cx="1287600" cy="723600"/>
          </a:xfrm>
          <a:prstGeom prst="rtTriangle">
            <a:avLst/>
          </a:prstGeom>
          <a:solidFill>
            <a:schemeClr val="lt2"/>
          </a:solidFill>
          <a:ln cap="flat" cmpd="sng" w="9525">
            <a:solidFill>
              <a:schemeClr val="lt2"/>
            </a:solidFill>
            <a:prstDash val="solid"/>
            <a:round/>
            <a:headEnd len="sm" w="sm" type="none"/>
            <a:tailEnd len="sm" w="sm" type="none"/>
          </a:ln>
          <a:effectLst>
            <a:outerShdw blurRad="142875" rotWithShape="0" algn="bl" dir="18900000" dist="85725">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GB" sz="1100">
                <a:solidFill>
                  <a:srgbClr val="FFFFFF"/>
                </a:solidFill>
              </a:rPr>
              <a:t>Yogini</a:t>
            </a:r>
            <a:endParaRPr b="1" sz="1100">
              <a:solidFill>
                <a:srgbClr val="FFFFFF"/>
              </a:solidFill>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45025"/>
            <a:ext cx="8520600" cy="8865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Montserrat"/>
                <a:ea typeface="Montserrat"/>
                <a:cs typeface="Montserrat"/>
                <a:sym typeface="Montserrat"/>
              </a:rPr>
              <a:t>ETL: Pipeline</a:t>
            </a:r>
            <a:endParaRPr>
              <a:latin typeface="Montserrat"/>
              <a:ea typeface="Montserrat"/>
              <a:cs typeface="Montserrat"/>
              <a:sym typeface="Montserrat"/>
            </a:endParaRPr>
          </a:p>
          <a:p>
            <a:pPr indent="0" lvl="0" marL="0" rtl="0" algn="l">
              <a:spcBef>
                <a:spcPts val="0"/>
              </a:spcBef>
              <a:spcAft>
                <a:spcPts val="0"/>
              </a:spcAft>
              <a:buNone/>
            </a:pPr>
            <a:r>
              <a:t/>
            </a:r>
            <a:endParaRPr/>
          </a:p>
        </p:txBody>
      </p:sp>
      <p:sp>
        <p:nvSpPr>
          <p:cNvPr id="189" name="Google Shape;189;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0" name="Google Shape;190;p29"/>
          <p:cNvPicPr preferRelativeResize="0"/>
          <p:nvPr/>
        </p:nvPicPr>
        <p:blipFill rotWithShape="1">
          <a:blip r:embed="rId3">
            <a:alphaModFix/>
          </a:blip>
          <a:srcRect b="0" l="0" r="0" t="24511"/>
          <a:stretch/>
        </p:blipFill>
        <p:spPr>
          <a:xfrm>
            <a:off x="0" y="1155800"/>
            <a:ext cx="9144000" cy="3987700"/>
          </a:xfrm>
          <a:prstGeom prst="rect">
            <a:avLst/>
          </a:prstGeom>
          <a:noFill/>
          <a:ln>
            <a:noFill/>
          </a:ln>
        </p:spPr>
      </p:pic>
      <p:sp>
        <p:nvSpPr>
          <p:cNvPr id="191" name="Google Shape;191;p29"/>
          <p:cNvSpPr/>
          <p:nvPr/>
        </p:nvSpPr>
        <p:spPr>
          <a:xfrm>
            <a:off x="0" y="4419950"/>
            <a:ext cx="1287600" cy="723600"/>
          </a:xfrm>
          <a:prstGeom prst="rtTriangle">
            <a:avLst/>
          </a:prstGeom>
          <a:solidFill>
            <a:schemeClr val="lt2"/>
          </a:solidFill>
          <a:ln cap="flat" cmpd="sng" w="9525">
            <a:solidFill>
              <a:schemeClr val="lt2"/>
            </a:solidFill>
            <a:prstDash val="solid"/>
            <a:round/>
            <a:headEnd len="sm" w="sm" type="none"/>
            <a:tailEnd len="sm" w="sm" type="none"/>
          </a:ln>
          <a:effectLst>
            <a:outerShdw blurRad="142875" rotWithShape="0" algn="bl" dir="18900000" dist="85725">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GB" sz="1100">
                <a:solidFill>
                  <a:srgbClr val="FFFFFF"/>
                </a:solidFill>
              </a:rPr>
              <a:t>Yogini</a:t>
            </a:r>
            <a:endParaRPr b="1" sz="1100">
              <a:solidFill>
                <a:srgbClr val="FFFFFF"/>
              </a:solidFill>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44840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Montserrat"/>
                <a:ea typeface="Montserrat"/>
                <a:cs typeface="Montserrat"/>
                <a:sym typeface="Montserrat"/>
              </a:rPr>
              <a:t>ETL: Pipeline</a:t>
            </a:r>
            <a:endParaRPr>
              <a:latin typeface="Montserrat"/>
              <a:ea typeface="Montserrat"/>
              <a:cs typeface="Montserrat"/>
              <a:sym typeface="Montserrat"/>
            </a:endParaRPr>
          </a:p>
          <a:p>
            <a:pPr indent="0" lvl="0" marL="0" rtl="0" algn="l">
              <a:spcBef>
                <a:spcPts val="0"/>
              </a:spcBef>
              <a:spcAft>
                <a:spcPts val="0"/>
              </a:spcAft>
              <a:buNone/>
            </a:pPr>
            <a:r>
              <a:t/>
            </a:r>
            <a:endParaRPr/>
          </a:p>
        </p:txBody>
      </p:sp>
      <p:sp>
        <p:nvSpPr>
          <p:cNvPr id="197" name="Google Shape;197;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8" name="Google Shape;198;p30"/>
          <p:cNvPicPr preferRelativeResize="0"/>
          <p:nvPr/>
        </p:nvPicPr>
        <p:blipFill rotWithShape="1">
          <a:blip r:embed="rId3">
            <a:alphaModFix/>
          </a:blip>
          <a:srcRect b="0" l="0" r="0" t="24556"/>
          <a:stretch/>
        </p:blipFill>
        <p:spPr>
          <a:xfrm>
            <a:off x="0" y="1155800"/>
            <a:ext cx="9144000" cy="3987700"/>
          </a:xfrm>
          <a:prstGeom prst="rect">
            <a:avLst/>
          </a:prstGeom>
          <a:noFill/>
          <a:ln>
            <a:noFill/>
          </a:ln>
        </p:spPr>
      </p:pic>
      <p:sp>
        <p:nvSpPr>
          <p:cNvPr id="199" name="Google Shape;199;p30"/>
          <p:cNvSpPr/>
          <p:nvPr/>
        </p:nvSpPr>
        <p:spPr>
          <a:xfrm>
            <a:off x="0" y="4419950"/>
            <a:ext cx="1287600" cy="723600"/>
          </a:xfrm>
          <a:prstGeom prst="rtTriangle">
            <a:avLst/>
          </a:prstGeom>
          <a:solidFill>
            <a:schemeClr val="lt2"/>
          </a:solidFill>
          <a:ln cap="flat" cmpd="sng" w="9525">
            <a:solidFill>
              <a:schemeClr val="lt2"/>
            </a:solidFill>
            <a:prstDash val="solid"/>
            <a:round/>
            <a:headEnd len="sm" w="sm" type="none"/>
            <a:tailEnd len="sm" w="sm" type="none"/>
          </a:ln>
          <a:effectLst>
            <a:outerShdw blurRad="142875" rotWithShape="0" algn="bl" dir="18900000" dist="85725">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GB" sz="1100">
                <a:solidFill>
                  <a:srgbClr val="FFFFFF"/>
                </a:solidFill>
              </a:rPr>
              <a:t>Yogini</a:t>
            </a:r>
            <a:endParaRPr b="1" sz="1100">
              <a:solidFill>
                <a:srgbClr val="FFFFFF"/>
              </a:solidFill>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Montserrat"/>
                <a:ea typeface="Montserrat"/>
                <a:cs typeface="Montserrat"/>
                <a:sym typeface="Montserrat"/>
              </a:rPr>
              <a:t>ETL: Pipeline</a:t>
            </a:r>
            <a:endParaRPr>
              <a:latin typeface="Montserrat"/>
              <a:ea typeface="Montserrat"/>
              <a:cs typeface="Montserrat"/>
              <a:sym typeface="Montserrat"/>
            </a:endParaRPr>
          </a:p>
          <a:p>
            <a:pPr indent="0" lvl="0" marL="0" rtl="0" algn="l">
              <a:spcBef>
                <a:spcPts val="0"/>
              </a:spcBef>
              <a:spcAft>
                <a:spcPts val="0"/>
              </a:spcAft>
              <a:buNone/>
            </a:pPr>
            <a:r>
              <a:t/>
            </a:r>
            <a:endParaRPr/>
          </a:p>
        </p:txBody>
      </p:sp>
      <p:sp>
        <p:nvSpPr>
          <p:cNvPr id="205" name="Google Shape;205;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6" name="Google Shape;206;p31"/>
          <p:cNvPicPr preferRelativeResize="0"/>
          <p:nvPr/>
        </p:nvPicPr>
        <p:blipFill rotWithShape="1">
          <a:blip r:embed="rId3">
            <a:alphaModFix/>
          </a:blip>
          <a:srcRect b="0" l="0" r="0" t="24670"/>
          <a:stretch/>
        </p:blipFill>
        <p:spPr>
          <a:xfrm>
            <a:off x="0" y="1152425"/>
            <a:ext cx="9144000" cy="3991075"/>
          </a:xfrm>
          <a:prstGeom prst="rect">
            <a:avLst/>
          </a:prstGeom>
          <a:noFill/>
          <a:ln>
            <a:noFill/>
          </a:ln>
        </p:spPr>
      </p:pic>
      <p:sp>
        <p:nvSpPr>
          <p:cNvPr id="207" name="Google Shape;207;p31"/>
          <p:cNvSpPr/>
          <p:nvPr/>
        </p:nvSpPr>
        <p:spPr>
          <a:xfrm>
            <a:off x="0" y="4419950"/>
            <a:ext cx="1287600" cy="723600"/>
          </a:xfrm>
          <a:prstGeom prst="rtTriangle">
            <a:avLst/>
          </a:prstGeom>
          <a:solidFill>
            <a:schemeClr val="lt2"/>
          </a:solidFill>
          <a:ln cap="flat" cmpd="sng" w="9525">
            <a:solidFill>
              <a:schemeClr val="lt2"/>
            </a:solidFill>
            <a:prstDash val="solid"/>
            <a:round/>
            <a:headEnd len="sm" w="sm" type="none"/>
            <a:tailEnd len="sm" w="sm" type="none"/>
          </a:ln>
          <a:effectLst>
            <a:outerShdw blurRad="142875" rotWithShape="0" algn="bl" dir="18900000" dist="85725">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GB" sz="1100">
                <a:solidFill>
                  <a:srgbClr val="FFFFFF"/>
                </a:solidFill>
              </a:rPr>
              <a:t>Yogini</a:t>
            </a:r>
            <a:endParaRPr b="1" sz="1100">
              <a:solidFill>
                <a:srgbClr val="FFFFFF"/>
              </a:solidFill>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213600" y="132950"/>
            <a:ext cx="87168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100">
                <a:latin typeface="Montserrat"/>
                <a:ea typeface="Montserrat"/>
                <a:cs typeface="Montserrat"/>
                <a:sym typeface="Montserrat"/>
              </a:rPr>
              <a:t>Infinity Cafe: </a:t>
            </a:r>
            <a:r>
              <a:rPr i="1" lang="en-GB" sz="3100">
                <a:latin typeface="Montserrat"/>
                <a:ea typeface="Montserrat"/>
                <a:cs typeface="Montserrat"/>
                <a:sym typeface="Montserrat"/>
              </a:rPr>
              <a:t>Background</a:t>
            </a:r>
            <a:endParaRPr i="1" sz="3100">
              <a:latin typeface="Montserrat"/>
              <a:ea typeface="Montserrat"/>
              <a:cs typeface="Montserrat"/>
              <a:sym typeface="Montserrat"/>
            </a:endParaRPr>
          </a:p>
        </p:txBody>
      </p:sp>
      <p:sp>
        <p:nvSpPr>
          <p:cNvPr id="73" name="Google Shape;73;p14"/>
          <p:cNvSpPr txBox="1"/>
          <p:nvPr>
            <p:ph idx="1" type="body"/>
          </p:nvPr>
        </p:nvSpPr>
        <p:spPr>
          <a:xfrm>
            <a:off x="311700" y="9219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en-GB" sz="1600">
                <a:latin typeface="Montserrat"/>
                <a:ea typeface="Montserrat"/>
                <a:cs typeface="Montserrat"/>
                <a:sym typeface="Montserrat"/>
              </a:rPr>
              <a:t>The Infinity Cafe franchise has dozens of cafes throughout the UK</a:t>
            </a:r>
            <a:endParaRPr sz="1600">
              <a:latin typeface="Montserrat"/>
              <a:ea typeface="Montserrat"/>
              <a:cs typeface="Montserrat"/>
              <a:sym typeface="Montserrat"/>
            </a:endParaRPr>
          </a:p>
          <a:p>
            <a:pPr indent="0" lvl="0" marL="457200" rtl="0" algn="l">
              <a:spcBef>
                <a:spcPts val="1600"/>
              </a:spcBef>
              <a:spcAft>
                <a:spcPts val="0"/>
              </a:spcAft>
              <a:buNone/>
            </a:pPr>
            <a:r>
              <a:t/>
            </a:r>
            <a:endParaRPr sz="1600">
              <a:latin typeface="Montserrat"/>
              <a:ea typeface="Montserrat"/>
              <a:cs typeface="Montserrat"/>
              <a:sym typeface="Montserrat"/>
            </a:endParaRPr>
          </a:p>
          <a:p>
            <a:pPr indent="-342900" lvl="0" marL="457200" rtl="0" algn="l">
              <a:spcBef>
                <a:spcPts val="1600"/>
              </a:spcBef>
              <a:spcAft>
                <a:spcPts val="0"/>
              </a:spcAft>
              <a:buSzPts val="1800"/>
              <a:buFont typeface="Montserrat"/>
              <a:buChar char="➢"/>
            </a:pPr>
            <a:r>
              <a:rPr lang="en-GB" sz="1600">
                <a:latin typeface="Montserrat"/>
                <a:ea typeface="Montserrat"/>
                <a:cs typeface="Montserrat"/>
                <a:sym typeface="Montserrat"/>
              </a:rPr>
              <a:t>Franchise owners may </a:t>
            </a:r>
            <a:r>
              <a:rPr i="1" lang="en-GB" sz="1600">
                <a:latin typeface="Montserrat"/>
                <a:ea typeface="Montserrat"/>
                <a:cs typeface="Montserrat"/>
                <a:sym typeface="Montserrat"/>
              </a:rPr>
              <a:t>independently manage</a:t>
            </a:r>
            <a:r>
              <a:rPr lang="en-GB" sz="1600">
                <a:latin typeface="Montserrat"/>
                <a:ea typeface="Montserrat"/>
                <a:cs typeface="Montserrat"/>
                <a:sym typeface="Montserrat"/>
              </a:rPr>
              <a:t> multiple cafes</a:t>
            </a:r>
            <a:endParaRPr sz="1600">
              <a:latin typeface="Montserrat"/>
              <a:ea typeface="Montserrat"/>
              <a:cs typeface="Montserrat"/>
              <a:sym typeface="Montserrat"/>
            </a:endParaRPr>
          </a:p>
          <a:p>
            <a:pPr indent="0" lvl="0" marL="457200" rtl="0" algn="l">
              <a:spcBef>
                <a:spcPts val="1600"/>
              </a:spcBef>
              <a:spcAft>
                <a:spcPts val="0"/>
              </a:spcAft>
              <a:buNone/>
            </a:pPr>
            <a:r>
              <a:t/>
            </a:r>
            <a:endParaRPr sz="1600">
              <a:latin typeface="Montserrat"/>
              <a:ea typeface="Montserrat"/>
              <a:cs typeface="Montserrat"/>
              <a:sym typeface="Montserrat"/>
            </a:endParaRPr>
          </a:p>
          <a:p>
            <a:pPr indent="-342900" lvl="0" marL="457200" rtl="0" algn="l">
              <a:spcBef>
                <a:spcPts val="1600"/>
              </a:spcBef>
              <a:spcAft>
                <a:spcPts val="0"/>
              </a:spcAft>
              <a:buSzPts val="1800"/>
              <a:buFont typeface="Montserrat"/>
              <a:buChar char="➢"/>
            </a:pPr>
            <a:r>
              <a:rPr lang="en-GB" sz="1600">
                <a:latin typeface="Montserrat"/>
                <a:ea typeface="Montserrat"/>
                <a:cs typeface="Montserrat"/>
                <a:sym typeface="Montserrat"/>
              </a:rPr>
              <a:t>Franchise owners </a:t>
            </a:r>
            <a:r>
              <a:rPr i="1" lang="en-GB" sz="1600" u="sng">
                <a:latin typeface="Montserrat"/>
                <a:ea typeface="Montserrat"/>
                <a:cs typeface="Montserrat"/>
                <a:sym typeface="Montserrat"/>
              </a:rPr>
              <a:t>cannot easily share information</a:t>
            </a:r>
            <a:endParaRPr i="1" sz="1600" u="sng">
              <a:latin typeface="Montserrat"/>
              <a:ea typeface="Montserrat"/>
              <a:cs typeface="Montserrat"/>
              <a:sym typeface="Montserrat"/>
            </a:endParaRPr>
          </a:p>
        </p:txBody>
      </p:sp>
      <p:sp>
        <p:nvSpPr>
          <p:cNvPr id="74" name="Google Shape;74;p14"/>
          <p:cNvSpPr/>
          <p:nvPr/>
        </p:nvSpPr>
        <p:spPr>
          <a:xfrm>
            <a:off x="0" y="4419950"/>
            <a:ext cx="1258200" cy="723600"/>
          </a:xfrm>
          <a:prstGeom prst="rtTriangle">
            <a:avLst/>
          </a:prstGeom>
          <a:solidFill>
            <a:schemeClr val="lt2"/>
          </a:solidFill>
          <a:ln cap="flat" cmpd="sng" w="9525">
            <a:solidFill>
              <a:schemeClr val="lt2"/>
            </a:solidFill>
            <a:prstDash val="solid"/>
            <a:round/>
            <a:headEnd len="sm" w="sm" type="none"/>
            <a:tailEnd len="sm" w="sm" type="none"/>
          </a:ln>
          <a:effectLst>
            <a:outerShdw blurRad="142875" rotWithShape="0" algn="bl" dir="18900000" dist="85725">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GB" sz="1100">
                <a:solidFill>
                  <a:schemeClr val="lt1"/>
                </a:solidFill>
              </a:rPr>
              <a:t>Jack</a:t>
            </a:r>
            <a:endParaRPr b="1" sz="11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Montserrat"/>
                <a:ea typeface="Montserrat"/>
                <a:cs typeface="Montserrat"/>
                <a:sym typeface="Montserrat"/>
              </a:rPr>
              <a:t>ETL: Pipeline</a:t>
            </a:r>
            <a:endParaRPr>
              <a:latin typeface="Montserrat"/>
              <a:ea typeface="Montserrat"/>
              <a:cs typeface="Montserrat"/>
              <a:sym typeface="Montserrat"/>
            </a:endParaRPr>
          </a:p>
          <a:p>
            <a:pPr indent="0" lvl="0" marL="0" rtl="0" algn="l">
              <a:spcBef>
                <a:spcPts val="0"/>
              </a:spcBef>
              <a:spcAft>
                <a:spcPts val="0"/>
              </a:spcAft>
              <a:buNone/>
            </a:pPr>
            <a:r>
              <a:t/>
            </a:r>
            <a:endParaRPr/>
          </a:p>
        </p:txBody>
      </p:sp>
      <p:sp>
        <p:nvSpPr>
          <p:cNvPr id="213" name="Google Shape;213;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4" name="Google Shape;214;p32"/>
          <p:cNvPicPr preferRelativeResize="0"/>
          <p:nvPr/>
        </p:nvPicPr>
        <p:blipFill rotWithShape="1">
          <a:blip r:embed="rId3">
            <a:alphaModFix/>
          </a:blip>
          <a:srcRect b="0" l="0" r="0" t="22408"/>
          <a:stretch/>
        </p:blipFill>
        <p:spPr>
          <a:xfrm>
            <a:off x="0" y="1024125"/>
            <a:ext cx="9144000" cy="4119374"/>
          </a:xfrm>
          <a:prstGeom prst="rect">
            <a:avLst/>
          </a:prstGeom>
          <a:noFill/>
          <a:ln>
            <a:noFill/>
          </a:ln>
        </p:spPr>
      </p:pic>
      <p:sp>
        <p:nvSpPr>
          <p:cNvPr id="215" name="Google Shape;215;p32"/>
          <p:cNvSpPr/>
          <p:nvPr/>
        </p:nvSpPr>
        <p:spPr>
          <a:xfrm>
            <a:off x="0" y="4419950"/>
            <a:ext cx="1287600" cy="723600"/>
          </a:xfrm>
          <a:prstGeom prst="rtTriangle">
            <a:avLst/>
          </a:prstGeom>
          <a:solidFill>
            <a:schemeClr val="lt2"/>
          </a:solidFill>
          <a:ln cap="flat" cmpd="sng" w="9525">
            <a:solidFill>
              <a:schemeClr val="lt2"/>
            </a:solidFill>
            <a:prstDash val="solid"/>
            <a:round/>
            <a:headEnd len="sm" w="sm" type="none"/>
            <a:tailEnd len="sm" w="sm" type="none"/>
          </a:ln>
          <a:effectLst>
            <a:outerShdw blurRad="142875" rotWithShape="0" algn="bl" dir="18900000" dist="85725">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GB" sz="1100">
                <a:solidFill>
                  <a:srgbClr val="FFFFFF"/>
                </a:solidFill>
              </a:rPr>
              <a:t>Yogini</a:t>
            </a:r>
            <a:endParaRPr b="1" sz="1100">
              <a:solidFill>
                <a:srgbClr val="FFFFFF"/>
              </a:solidFill>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Montserrat"/>
                <a:ea typeface="Montserrat"/>
                <a:cs typeface="Montserrat"/>
                <a:sym typeface="Montserrat"/>
              </a:rPr>
              <a:t>ETL: Pipeline</a:t>
            </a:r>
            <a:endParaRPr>
              <a:latin typeface="Montserrat"/>
              <a:ea typeface="Montserrat"/>
              <a:cs typeface="Montserrat"/>
              <a:sym typeface="Montserrat"/>
            </a:endParaRPr>
          </a:p>
        </p:txBody>
      </p:sp>
      <p:sp>
        <p:nvSpPr>
          <p:cNvPr id="221" name="Google Shape;221;p3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2" name="Google Shape;222;p33"/>
          <p:cNvPicPr preferRelativeResize="0"/>
          <p:nvPr/>
        </p:nvPicPr>
        <p:blipFill rotWithShape="1">
          <a:blip r:embed="rId3">
            <a:alphaModFix/>
          </a:blip>
          <a:srcRect b="0" l="0" r="0" t="24619"/>
          <a:stretch/>
        </p:blipFill>
        <p:spPr>
          <a:xfrm>
            <a:off x="0" y="1152425"/>
            <a:ext cx="9144000" cy="3991075"/>
          </a:xfrm>
          <a:prstGeom prst="rect">
            <a:avLst/>
          </a:prstGeom>
          <a:noFill/>
          <a:ln>
            <a:noFill/>
          </a:ln>
        </p:spPr>
      </p:pic>
      <p:sp>
        <p:nvSpPr>
          <p:cNvPr id="223" name="Google Shape;223;p33"/>
          <p:cNvSpPr/>
          <p:nvPr/>
        </p:nvSpPr>
        <p:spPr>
          <a:xfrm>
            <a:off x="0" y="4419950"/>
            <a:ext cx="1287600" cy="723600"/>
          </a:xfrm>
          <a:prstGeom prst="rtTriangle">
            <a:avLst/>
          </a:prstGeom>
          <a:solidFill>
            <a:schemeClr val="lt2"/>
          </a:solidFill>
          <a:ln cap="flat" cmpd="sng" w="9525">
            <a:solidFill>
              <a:schemeClr val="lt2"/>
            </a:solidFill>
            <a:prstDash val="solid"/>
            <a:round/>
            <a:headEnd len="sm" w="sm" type="none"/>
            <a:tailEnd len="sm" w="sm" type="none"/>
          </a:ln>
          <a:effectLst>
            <a:outerShdw blurRad="142875" rotWithShape="0" algn="bl" dir="18900000" dist="85725">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GB" sz="1100">
                <a:solidFill>
                  <a:srgbClr val="FFFFFF"/>
                </a:solidFill>
              </a:rPr>
              <a:t>Yogini</a:t>
            </a:r>
            <a:endParaRPr b="1" sz="1100">
              <a:solidFill>
                <a:srgbClr val="FFFFFF"/>
              </a:solidFill>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311700" y="1160175"/>
            <a:ext cx="8520600" cy="27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dk2"/>
                </a:solidFill>
              </a:rPr>
              <a:t>Infinite-Data System</a:t>
            </a:r>
            <a:endParaRPr b="1">
              <a:solidFill>
                <a:schemeClr val="dk2"/>
              </a:solidFill>
            </a:endParaRPr>
          </a:p>
          <a:p>
            <a:pPr indent="0" lvl="0" marL="0" rtl="0" algn="ctr">
              <a:spcBef>
                <a:spcPts val="0"/>
              </a:spcBef>
              <a:spcAft>
                <a:spcPts val="0"/>
              </a:spcAft>
              <a:buNone/>
            </a:pPr>
            <a:r>
              <a:t/>
            </a:r>
            <a:endParaRPr b="1"/>
          </a:p>
          <a:p>
            <a:pPr indent="0" lvl="0" marL="0" rtl="0" algn="ctr">
              <a:spcBef>
                <a:spcPts val="0"/>
              </a:spcBef>
              <a:spcAft>
                <a:spcPts val="0"/>
              </a:spcAft>
              <a:buNone/>
            </a:pPr>
            <a:r>
              <a:rPr lang="en-GB"/>
              <a:t>Data pipeline demo</a:t>
            </a:r>
            <a:endParaRPr/>
          </a:p>
        </p:txBody>
      </p:sp>
      <p:sp>
        <p:nvSpPr>
          <p:cNvPr id="229" name="Google Shape;229;p34"/>
          <p:cNvSpPr/>
          <p:nvPr/>
        </p:nvSpPr>
        <p:spPr>
          <a:xfrm>
            <a:off x="0" y="4419950"/>
            <a:ext cx="1287600" cy="723600"/>
          </a:xfrm>
          <a:prstGeom prst="rtTriangle">
            <a:avLst/>
          </a:prstGeom>
          <a:solidFill>
            <a:schemeClr val="lt2"/>
          </a:solidFill>
          <a:ln cap="flat" cmpd="sng" w="9525">
            <a:solidFill>
              <a:schemeClr val="lt2"/>
            </a:solidFill>
            <a:prstDash val="solid"/>
            <a:round/>
            <a:headEnd len="sm" w="sm" type="none"/>
            <a:tailEnd len="sm" w="sm" type="none"/>
          </a:ln>
          <a:effectLst>
            <a:outerShdw blurRad="142875" rotWithShape="0" algn="bl" dir="18900000" dist="85725">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GB" sz="1100">
                <a:solidFill>
                  <a:srgbClr val="FFFFFF"/>
                </a:solidFill>
              </a:rPr>
              <a:t>Mat</a:t>
            </a:r>
            <a:endParaRPr b="1" sz="1100">
              <a:solidFill>
                <a:srgbClr val="FFFFFF"/>
              </a:solidFill>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ctrTitle"/>
          </p:nvPr>
        </p:nvSpPr>
        <p:spPr>
          <a:xfrm>
            <a:off x="311708" y="8252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a:latin typeface="Montserrat"/>
                <a:ea typeface="Montserrat"/>
                <a:cs typeface="Montserrat"/>
                <a:sym typeface="Montserrat"/>
              </a:rPr>
              <a:t>Final Project</a:t>
            </a:r>
            <a:br>
              <a:rPr b="1" lang="en-GB">
                <a:latin typeface="Montserrat"/>
                <a:ea typeface="Montserrat"/>
                <a:cs typeface="Montserrat"/>
                <a:sym typeface="Montserrat"/>
              </a:rPr>
            </a:br>
            <a:r>
              <a:rPr lang="en-GB" sz="3600">
                <a:latin typeface="Montserrat"/>
                <a:ea typeface="Montserrat"/>
                <a:cs typeface="Montserrat"/>
                <a:sym typeface="Montserrat"/>
              </a:rPr>
              <a:t>(behind the scenes</a:t>
            </a:r>
            <a:r>
              <a:rPr lang="en-GB" sz="4900">
                <a:latin typeface="Montserrat"/>
                <a:ea typeface="Montserrat"/>
                <a:cs typeface="Montserrat"/>
                <a:sym typeface="Montserrat"/>
              </a:rPr>
              <a:t>)</a:t>
            </a:r>
            <a:endParaRPr sz="4900">
              <a:latin typeface="Montserrat"/>
              <a:ea typeface="Montserrat"/>
              <a:cs typeface="Montserrat"/>
              <a:sym typeface="Montserrat"/>
            </a:endParaRPr>
          </a:p>
        </p:txBody>
      </p:sp>
      <p:sp>
        <p:nvSpPr>
          <p:cNvPr id="235" name="Google Shape;235;p35"/>
          <p:cNvSpPr txBox="1"/>
          <p:nvPr>
            <p:ph idx="1" type="subTitle"/>
          </p:nvPr>
        </p:nvSpPr>
        <p:spPr>
          <a:xfrm>
            <a:off x="311700" y="3147763"/>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Actually making the thing...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idx="1" type="body"/>
          </p:nvPr>
        </p:nvSpPr>
        <p:spPr>
          <a:xfrm>
            <a:off x="311700" y="1025113"/>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latin typeface="Montserrat"/>
                <a:ea typeface="Montserrat"/>
                <a:cs typeface="Montserrat"/>
                <a:sym typeface="Montserrat"/>
              </a:rPr>
              <a:t>How these benefitted us, and helped us deliver the product.</a:t>
            </a:r>
            <a:endParaRPr sz="1600">
              <a:latin typeface="Montserrat"/>
              <a:ea typeface="Montserrat"/>
              <a:cs typeface="Montserrat"/>
              <a:sym typeface="Montserrat"/>
            </a:endParaRPr>
          </a:p>
          <a:p>
            <a:pPr indent="0" lvl="0" marL="457200" rtl="0" algn="l">
              <a:spcBef>
                <a:spcPts val="0"/>
              </a:spcBef>
              <a:spcAft>
                <a:spcPts val="0"/>
              </a:spcAft>
              <a:buNone/>
            </a:pPr>
            <a:r>
              <a:t/>
            </a:r>
            <a:endParaRPr sz="1600">
              <a:latin typeface="Montserrat"/>
              <a:ea typeface="Montserrat"/>
              <a:cs typeface="Montserrat"/>
              <a:sym typeface="Montserrat"/>
            </a:endParaRPr>
          </a:p>
          <a:p>
            <a:pPr indent="0" lvl="0" marL="457200" rtl="0" algn="l">
              <a:spcBef>
                <a:spcPts val="0"/>
              </a:spcBef>
              <a:spcAft>
                <a:spcPts val="0"/>
              </a:spcAft>
              <a:buNone/>
            </a:pPr>
            <a:r>
              <a:t/>
            </a:r>
            <a:endParaRPr sz="16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sz="1600">
                <a:latin typeface="Montserrat"/>
                <a:ea typeface="Montserrat"/>
                <a:cs typeface="Montserrat"/>
                <a:sym typeface="Montserrat"/>
              </a:rPr>
              <a:t>GitHub - source control</a:t>
            </a:r>
            <a:endParaRPr sz="1600">
              <a:latin typeface="Montserrat"/>
              <a:ea typeface="Montserrat"/>
              <a:cs typeface="Montserrat"/>
              <a:sym typeface="Montserrat"/>
            </a:endParaRPr>
          </a:p>
          <a:p>
            <a:pPr indent="0" lvl="0" marL="457200" rtl="0" algn="l">
              <a:spcBef>
                <a:spcPts val="0"/>
              </a:spcBef>
              <a:spcAft>
                <a:spcPts val="0"/>
              </a:spcAft>
              <a:buNone/>
            </a:pPr>
            <a:r>
              <a:t/>
            </a:r>
            <a:endParaRPr sz="16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sz="1600">
                <a:latin typeface="Montserrat"/>
                <a:ea typeface="Montserrat"/>
                <a:cs typeface="Montserrat"/>
                <a:sym typeface="Montserrat"/>
              </a:rPr>
              <a:t>AWS </a:t>
            </a:r>
            <a:r>
              <a:rPr lang="en-GB" sz="1600">
                <a:latin typeface="Montserrat"/>
                <a:ea typeface="Montserrat"/>
                <a:cs typeface="Montserrat"/>
                <a:sym typeface="Montserrat"/>
              </a:rPr>
              <a:t>- </a:t>
            </a:r>
            <a:r>
              <a:rPr lang="en-GB" sz="1600">
                <a:latin typeface="Montserrat"/>
                <a:ea typeface="Montserrat"/>
                <a:cs typeface="Montserrat"/>
                <a:sym typeface="Montserrat"/>
              </a:rPr>
              <a:t>S3, Lambda, Redshift</a:t>
            </a:r>
            <a:endParaRPr sz="1600">
              <a:latin typeface="Montserrat"/>
              <a:ea typeface="Montserrat"/>
              <a:cs typeface="Montserrat"/>
              <a:sym typeface="Montserrat"/>
            </a:endParaRPr>
          </a:p>
          <a:p>
            <a:pPr indent="0" lvl="0" marL="457200" rtl="0" algn="l">
              <a:spcBef>
                <a:spcPts val="0"/>
              </a:spcBef>
              <a:spcAft>
                <a:spcPts val="0"/>
              </a:spcAft>
              <a:buNone/>
            </a:pPr>
            <a:r>
              <a:t/>
            </a:r>
            <a:endParaRPr sz="16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sz="1600">
                <a:latin typeface="Montserrat"/>
                <a:ea typeface="Montserrat"/>
                <a:cs typeface="Montserrat"/>
                <a:sym typeface="Montserrat"/>
              </a:rPr>
              <a:t>AWS Cloudformation / Serverless Framework (IaC)</a:t>
            </a:r>
            <a:endParaRPr sz="1600">
              <a:latin typeface="Montserrat"/>
              <a:ea typeface="Montserrat"/>
              <a:cs typeface="Montserrat"/>
              <a:sym typeface="Montserrat"/>
            </a:endParaRPr>
          </a:p>
          <a:p>
            <a:pPr indent="0" lvl="0" marL="457200" rtl="0" algn="l">
              <a:spcBef>
                <a:spcPts val="0"/>
              </a:spcBef>
              <a:spcAft>
                <a:spcPts val="0"/>
              </a:spcAft>
              <a:buNone/>
            </a:pPr>
            <a:r>
              <a:t/>
            </a:r>
            <a:endParaRPr sz="16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sz="1600">
                <a:latin typeface="Montserrat"/>
                <a:ea typeface="Montserrat"/>
                <a:cs typeface="Montserrat"/>
                <a:sym typeface="Montserrat"/>
              </a:rPr>
              <a:t>GitHub Actions (CI / CD)</a:t>
            </a:r>
            <a:endParaRPr sz="1600">
              <a:latin typeface="Montserrat"/>
              <a:ea typeface="Montserrat"/>
              <a:cs typeface="Montserrat"/>
              <a:sym typeface="Montserrat"/>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p:txBody>
      </p:sp>
      <p:sp>
        <p:nvSpPr>
          <p:cNvPr id="241" name="Google Shape;241;p36"/>
          <p:cNvSpPr txBox="1"/>
          <p:nvPr>
            <p:ph type="title"/>
          </p:nvPr>
        </p:nvSpPr>
        <p:spPr>
          <a:xfrm>
            <a:off x="311700" y="2255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100">
                <a:latin typeface="Montserrat"/>
                <a:ea typeface="Montserrat"/>
                <a:cs typeface="Montserrat"/>
                <a:sym typeface="Montserrat"/>
              </a:rPr>
              <a:t>Technologies Used</a:t>
            </a:r>
            <a:endParaRPr b="1" sz="3100">
              <a:latin typeface="Montserrat"/>
              <a:ea typeface="Montserrat"/>
              <a:cs typeface="Montserrat"/>
              <a:sym typeface="Montserrat"/>
            </a:endParaRPr>
          </a:p>
        </p:txBody>
      </p:sp>
      <p:sp>
        <p:nvSpPr>
          <p:cNvPr id="242" name="Google Shape;242;p36"/>
          <p:cNvSpPr/>
          <p:nvPr/>
        </p:nvSpPr>
        <p:spPr>
          <a:xfrm>
            <a:off x="0" y="4419950"/>
            <a:ext cx="1287600" cy="723600"/>
          </a:xfrm>
          <a:prstGeom prst="rtTriangle">
            <a:avLst/>
          </a:prstGeom>
          <a:solidFill>
            <a:schemeClr val="lt2"/>
          </a:solidFill>
          <a:ln cap="flat" cmpd="sng" w="9525">
            <a:solidFill>
              <a:schemeClr val="lt2"/>
            </a:solidFill>
            <a:prstDash val="solid"/>
            <a:round/>
            <a:headEnd len="sm" w="sm" type="none"/>
            <a:tailEnd len="sm" w="sm" type="none"/>
          </a:ln>
          <a:effectLst>
            <a:outerShdw blurRad="142875" rotWithShape="0" algn="bl" dir="18900000" dist="85725">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GB" sz="1100">
                <a:solidFill>
                  <a:srgbClr val="FFFFFF"/>
                </a:solidFill>
              </a:rPr>
              <a:t>Matt</a:t>
            </a:r>
            <a:endParaRPr b="1" sz="1100">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311700" y="18167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3100">
                <a:latin typeface="Montserrat"/>
                <a:ea typeface="Montserrat"/>
                <a:cs typeface="Montserrat"/>
                <a:sym typeface="Montserrat"/>
              </a:rPr>
              <a:t>The challenges you faced</a:t>
            </a:r>
            <a:endParaRPr b="1" sz="3100">
              <a:latin typeface="Montserrat"/>
              <a:ea typeface="Montserrat"/>
              <a:cs typeface="Montserrat"/>
              <a:sym typeface="Montserrat"/>
            </a:endParaRPr>
          </a:p>
        </p:txBody>
      </p:sp>
      <p:sp>
        <p:nvSpPr>
          <p:cNvPr id="248" name="Google Shape;248;p37"/>
          <p:cNvSpPr txBox="1"/>
          <p:nvPr>
            <p:ph idx="1" type="body"/>
          </p:nvPr>
        </p:nvSpPr>
        <p:spPr>
          <a:xfrm>
            <a:off x="311700" y="889075"/>
            <a:ext cx="8520600" cy="388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en-GB" sz="1600">
                <a:latin typeface="Montserrat"/>
                <a:ea typeface="Montserrat"/>
                <a:cs typeface="Montserrat"/>
                <a:sym typeface="Montserrat"/>
              </a:rPr>
              <a:t>Being cursed</a:t>
            </a:r>
            <a:endParaRPr sz="16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GB">
                <a:latin typeface="Montserrat"/>
                <a:ea typeface="Montserrat"/>
                <a:cs typeface="Montserrat"/>
                <a:sym typeface="Montserrat"/>
              </a:rPr>
              <a:t>Losing multiple team members to sickness absence</a:t>
            </a:r>
            <a:endParaRPr>
              <a:latin typeface="Montserrat"/>
              <a:ea typeface="Montserrat"/>
              <a:cs typeface="Montserrat"/>
              <a:sym typeface="Montserrat"/>
            </a:endParaRPr>
          </a:p>
          <a:p>
            <a:pPr indent="0" lvl="0" marL="914400" rtl="0" algn="l">
              <a:spcBef>
                <a:spcPts val="0"/>
              </a:spcBef>
              <a:spcAft>
                <a:spcPts val="0"/>
              </a:spcAft>
              <a:buNone/>
            </a:pPr>
            <a:r>
              <a:t/>
            </a:r>
            <a:endParaRPr sz="16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sz="1600">
                <a:latin typeface="Montserrat"/>
                <a:ea typeface="Montserrat"/>
                <a:cs typeface="Montserrat"/>
                <a:sym typeface="Montserrat"/>
              </a:rPr>
              <a:t>Deciding </a:t>
            </a:r>
            <a:r>
              <a:rPr lang="en-GB" sz="1600">
                <a:latin typeface="Montserrat"/>
                <a:ea typeface="Montserrat"/>
                <a:cs typeface="Montserrat"/>
                <a:sym typeface="Montserrat"/>
              </a:rPr>
              <a:t>where </a:t>
            </a:r>
            <a:r>
              <a:rPr lang="en-GB" sz="1600">
                <a:latin typeface="Montserrat"/>
                <a:ea typeface="Montserrat"/>
                <a:cs typeface="Montserrat"/>
                <a:sym typeface="Montserrat"/>
              </a:rPr>
              <a:t>you can contribute, especially in the beginning</a:t>
            </a:r>
            <a:endParaRPr sz="1600">
              <a:latin typeface="Montserrat"/>
              <a:ea typeface="Montserrat"/>
              <a:cs typeface="Montserrat"/>
              <a:sym typeface="Montserrat"/>
            </a:endParaRPr>
          </a:p>
          <a:p>
            <a:pPr indent="0" lvl="0" marL="0" rtl="0" algn="l">
              <a:spcBef>
                <a:spcPts val="0"/>
              </a:spcBef>
              <a:spcAft>
                <a:spcPts val="0"/>
              </a:spcAft>
              <a:buNone/>
            </a:pPr>
            <a:r>
              <a:t/>
            </a:r>
            <a:endParaRPr sz="16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sz="1600">
                <a:latin typeface="Montserrat"/>
                <a:ea typeface="Montserrat"/>
                <a:cs typeface="Montserrat"/>
                <a:sym typeface="Montserrat"/>
              </a:rPr>
              <a:t>Realising how large a task is, and distributing workload</a:t>
            </a:r>
            <a:endParaRPr sz="1600">
              <a:latin typeface="Montserrat"/>
              <a:ea typeface="Montserrat"/>
              <a:cs typeface="Montserrat"/>
              <a:sym typeface="Montserrat"/>
            </a:endParaRPr>
          </a:p>
          <a:p>
            <a:pPr indent="0" lvl="0" marL="0" rtl="0" algn="l">
              <a:spcBef>
                <a:spcPts val="0"/>
              </a:spcBef>
              <a:spcAft>
                <a:spcPts val="0"/>
              </a:spcAft>
              <a:buNone/>
            </a:pPr>
            <a:r>
              <a:t/>
            </a:r>
            <a:endParaRPr sz="16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sz="1600">
                <a:latin typeface="Montserrat"/>
                <a:ea typeface="Montserrat"/>
                <a:cs typeface="Montserrat"/>
                <a:sym typeface="Montserrat"/>
              </a:rPr>
              <a:t>Switching local MySQL to the AWS Redshift version of Postgres (which doesn’t use all the functionality of postgresql)</a:t>
            </a:r>
            <a:endParaRPr sz="1600">
              <a:latin typeface="Montserrat"/>
              <a:ea typeface="Montserrat"/>
              <a:cs typeface="Montserrat"/>
              <a:sym typeface="Montserrat"/>
            </a:endParaRPr>
          </a:p>
          <a:p>
            <a:pPr indent="0" lvl="0" marL="457200" rtl="0" algn="l">
              <a:spcBef>
                <a:spcPts val="0"/>
              </a:spcBef>
              <a:spcAft>
                <a:spcPts val="0"/>
              </a:spcAft>
              <a:buNone/>
            </a:pPr>
            <a:r>
              <a:t/>
            </a:r>
            <a:endParaRPr sz="16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sz="1600">
                <a:latin typeface="Montserrat"/>
                <a:ea typeface="Montserrat"/>
                <a:cs typeface="Montserrat"/>
                <a:sym typeface="Montserrat"/>
              </a:rPr>
              <a:t>Program efficiency challenges</a:t>
            </a:r>
            <a:endParaRPr sz="16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GB">
                <a:latin typeface="Montserrat"/>
                <a:ea typeface="Montserrat"/>
                <a:cs typeface="Montserrat"/>
                <a:sym typeface="Montserrat"/>
              </a:rPr>
              <a:t>SQL queries are slowwww</a:t>
            </a:r>
            <a:endParaRPr>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p:txBody>
      </p:sp>
      <p:sp>
        <p:nvSpPr>
          <p:cNvPr id="249" name="Google Shape;249;p37"/>
          <p:cNvSpPr/>
          <p:nvPr/>
        </p:nvSpPr>
        <p:spPr>
          <a:xfrm>
            <a:off x="0" y="4419950"/>
            <a:ext cx="1410000" cy="723600"/>
          </a:xfrm>
          <a:prstGeom prst="rtTriangle">
            <a:avLst/>
          </a:prstGeom>
          <a:solidFill>
            <a:schemeClr val="lt2"/>
          </a:solidFill>
          <a:ln cap="flat" cmpd="sng" w="9525">
            <a:solidFill>
              <a:schemeClr val="lt2"/>
            </a:solidFill>
            <a:prstDash val="solid"/>
            <a:round/>
            <a:headEnd len="sm" w="sm" type="none"/>
            <a:tailEnd len="sm" w="sm" type="none"/>
          </a:ln>
          <a:effectLst>
            <a:outerShdw blurRad="142875" rotWithShape="0" algn="bl" dir="18900000" dist="85725">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GB" sz="1100">
                <a:solidFill>
                  <a:schemeClr val="lt1"/>
                </a:solidFill>
              </a:rPr>
              <a:t>Suman</a:t>
            </a:r>
            <a:endParaRPr b="1" sz="11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311700" y="2255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100">
                <a:latin typeface="Montserrat"/>
                <a:ea typeface="Montserrat"/>
                <a:cs typeface="Montserrat"/>
                <a:sym typeface="Montserrat"/>
              </a:rPr>
              <a:t>Lessons Learnt</a:t>
            </a:r>
            <a:endParaRPr b="1" sz="3100">
              <a:latin typeface="Montserrat"/>
              <a:ea typeface="Montserrat"/>
              <a:cs typeface="Montserrat"/>
              <a:sym typeface="Montserrat"/>
            </a:endParaRPr>
          </a:p>
        </p:txBody>
      </p:sp>
      <p:sp>
        <p:nvSpPr>
          <p:cNvPr id="255" name="Google Shape;255;p38"/>
          <p:cNvSpPr txBox="1"/>
          <p:nvPr>
            <p:ph idx="1" type="body"/>
          </p:nvPr>
        </p:nvSpPr>
        <p:spPr>
          <a:xfrm>
            <a:off x="311700" y="932975"/>
            <a:ext cx="8520600" cy="377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en-GB" sz="1600">
                <a:latin typeface="Montserrat"/>
                <a:ea typeface="Montserrat"/>
                <a:cs typeface="Montserrat"/>
                <a:sym typeface="Montserrat"/>
              </a:rPr>
              <a:t>Working as a team → using Github to collaborate effectively</a:t>
            </a:r>
            <a:endParaRPr sz="16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i="1" lang="en-GB">
                <a:latin typeface="Montserrat"/>
                <a:ea typeface="Montserrat"/>
                <a:cs typeface="Montserrat"/>
                <a:sym typeface="Montserrat"/>
              </a:rPr>
              <a:t>Never </a:t>
            </a:r>
            <a:r>
              <a:rPr lang="en-GB">
                <a:latin typeface="Montserrat"/>
                <a:ea typeface="Montserrat"/>
                <a:cs typeface="Montserrat"/>
                <a:sym typeface="Montserrat"/>
              </a:rPr>
              <a:t>push changes on Master branch</a:t>
            </a:r>
            <a:endParaRPr>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GB">
                <a:latin typeface="Montserrat"/>
                <a:ea typeface="Montserrat"/>
                <a:cs typeface="Montserrat"/>
                <a:sym typeface="Montserrat"/>
              </a:rPr>
              <a:t>Ensuring that other team members are approving any changes we make</a:t>
            </a:r>
            <a:endParaRPr>
              <a:latin typeface="Montserrat"/>
              <a:ea typeface="Montserrat"/>
              <a:cs typeface="Montserrat"/>
              <a:sym typeface="Montserrat"/>
            </a:endParaRPr>
          </a:p>
          <a:p>
            <a:pPr indent="0" lvl="0" marL="914400" rtl="0" algn="l">
              <a:spcBef>
                <a:spcPts val="0"/>
              </a:spcBef>
              <a:spcAft>
                <a:spcPts val="0"/>
              </a:spcAft>
              <a:buNone/>
            </a:pPr>
            <a:r>
              <a:t/>
            </a:r>
            <a:endParaRPr sz="16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sz="1600">
                <a:latin typeface="Montserrat"/>
                <a:ea typeface="Montserrat"/>
                <a:cs typeface="Montserrat"/>
                <a:sym typeface="Montserrat"/>
              </a:rPr>
              <a:t>Communication skills</a:t>
            </a:r>
            <a:endParaRPr sz="16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GB">
                <a:latin typeface="Montserrat"/>
                <a:ea typeface="Montserrat"/>
                <a:cs typeface="Montserrat"/>
                <a:sym typeface="Montserrat"/>
              </a:rPr>
              <a:t>Voice chats &amp; Screen-sharing</a:t>
            </a:r>
            <a:endParaRPr>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GB">
                <a:latin typeface="Montserrat"/>
                <a:ea typeface="Montserrat"/>
                <a:cs typeface="Montserrat"/>
                <a:sym typeface="Montserrat"/>
              </a:rPr>
              <a:t>Pair-programming</a:t>
            </a:r>
            <a:endParaRPr>
              <a:latin typeface="Montserrat"/>
              <a:ea typeface="Montserrat"/>
              <a:cs typeface="Montserrat"/>
              <a:sym typeface="Montserrat"/>
            </a:endParaRPr>
          </a:p>
          <a:p>
            <a:pPr indent="0" lvl="0" marL="914400" rtl="0" algn="l">
              <a:spcBef>
                <a:spcPts val="0"/>
              </a:spcBef>
              <a:spcAft>
                <a:spcPts val="0"/>
              </a:spcAft>
              <a:buNone/>
            </a:pPr>
            <a:r>
              <a:t/>
            </a:r>
            <a:endParaRPr sz="16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sz="1600">
                <a:latin typeface="Montserrat"/>
                <a:ea typeface="Montserrat"/>
                <a:cs typeface="Montserrat"/>
                <a:sym typeface="Montserrat"/>
              </a:rPr>
              <a:t>AWS Tools </a:t>
            </a:r>
            <a:endParaRPr sz="16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sz="1600">
                <a:latin typeface="Montserrat"/>
                <a:ea typeface="Montserrat"/>
                <a:cs typeface="Montserrat"/>
                <a:sym typeface="Montserrat"/>
              </a:rPr>
              <a:t>End-to-End Delivery for a data pipeline for the first time</a:t>
            </a:r>
            <a:endParaRPr sz="16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sz="1600">
                <a:latin typeface="Montserrat"/>
                <a:ea typeface="Montserrat"/>
                <a:cs typeface="Montserrat"/>
                <a:sym typeface="Montserrat"/>
              </a:rPr>
              <a:t>Cleaning Data</a:t>
            </a:r>
            <a:endParaRPr sz="1600">
              <a:latin typeface="Montserrat"/>
              <a:ea typeface="Montserrat"/>
              <a:cs typeface="Montserrat"/>
              <a:sym typeface="Montserrat"/>
            </a:endParaRPr>
          </a:p>
          <a:p>
            <a:pPr indent="0" lvl="0" marL="0" rtl="0" algn="l">
              <a:spcBef>
                <a:spcPts val="0"/>
              </a:spcBef>
              <a:spcAft>
                <a:spcPts val="0"/>
              </a:spcAft>
              <a:buNone/>
            </a:pPr>
            <a:r>
              <a:t/>
            </a:r>
            <a:endParaRPr sz="1600">
              <a:latin typeface="Montserrat"/>
              <a:ea typeface="Montserrat"/>
              <a:cs typeface="Montserrat"/>
              <a:sym typeface="Montserrat"/>
            </a:endParaRPr>
          </a:p>
          <a:p>
            <a:pPr indent="0" lvl="0" marL="0" rtl="0" algn="l">
              <a:spcBef>
                <a:spcPts val="0"/>
              </a:spcBef>
              <a:spcAft>
                <a:spcPts val="0"/>
              </a:spcAft>
              <a:buNone/>
            </a:pPr>
            <a:r>
              <a:rPr i="1" lang="en-GB" sz="1400">
                <a:latin typeface="Montserrat"/>
                <a:ea typeface="Montserrat"/>
                <a:cs typeface="Montserrat"/>
                <a:sym typeface="Montserrat"/>
              </a:rPr>
              <a:t>The real data pipeline was the friends we made along the way</a:t>
            </a:r>
            <a:endParaRPr i="1" sz="1400">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p:txBody>
      </p:sp>
      <p:sp>
        <p:nvSpPr>
          <p:cNvPr id="256" name="Google Shape;256;p38"/>
          <p:cNvSpPr/>
          <p:nvPr/>
        </p:nvSpPr>
        <p:spPr>
          <a:xfrm>
            <a:off x="0" y="4419950"/>
            <a:ext cx="1410000" cy="723600"/>
          </a:xfrm>
          <a:prstGeom prst="rtTriangle">
            <a:avLst/>
          </a:prstGeom>
          <a:solidFill>
            <a:schemeClr val="lt2"/>
          </a:solidFill>
          <a:ln cap="flat" cmpd="sng" w="9525">
            <a:solidFill>
              <a:schemeClr val="lt2"/>
            </a:solidFill>
            <a:prstDash val="solid"/>
            <a:round/>
            <a:headEnd len="sm" w="sm" type="none"/>
            <a:tailEnd len="sm" w="sm" type="none"/>
          </a:ln>
          <a:effectLst>
            <a:outerShdw blurRad="142875" rotWithShape="0" algn="bl" dir="18900000" dist="85725">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GB" sz="1100">
                <a:solidFill>
                  <a:schemeClr val="lt1"/>
                </a:solidFill>
              </a:rPr>
              <a:t>Suman</a:t>
            </a:r>
            <a:endParaRPr b="1" sz="11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311700" y="13777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3100">
                <a:latin typeface="Montserrat"/>
                <a:ea typeface="Montserrat"/>
                <a:cs typeface="Montserrat"/>
                <a:sym typeface="Montserrat"/>
              </a:rPr>
              <a:t>If we had more time...</a:t>
            </a:r>
            <a:endParaRPr b="1" sz="3100">
              <a:latin typeface="Montserrat"/>
              <a:ea typeface="Montserrat"/>
              <a:cs typeface="Montserrat"/>
              <a:sym typeface="Montserrat"/>
            </a:endParaRPr>
          </a:p>
        </p:txBody>
      </p:sp>
      <p:sp>
        <p:nvSpPr>
          <p:cNvPr id="262" name="Google Shape;262;p39"/>
          <p:cNvSpPr txBox="1"/>
          <p:nvPr>
            <p:ph idx="1" type="body"/>
          </p:nvPr>
        </p:nvSpPr>
        <p:spPr>
          <a:xfrm>
            <a:off x="311700" y="603650"/>
            <a:ext cx="8520600" cy="40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sz="1600">
                <a:latin typeface="Montserrat"/>
                <a:ea typeface="Montserrat"/>
                <a:cs typeface="Montserrat"/>
                <a:sym typeface="Montserrat"/>
              </a:rPr>
              <a:t>Create some form of structured logging </a:t>
            </a:r>
            <a:endParaRPr sz="1600">
              <a:latin typeface="Montserrat"/>
              <a:ea typeface="Montserrat"/>
              <a:cs typeface="Montserrat"/>
              <a:sym typeface="Montserrat"/>
            </a:endParaRPr>
          </a:p>
          <a:p>
            <a:pPr indent="0" lvl="0" marL="457200" rtl="0" algn="l">
              <a:spcBef>
                <a:spcPts val="0"/>
              </a:spcBef>
              <a:spcAft>
                <a:spcPts val="0"/>
              </a:spcAft>
              <a:buNone/>
            </a:pPr>
            <a:r>
              <a:t/>
            </a:r>
            <a:endParaRPr sz="1600">
              <a:latin typeface="Montserrat"/>
              <a:ea typeface="Montserrat"/>
              <a:cs typeface="Montserrat"/>
              <a:sym typeface="Montserrat"/>
            </a:endParaRPr>
          </a:p>
          <a:p>
            <a:pPr indent="-330200" lvl="0" marL="457200" rtl="0" algn="l">
              <a:spcBef>
                <a:spcPts val="0"/>
              </a:spcBef>
              <a:spcAft>
                <a:spcPts val="0"/>
              </a:spcAft>
              <a:buSzPts val="1600"/>
              <a:buFont typeface="Montserrat"/>
              <a:buChar char="➢"/>
            </a:pPr>
            <a:r>
              <a:rPr lang="en-GB" sz="1600">
                <a:latin typeface="Montserrat"/>
                <a:ea typeface="Montserrat"/>
                <a:cs typeface="Montserrat"/>
                <a:sym typeface="Montserrat"/>
              </a:rPr>
              <a:t>Alerts/Monitoring</a:t>
            </a:r>
            <a:endParaRPr sz="1600">
              <a:latin typeface="Montserrat"/>
              <a:ea typeface="Montserrat"/>
              <a:cs typeface="Montserrat"/>
              <a:sym typeface="Montserrat"/>
            </a:endParaRPr>
          </a:p>
          <a:p>
            <a:pPr indent="0" lvl="0" marL="457200" rtl="0" algn="l">
              <a:spcBef>
                <a:spcPts val="0"/>
              </a:spcBef>
              <a:spcAft>
                <a:spcPts val="0"/>
              </a:spcAft>
              <a:buNone/>
            </a:pPr>
            <a:r>
              <a:t/>
            </a:r>
            <a:endParaRPr sz="1600">
              <a:latin typeface="Montserrat"/>
              <a:ea typeface="Montserrat"/>
              <a:cs typeface="Montserrat"/>
              <a:sym typeface="Montserrat"/>
            </a:endParaRPr>
          </a:p>
          <a:p>
            <a:pPr indent="-330200" lvl="0" marL="457200" rtl="0" algn="l">
              <a:spcBef>
                <a:spcPts val="0"/>
              </a:spcBef>
              <a:spcAft>
                <a:spcPts val="0"/>
              </a:spcAft>
              <a:buSzPts val="1600"/>
              <a:buFont typeface="Montserrat"/>
              <a:buChar char="➢"/>
            </a:pPr>
            <a:r>
              <a:rPr lang="en-GB" sz="1600">
                <a:latin typeface="Montserrat"/>
                <a:ea typeface="Montserrat"/>
                <a:cs typeface="Montserrat"/>
                <a:sym typeface="Montserrat"/>
              </a:rPr>
              <a:t>Kinesis Data Streaming</a:t>
            </a:r>
            <a:endParaRPr sz="1600">
              <a:latin typeface="Montserrat"/>
              <a:ea typeface="Montserrat"/>
              <a:cs typeface="Montserrat"/>
              <a:sym typeface="Montserrat"/>
            </a:endParaRPr>
          </a:p>
          <a:p>
            <a:pPr indent="0" lvl="0" marL="457200" rtl="0" algn="l">
              <a:spcBef>
                <a:spcPts val="0"/>
              </a:spcBef>
              <a:spcAft>
                <a:spcPts val="0"/>
              </a:spcAft>
              <a:buNone/>
            </a:pPr>
            <a:r>
              <a:t/>
            </a:r>
            <a:endParaRPr sz="16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sz="1600">
                <a:latin typeface="Montserrat"/>
                <a:ea typeface="Montserrat"/>
                <a:cs typeface="Montserrat"/>
                <a:sym typeface="Montserrat"/>
              </a:rPr>
              <a:t>Bug Tracker document</a:t>
            </a:r>
            <a:endParaRPr sz="16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GB" sz="1600">
                <a:latin typeface="Montserrat"/>
                <a:ea typeface="Montserrat"/>
                <a:cs typeface="Montserrat"/>
                <a:sym typeface="Montserrat"/>
              </a:rPr>
              <a:t>Help aid conversations regarding known bugs, avoiding confusion</a:t>
            </a:r>
            <a:endParaRPr sz="1600">
              <a:latin typeface="Montserrat"/>
              <a:ea typeface="Montserrat"/>
              <a:cs typeface="Montserrat"/>
              <a:sym typeface="Montserrat"/>
            </a:endParaRPr>
          </a:p>
          <a:p>
            <a:pPr indent="0" lvl="0" marL="0" rtl="0" algn="l">
              <a:spcBef>
                <a:spcPts val="0"/>
              </a:spcBef>
              <a:spcAft>
                <a:spcPts val="0"/>
              </a:spcAft>
              <a:buNone/>
            </a:pPr>
            <a:r>
              <a:t/>
            </a:r>
            <a:endParaRPr sz="16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sz="1600">
                <a:latin typeface="Montserrat"/>
                <a:ea typeface="Montserrat"/>
                <a:cs typeface="Montserrat"/>
                <a:sym typeface="Montserrat"/>
              </a:rPr>
              <a:t>More unit testing</a:t>
            </a:r>
            <a:endParaRPr sz="1600">
              <a:latin typeface="Montserrat"/>
              <a:ea typeface="Montserrat"/>
              <a:cs typeface="Montserrat"/>
              <a:sym typeface="Montserrat"/>
            </a:endParaRPr>
          </a:p>
          <a:p>
            <a:pPr indent="0" lvl="0" marL="0" rtl="0" algn="l">
              <a:spcBef>
                <a:spcPts val="0"/>
              </a:spcBef>
              <a:spcAft>
                <a:spcPts val="0"/>
              </a:spcAft>
              <a:buNone/>
            </a:pPr>
            <a:r>
              <a:t/>
            </a:r>
            <a:endParaRPr sz="1600">
              <a:latin typeface="Montserrat"/>
              <a:ea typeface="Montserrat"/>
              <a:cs typeface="Montserrat"/>
              <a:sym typeface="Montserrat"/>
            </a:endParaRPr>
          </a:p>
          <a:p>
            <a:pPr indent="0" lvl="0" marL="0" rtl="0" algn="l">
              <a:spcBef>
                <a:spcPts val="0"/>
              </a:spcBef>
              <a:spcAft>
                <a:spcPts val="0"/>
              </a:spcAft>
              <a:buNone/>
            </a:pPr>
            <a:r>
              <a:t/>
            </a:r>
            <a:endParaRPr sz="1600">
              <a:latin typeface="Montserrat"/>
              <a:ea typeface="Montserrat"/>
              <a:cs typeface="Montserrat"/>
              <a:sym typeface="Montserrat"/>
            </a:endParaRPr>
          </a:p>
        </p:txBody>
      </p:sp>
      <p:sp>
        <p:nvSpPr>
          <p:cNvPr id="263" name="Google Shape;263;p39"/>
          <p:cNvSpPr/>
          <p:nvPr/>
        </p:nvSpPr>
        <p:spPr>
          <a:xfrm>
            <a:off x="0" y="4419950"/>
            <a:ext cx="1456200" cy="723600"/>
          </a:xfrm>
          <a:prstGeom prst="rtTriangle">
            <a:avLst/>
          </a:prstGeom>
          <a:solidFill>
            <a:schemeClr val="lt2"/>
          </a:solidFill>
          <a:ln cap="flat" cmpd="sng" w="9525">
            <a:solidFill>
              <a:schemeClr val="lt2"/>
            </a:solidFill>
            <a:prstDash val="solid"/>
            <a:round/>
            <a:headEnd len="sm" w="sm" type="none"/>
            <a:tailEnd len="sm" w="sm" type="none"/>
          </a:ln>
          <a:effectLst>
            <a:outerShdw blurRad="142875" rotWithShape="0" algn="bl" dir="18900000" dist="85725">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GB" sz="1100">
                <a:solidFill>
                  <a:schemeClr val="lt1"/>
                </a:solidFill>
              </a:rPr>
              <a:t>Yogini</a:t>
            </a:r>
            <a:endParaRPr b="1" sz="11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ph type="title"/>
          </p:nvPr>
        </p:nvSpPr>
        <p:spPr>
          <a:xfrm>
            <a:off x="0" y="248725"/>
            <a:ext cx="9144000" cy="126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100">
                <a:latin typeface="Montserrat"/>
                <a:ea typeface="Montserrat"/>
                <a:cs typeface="Montserrat"/>
                <a:sym typeface="Montserrat"/>
              </a:rPr>
              <a:t>Reflections on working together as a team</a:t>
            </a:r>
            <a:endParaRPr b="1" sz="3100">
              <a:latin typeface="Montserrat"/>
              <a:ea typeface="Montserrat"/>
              <a:cs typeface="Montserrat"/>
              <a:sym typeface="Montserrat"/>
            </a:endParaRPr>
          </a:p>
        </p:txBody>
      </p:sp>
      <p:sp>
        <p:nvSpPr>
          <p:cNvPr id="269" name="Google Shape;269;p4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en-GB" sz="1600">
                <a:latin typeface="Montserrat"/>
                <a:ea typeface="Montserrat"/>
                <a:cs typeface="Montserrat"/>
                <a:sym typeface="Montserrat"/>
              </a:rPr>
              <a:t>Agile / Sprints</a:t>
            </a:r>
            <a:endParaRPr sz="1600">
              <a:latin typeface="Montserrat"/>
              <a:ea typeface="Montserrat"/>
              <a:cs typeface="Montserrat"/>
              <a:sym typeface="Montserrat"/>
            </a:endParaRPr>
          </a:p>
          <a:p>
            <a:pPr indent="-330200" lvl="1" marL="914400" rtl="0" algn="l">
              <a:spcBef>
                <a:spcPts val="0"/>
              </a:spcBef>
              <a:spcAft>
                <a:spcPts val="0"/>
              </a:spcAft>
              <a:buSzPts val="1600"/>
              <a:buFont typeface="Montserrat"/>
              <a:buChar char="○"/>
            </a:pPr>
            <a:r>
              <a:rPr lang="en-GB" sz="1600">
                <a:latin typeface="Montserrat"/>
                <a:ea typeface="Montserrat"/>
                <a:cs typeface="Montserrat"/>
                <a:sym typeface="Montserrat"/>
              </a:rPr>
              <a:t>Split into 3 sprints</a:t>
            </a:r>
            <a:endParaRPr sz="1600">
              <a:latin typeface="Montserrat"/>
              <a:ea typeface="Montserrat"/>
              <a:cs typeface="Montserrat"/>
              <a:sym typeface="Montserrat"/>
            </a:endParaRPr>
          </a:p>
          <a:p>
            <a:pPr indent="0" lvl="0" marL="457200" rtl="0" algn="l">
              <a:spcBef>
                <a:spcPts val="0"/>
              </a:spcBef>
              <a:spcAft>
                <a:spcPts val="0"/>
              </a:spcAft>
              <a:buNone/>
            </a:pPr>
            <a:r>
              <a:t/>
            </a:r>
            <a:endParaRPr sz="16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sz="1600">
                <a:latin typeface="Montserrat"/>
                <a:ea typeface="Montserrat"/>
                <a:cs typeface="Montserrat"/>
                <a:sym typeface="Montserrat"/>
              </a:rPr>
              <a:t>GitHub Projects Board</a:t>
            </a:r>
            <a:endParaRPr sz="1600">
              <a:latin typeface="Montserrat"/>
              <a:ea typeface="Montserrat"/>
              <a:cs typeface="Montserrat"/>
              <a:sym typeface="Montserrat"/>
            </a:endParaRPr>
          </a:p>
          <a:p>
            <a:pPr indent="-330200" lvl="1" marL="914400" rtl="0" algn="l">
              <a:spcBef>
                <a:spcPts val="0"/>
              </a:spcBef>
              <a:spcAft>
                <a:spcPts val="0"/>
              </a:spcAft>
              <a:buSzPts val="1600"/>
              <a:buFont typeface="Montserrat"/>
              <a:buChar char="○"/>
            </a:pPr>
            <a:r>
              <a:rPr lang="en-GB" sz="1600">
                <a:latin typeface="Montserrat"/>
                <a:ea typeface="Montserrat"/>
                <a:cs typeface="Montserrat"/>
                <a:sym typeface="Montserrat"/>
              </a:rPr>
              <a:t>Easily share / assign work to team members</a:t>
            </a:r>
            <a:endParaRPr sz="1600">
              <a:latin typeface="Montserrat"/>
              <a:ea typeface="Montserrat"/>
              <a:cs typeface="Montserrat"/>
              <a:sym typeface="Montserrat"/>
            </a:endParaRPr>
          </a:p>
          <a:p>
            <a:pPr indent="0" lvl="0" marL="457200" rtl="0" algn="l">
              <a:spcBef>
                <a:spcPts val="0"/>
              </a:spcBef>
              <a:spcAft>
                <a:spcPts val="0"/>
              </a:spcAft>
              <a:buNone/>
            </a:pPr>
            <a:r>
              <a:t/>
            </a:r>
            <a:endParaRPr sz="16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sz="1600">
                <a:latin typeface="Montserrat"/>
                <a:ea typeface="Montserrat"/>
                <a:cs typeface="Montserrat"/>
                <a:sym typeface="Montserrat"/>
              </a:rPr>
              <a:t>Friendly group, easy to get along with each other</a:t>
            </a:r>
            <a:endParaRPr sz="1600">
              <a:latin typeface="Montserrat"/>
              <a:ea typeface="Montserrat"/>
              <a:cs typeface="Montserrat"/>
              <a:sym typeface="Montserrat"/>
            </a:endParaRPr>
          </a:p>
        </p:txBody>
      </p:sp>
      <p:sp>
        <p:nvSpPr>
          <p:cNvPr id="270" name="Google Shape;270;p40"/>
          <p:cNvSpPr/>
          <p:nvPr/>
        </p:nvSpPr>
        <p:spPr>
          <a:xfrm>
            <a:off x="0" y="4419950"/>
            <a:ext cx="1287600" cy="723600"/>
          </a:xfrm>
          <a:prstGeom prst="rtTriangle">
            <a:avLst/>
          </a:prstGeom>
          <a:solidFill>
            <a:schemeClr val="lt2"/>
          </a:solidFill>
          <a:ln cap="flat" cmpd="sng" w="9525">
            <a:solidFill>
              <a:schemeClr val="lt2"/>
            </a:solidFill>
            <a:prstDash val="solid"/>
            <a:round/>
            <a:headEnd len="sm" w="sm" type="none"/>
            <a:tailEnd len="sm" w="sm" type="none"/>
          </a:ln>
          <a:effectLst>
            <a:outerShdw blurRad="142875" rotWithShape="0" algn="bl" dir="18900000" dist="85725">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GB" sz="1100">
                <a:solidFill>
                  <a:schemeClr val="lt1"/>
                </a:solidFill>
              </a:rPr>
              <a:t>Victor</a:t>
            </a:r>
            <a:endParaRPr b="1" sz="11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1"/>
          <p:cNvSpPr txBox="1"/>
          <p:nvPr>
            <p:ph type="title"/>
          </p:nvPr>
        </p:nvSpPr>
        <p:spPr>
          <a:xfrm>
            <a:off x="311700" y="1564000"/>
            <a:ext cx="8520600" cy="187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3700">
                <a:latin typeface="Montserrat"/>
                <a:ea typeface="Montserrat"/>
                <a:cs typeface="Montserrat"/>
                <a:sym typeface="Montserrat"/>
              </a:rPr>
              <a:t>Thank you for listening! </a:t>
            </a:r>
            <a:endParaRPr sz="3700">
              <a:latin typeface="Montserrat"/>
              <a:ea typeface="Montserrat"/>
              <a:cs typeface="Montserrat"/>
              <a:sym typeface="Montserrat"/>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latin typeface="Montserrat"/>
                <a:ea typeface="Montserrat"/>
                <a:cs typeface="Montserrat"/>
                <a:sym typeface="Montserrat"/>
              </a:rPr>
              <a:t>Questions?</a:t>
            </a:r>
            <a:endParaRPr>
              <a:latin typeface="Montserrat"/>
              <a:ea typeface="Montserrat"/>
              <a:cs typeface="Montserrat"/>
              <a:sym typeface="Montserrat"/>
            </a:endParaRPr>
          </a:p>
        </p:txBody>
      </p:sp>
      <p:pic>
        <p:nvPicPr>
          <p:cNvPr id="276" name="Google Shape;276;p41"/>
          <p:cNvPicPr preferRelativeResize="0"/>
          <p:nvPr/>
        </p:nvPicPr>
        <p:blipFill>
          <a:blip r:embed="rId3">
            <a:alphaModFix/>
          </a:blip>
          <a:stretch>
            <a:fillRect/>
          </a:stretch>
        </p:blipFill>
        <p:spPr>
          <a:xfrm>
            <a:off x="5736075" y="3878937"/>
            <a:ext cx="1187875" cy="1259875"/>
          </a:xfrm>
          <a:prstGeom prst="rect">
            <a:avLst/>
          </a:prstGeom>
          <a:noFill/>
          <a:ln>
            <a:noFill/>
          </a:ln>
        </p:spPr>
      </p:pic>
      <p:pic>
        <p:nvPicPr>
          <p:cNvPr id="277" name="Google Shape;277;p41"/>
          <p:cNvPicPr preferRelativeResize="0"/>
          <p:nvPr/>
        </p:nvPicPr>
        <p:blipFill>
          <a:blip r:embed="rId4">
            <a:alphaModFix/>
          </a:blip>
          <a:stretch>
            <a:fillRect/>
          </a:stretch>
        </p:blipFill>
        <p:spPr>
          <a:xfrm>
            <a:off x="4756501" y="3799516"/>
            <a:ext cx="1262750" cy="1339282"/>
          </a:xfrm>
          <a:prstGeom prst="rect">
            <a:avLst/>
          </a:prstGeom>
          <a:noFill/>
          <a:ln>
            <a:noFill/>
          </a:ln>
        </p:spPr>
      </p:pic>
      <p:pic>
        <p:nvPicPr>
          <p:cNvPr id="278" name="Google Shape;278;p41"/>
          <p:cNvPicPr preferRelativeResize="0"/>
          <p:nvPr/>
        </p:nvPicPr>
        <p:blipFill>
          <a:blip r:embed="rId5">
            <a:alphaModFix/>
          </a:blip>
          <a:stretch>
            <a:fillRect/>
          </a:stretch>
        </p:blipFill>
        <p:spPr>
          <a:xfrm>
            <a:off x="3648418" y="3799524"/>
            <a:ext cx="1262750" cy="1339276"/>
          </a:xfrm>
          <a:prstGeom prst="rect">
            <a:avLst/>
          </a:prstGeom>
          <a:noFill/>
          <a:ln>
            <a:noFill/>
          </a:ln>
        </p:spPr>
      </p:pic>
      <p:pic>
        <p:nvPicPr>
          <p:cNvPr id="279" name="Google Shape;279;p41"/>
          <p:cNvPicPr preferRelativeResize="0"/>
          <p:nvPr/>
        </p:nvPicPr>
        <p:blipFill>
          <a:blip r:embed="rId6">
            <a:alphaModFix/>
          </a:blip>
          <a:stretch>
            <a:fillRect/>
          </a:stretch>
        </p:blipFill>
        <p:spPr>
          <a:xfrm>
            <a:off x="745679" y="3799525"/>
            <a:ext cx="1262745" cy="1339275"/>
          </a:xfrm>
          <a:prstGeom prst="rect">
            <a:avLst/>
          </a:prstGeom>
          <a:noFill/>
          <a:ln>
            <a:noFill/>
          </a:ln>
        </p:spPr>
      </p:pic>
      <p:pic>
        <p:nvPicPr>
          <p:cNvPr id="280" name="Google Shape;280;p41"/>
          <p:cNvPicPr preferRelativeResize="0"/>
          <p:nvPr/>
        </p:nvPicPr>
        <p:blipFill>
          <a:blip r:embed="rId7">
            <a:alphaModFix/>
          </a:blip>
          <a:stretch>
            <a:fillRect/>
          </a:stretch>
        </p:blipFill>
        <p:spPr>
          <a:xfrm>
            <a:off x="6667430" y="3799524"/>
            <a:ext cx="1262750" cy="1339276"/>
          </a:xfrm>
          <a:prstGeom prst="rect">
            <a:avLst/>
          </a:prstGeom>
          <a:noFill/>
          <a:ln>
            <a:noFill/>
          </a:ln>
        </p:spPr>
      </p:pic>
      <p:pic>
        <p:nvPicPr>
          <p:cNvPr id="281" name="Google Shape;281;p41"/>
          <p:cNvPicPr preferRelativeResize="0"/>
          <p:nvPr/>
        </p:nvPicPr>
        <p:blipFill>
          <a:blip r:embed="rId8">
            <a:alphaModFix/>
          </a:blip>
          <a:stretch>
            <a:fillRect/>
          </a:stretch>
        </p:blipFill>
        <p:spPr>
          <a:xfrm>
            <a:off x="1757251" y="3799533"/>
            <a:ext cx="1262750" cy="1339267"/>
          </a:xfrm>
          <a:prstGeom prst="rect">
            <a:avLst/>
          </a:prstGeom>
          <a:noFill/>
          <a:ln>
            <a:noFill/>
          </a:ln>
        </p:spPr>
      </p:pic>
      <p:pic>
        <p:nvPicPr>
          <p:cNvPr id="282" name="Google Shape;282;p41"/>
          <p:cNvPicPr preferRelativeResize="0"/>
          <p:nvPr/>
        </p:nvPicPr>
        <p:blipFill rotWithShape="1">
          <a:blip r:embed="rId9">
            <a:alphaModFix/>
          </a:blip>
          <a:srcRect b="0" l="0" r="0" t="0"/>
          <a:stretch/>
        </p:blipFill>
        <p:spPr>
          <a:xfrm>
            <a:off x="2797150" y="3987650"/>
            <a:ext cx="1085370" cy="1151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149875" y="121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3100">
                <a:latin typeface="Montserrat"/>
                <a:ea typeface="Montserrat"/>
                <a:cs typeface="Montserrat"/>
                <a:sym typeface="Montserrat"/>
              </a:rPr>
              <a:t>Infinity Cafe: </a:t>
            </a:r>
            <a:r>
              <a:rPr i="1" lang="en-GB" sz="3100">
                <a:latin typeface="Montserrat"/>
                <a:ea typeface="Montserrat"/>
                <a:cs typeface="Montserrat"/>
                <a:sym typeface="Montserrat"/>
              </a:rPr>
              <a:t>Your current data strategy</a:t>
            </a:r>
            <a:endParaRPr i="1" sz="3100">
              <a:latin typeface="Montserrat"/>
              <a:ea typeface="Montserrat"/>
              <a:cs typeface="Montserrat"/>
              <a:sym typeface="Montserrat"/>
            </a:endParaRPr>
          </a:p>
          <a:p>
            <a:pPr indent="0" lvl="0" marL="0" rtl="0" algn="l">
              <a:spcBef>
                <a:spcPts val="0"/>
              </a:spcBef>
              <a:spcAft>
                <a:spcPts val="0"/>
              </a:spcAft>
              <a:buNone/>
            </a:pPr>
            <a:r>
              <a:t/>
            </a:r>
            <a:endParaRPr b="1" sz="2900">
              <a:latin typeface="Montserrat"/>
              <a:ea typeface="Montserrat"/>
              <a:cs typeface="Montserrat"/>
              <a:sym typeface="Montserrat"/>
            </a:endParaRPr>
          </a:p>
        </p:txBody>
      </p:sp>
      <p:sp>
        <p:nvSpPr>
          <p:cNvPr id="80" name="Google Shape;80;p15"/>
          <p:cNvSpPr txBox="1"/>
          <p:nvPr>
            <p:ph idx="1" type="body"/>
          </p:nvPr>
        </p:nvSpPr>
        <p:spPr>
          <a:xfrm>
            <a:off x="311700" y="11090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en-GB" sz="1600">
                <a:latin typeface="Montserrat"/>
                <a:ea typeface="Montserrat"/>
                <a:cs typeface="Montserrat"/>
                <a:sym typeface="Montserrat"/>
              </a:rPr>
              <a:t>S</a:t>
            </a:r>
            <a:r>
              <a:rPr lang="en-GB" sz="1600">
                <a:latin typeface="Montserrat"/>
                <a:ea typeface="Montserrat"/>
                <a:cs typeface="Montserrat"/>
                <a:sym typeface="Montserrat"/>
              </a:rPr>
              <a:t>ales figures for each cafe are downloaded </a:t>
            </a:r>
            <a:r>
              <a:rPr i="1" lang="en-GB" sz="1600">
                <a:latin typeface="Montserrat"/>
                <a:ea typeface="Montserrat"/>
                <a:cs typeface="Montserrat"/>
                <a:sym typeface="Montserrat"/>
              </a:rPr>
              <a:t>monthly</a:t>
            </a:r>
            <a:r>
              <a:rPr i="1" lang="en-GB" sz="1600">
                <a:latin typeface="Montserrat"/>
                <a:ea typeface="Montserrat"/>
                <a:cs typeface="Montserrat"/>
                <a:sym typeface="Montserrat"/>
              </a:rPr>
              <a:t> </a:t>
            </a:r>
            <a:endParaRPr sz="1600">
              <a:latin typeface="Montserrat"/>
              <a:ea typeface="Montserrat"/>
              <a:cs typeface="Montserrat"/>
              <a:sym typeface="Montserrat"/>
            </a:endParaRPr>
          </a:p>
          <a:p>
            <a:pPr indent="0" lvl="0" marL="457200" rtl="0" algn="l">
              <a:spcBef>
                <a:spcPts val="0"/>
              </a:spcBef>
              <a:spcAft>
                <a:spcPts val="0"/>
              </a:spcAft>
              <a:buNone/>
            </a:pPr>
            <a:r>
              <a:t/>
            </a:r>
            <a:endParaRPr sz="1600">
              <a:latin typeface="Montserrat"/>
              <a:ea typeface="Montserrat"/>
              <a:cs typeface="Montserrat"/>
              <a:sym typeface="Montserrat"/>
            </a:endParaRPr>
          </a:p>
          <a:p>
            <a:pPr indent="0" lvl="0" marL="457200" rtl="0" algn="l">
              <a:spcBef>
                <a:spcPts val="0"/>
              </a:spcBef>
              <a:spcAft>
                <a:spcPts val="0"/>
              </a:spcAft>
              <a:buNone/>
            </a:pPr>
            <a:r>
              <a:t/>
            </a:r>
            <a:endParaRPr sz="16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sz="1600">
                <a:latin typeface="Montserrat"/>
                <a:ea typeface="Montserrat"/>
                <a:cs typeface="Montserrat"/>
                <a:sym typeface="Montserrat"/>
              </a:rPr>
              <a:t>Head Office </a:t>
            </a:r>
            <a:r>
              <a:rPr i="1" lang="en-GB" sz="1600">
                <a:latin typeface="Montserrat"/>
                <a:ea typeface="Montserrat"/>
                <a:cs typeface="Montserrat"/>
                <a:sym typeface="Montserrat"/>
              </a:rPr>
              <a:t>might</a:t>
            </a:r>
            <a:r>
              <a:rPr lang="en-GB" sz="1600">
                <a:latin typeface="Montserrat"/>
                <a:ea typeface="Montserrat"/>
                <a:cs typeface="Montserrat"/>
                <a:sym typeface="Montserrat"/>
              </a:rPr>
              <a:t> look at the figures</a:t>
            </a:r>
            <a:endParaRPr sz="1600">
              <a:latin typeface="Montserrat"/>
              <a:ea typeface="Montserrat"/>
              <a:cs typeface="Montserrat"/>
              <a:sym typeface="Montserrat"/>
            </a:endParaRPr>
          </a:p>
          <a:p>
            <a:pPr indent="0" lvl="0" marL="0" rtl="0" algn="l">
              <a:spcBef>
                <a:spcPts val="0"/>
              </a:spcBef>
              <a:spcAft>
                <a:spcPts val="0"/>
              </a:spcAft>
              <a:buNone/>
            </a:pPr>
            <a:r>
              <a:t/>
            </a:r>
            <a:endParaRPr sz="1600">
              <a:latin typeface="Montserrat"/>
              <a:ea typeface="Montserrat"/>
              <a:cs typeface="Montserrat"/>
              <a:sym typeface="Montserrat"/>
            </a:endParaRPr>
          </a:p>
          <a:p>
            <a:pPr indent="0" lvl="0" marL="0" rtl="0" algn="l">
              <a:spcBef>
                <a:spcPts val="0"/>
              </a:spcBef>
              <a:spcAft>
                <a:spcPts val="0"/>
              </a:spcAft>
              <a:buNone/>
            </a:pPr>
            <a:r>
              <a:t/>
            </a:r>
            <a:endParaRPr sz="16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sz="1600">
                <a:latin typeface="Montserrat"/>
                <a:ea typeface="Montserrat"/>
                <a:cs typeface="Montserrat"/>
                <a:sym typeface="Montserrat"/>
              </a:rPr>
              <a:t>Misspelled and missing data in the figures made it difficult to analyse effectively</a:t>
            </a:r>
            <a:endParaRPr sz="1600">
              <a:latin typeface="Montserrat"/>
              <a:ea typeface="Montserrat"/>
              <a:cs typeface="Montserrat"/>
              <a:sym typeface="Montserrat"/>
            </a:endParaRPr>
          </a:p>
        </p:txBody>
      </p:sp>
      <p:pic>
        <p:nvPicPr>
          <p:cNvPr id="81" name="Google Shape;81;p15"/>
          <p:cNvPicPr preferRelativeResize="0"/>
          <p:nvPr/>
        </p:nvPicPr>
        <p:blipFill>
          <a:blip r:embed="rId3">
            <a:alphaModFix/>
          </a:blip>
          <a:stretch>
            <a:fillRect/>
          </a:stretch>
        </p:blipFill>
        <p:spPr>
          <a:xfrm>
            <a:off x="2322399" y="3940575"/>
            <a:ext cx="906125" cy="906125"/>
          </a:xfrm>
          <a:prstGeom prst="rect">
            <a:avLst/>
          </a:prstGeom>
          <a:noFill/>
          <a:ln>
            <a:noFill/>
          </a:ln>
        </p:spPr>
      </p:pic>
      <p:sp>
        <p:nvSpPr>
          <p:cNvPr id="82" name="Google Shape;82;p15"/>
          <p:cNvSpPr/>
          <p:nvPr/>
        </p:nvSpPr>
        <p:spPr>
          <a:xfrm>
            <a:off x="2662525" y="3622875"/>
            <a:ext cx="2027100" cy="317700"/>
          </a:xfrm>
          <a:prstGeom prst="uturnArrow">
            <a:avLst>
              <a:gd fmla="val 25000" name="adj1"/>
              <a:gd fmla="val 25000" name="adj2"/>
              <a:gd fmla="val 25000" name="adj3"/>
              <a:gd fmla="val 43750" name="adj4"/>
              <a:gd fmla="val 75000" name="adj5"/>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4292725" y="3940576"/>
            <a:ext cx="558550" cy="801776"/>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solidFill>
                  <a:srgbClr val="DD7E6B"/>
                </a:solidFill>
                <a:latin typeface="Arial"/>
              </a:rPr>
              <a:t>?</a:t>
            </a:r>
          </a:p>
        </p:txBody>
      </p:sp>
      <p:sp>
        <p:nvSpPr>
          <p:cNvPr id="84" name="Google Shape;84;p15"/>
          <p:cNvSpPr/>
          <p:nvPr/>
        </p:nvSpPr>
        <p:spPr>
          <a:xfrm>
            <a:off x="0" y="4419950"/>
            <a:ext cx="1258200" cy="723600"/>
          </a:xfrm>
          <a:prstGeom prst="rtTriangle">
            <a:avLst/>
          </a:prstGeom>
          <a:solidFill>
            <a:schemeClr val="lt2"/>
          </a:solidFill>
          <a:ln cap="flat" cmpd="sng" w="9525">
            <a:solidFill>
              <a:schemeClr val="lt2"/>
            </a:solidFill>
            <a:prstDash val="solid"/>
            <a:round/>
            <a:headEnd len="sm" w="sm" type="none"/>
            <a:tailEnd len="sm" w="sm" type="none"/>
          </a:ln>
          <a:effectLst>
            <a:outerShdw blurRad="142875" rotWithShape="0" algn="bl" dir="18900000" dist="85725">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GB" sz="1100">
                <a:solidFill>
                  <a:schemeClr val="lt1"/>
                </a:solidFill>
              </a:rPr>
              <a:t>Jack</a:t>
            </a:r>
            <a:endParaRPr b="1" sz="11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0" y="0"/>
            <a:ext cx="9144000" cy="117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3100">
                <a:latin typeface="Montserrat"/>
                <a:ea typeface="Montserrat"/>
                <a:cs typeface="Montserrat"/>
                <a:sym typeface="Montserrat"/>
              </a:rPr>
              <a:t>Transforming Infinity Cafe: </a:t>
            </a:r>
            <a:r>
              <a:rPr i="1" lang="en-GB" sz="3100">
                <a:latin typeface="Montserrat"/>
                <a:ea typeface="Montserrat"/>
                <a:cs typeface="Montserrat"/>
                <a:sym typeface="Montserrat"/>
              </a:rPr>
              <a:t>A New Data Strategy</a:t>
            </a:r>
            <a:endParaRPr i="1" sz="3100">
              <a:latin typeface="Montserrat"/>
              <a:ea typeface="Montserrat"/>
              <a:cs typeface="Montserrat"/>
              <a:sym typeface="Montserrat"/>
            </a:endParaRPr>
          </a:p>
        </p:txBody>
      </p:sp>
      <p:sp>
        <p:nvSpPr>
          <p:cNvPr id="90" name="Google Shape;90;p16"/>
          <p:cNvSpPr txBox="1"/>
          <p:nvPr>
            <p:ph idx="1" type="body"/>
          </p:nvPr>
        </p:nvSpPr>
        <p:spPr>
          <a:xfrm>
            <a:off x="311700" y="1072700"/>
            <a:ext cx="8520600" cy="37248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Montserrat"/>
              <a:buChar char="➢"/>
            </a:pPr>
            <a:r>
              <a:rPr lang="en-GB" sz="1600">
                <a:latin typeface="Montserrat"/>
                <a:ea typeface="Montserrat"/>
                <a:cs typeface="Montserrat"/>
                <a:sym typeface="Montserrat"/>
              </a:rPr>
              <a:t>How can our cafes start sharing data?</a:t>
            </a:r>
            <a:endParaRPr sz="1600">
              <a:latin typeface="Montserrat"/>
              <a:ea typeface="Montserrat"/>
              <a:cs typeface="Montserrat"/>
              <a:sym typeface="Montserrat"/>
            </a:endParaRPr>
          </a:p>
          <a:p>
            <a:pPr indent="0" lvl="0" marL="457200" rtl="0" algn="l">
              <a:lnSpc>
                <a:spcPct val="100000"/>
              </a:lnSpc>
              <a:spcBef>
                <a:spcPts val="0"/>
              </a:spcBef>
              <a:spcAft>
                <a:spcPts val="0"/>
              </a:spcAft>
              <a:buNone/>
            </a:pPr>
            <a:r>
              <a:t/>
            </a:r>
            <a:endParaRPr sz="1600">
              <a:latin typeface="Montserrat"/>
              <a:ea typeface="Montserrat"/>
              <a:cs typeface="Montserrat"/>
              <a:sym typeface="Montserrat"/>
            </a:endParaRPr>
          </a:p>
          <a:p>
            <a:pPr indent="-317500" lvl="1" marL="914400" rtl="0" algn="l">
              <a:lnSpc>
                <a:spcPct val="100000"/>
              </a:lnSpc>
              <a:spcBef>
                <a:spcPts val="0"/>
              </a:spcBef>
              <a:spcAft>
                <a:spcPts val="0"/>
              </a:spcAft>
              <a:buSzPts val="1400"/>
              <a:buFont typeface="Montserrat"/>
              <a:buChar char="○"/>
            </a:pPr>
            <a:r>
              <a:rPr lang="en-GB">
                <a:latin typeface="Montserrat"/>
                <a:ea typeface="Montserrat"/>
                <a:cs typeface="Montserrat"/>
                <a:sym typeface="Montserrat"/>
              </a:rPr>
              <a:t>Sales figures and purchasing trends</a:t>
            </a:r>
            <a:endParaRPr>
              <a:latin typeface="Montserrat"/>
              <a:ea typeface="Montserrat"/>
              <a:cs typeface="Montserrat"/>
              <a:sym typeface="Montserrat"/>
            </a:endParaRPr>
          </a:p>
          <a:p>
            <a:pPr indent="-317500" lvl="1" marL="914400" rtl="0" algn="l">
              <a:lnSpc>
                <a:spcPct val="100000"/>
              </a:lnSpc>
              <a:spcBef>
                <a:spcPts val="0"/>
              </a:spcBef>
              <a:spcAft>
                <a:spcPts val="0"/>
              </a:spcAft>
              <a:buSzPts val="1400"/>
              <a:buFont typeface="Montserrat"/>
              <a:buChar char="○"/>
            </a:pPr>
            <a:r>
              <a:rPr lang="en-GB">
                <a:latin typeface="Montserrat"/>
                <a:ea typeface="Montserrat"/>
                <a:cs typeface="Montserrat"/>
                <a:sym typeface="Montserrat"/>
              </a:rPr>
              <a:t>Tales of successes / challenges overcome</a:t>
            </a:r>
            <a:endParaRPr>
              <a:latin typeface="Montserrat"/>
              <a:ea typeface="Montserrat"/>
              <a:cs typeface="Montserrat"/>
              <a:sym typeface="Montserrat"/>
            </a:endParaRPr>
          </a:p>
          <a:p>
            <a:pPr indent="0" lvl="0" marL="914400" rtl="0" algn="l">
              <a:lnSpc>
                <a:spcPct val="100000"/>
              </a:lnSpc>
              <a:spcBef>
                <a:spcPts val="0"/>
              </a:spcBef>
              <a:spcAft>
                <a:spcPts val="0"/>
              </a:spcAft>
              <a:buNone/>
            </a:pPr>
            <a:r>
              <a:t/>
            </a:r>
            <a:endParaRPr sz="1600">
              <a:latin typeface="Montserrat"/>
              <a:ea typeface="Montserrat"/>
              <a:cs typeface="Montserrat"/>
              <a:sym typeface="Montserrat"/>
            </a:endParaRPr>
          </a:p>
          <a:p>
            <a:pPr indent="-342900" lvl="0" marL="457200" rtl="0" algn="l">
              <a:lnSpc>
                <a:spcPct val="100000"/>
              </a:lnSpc>
              <a:spcBef>
                <a:spcPts val="0"/>
              </a:spcBef>
              <a:spcAft>
                <a:spcPts val="0"/>
              </a:spcAft>
              <a:buSzPts val="1800"/>
              <a:buFont typeface="Montserrat"/>
              <a:buChar char="➢"/>
            </a:pPr>
            <a:r>
              <a:rPr lang="en-GB" sz="1600">
                <a:latin typeface="Montserrat"/>
                <a:ea typeface="Montserrat"/>
                <a:cs typeface="Montserrat"/>
                <a:sym typeface="Montserrat"/>
              </a:rPr>
              <a:t>Who are our customers?</a:t>
            </a:r>
            <a:endParaRPr sz="1600">
              <a:latin typeface="Montserrat"/>
              <a:ea typeface="Montserrat"/>
              <a:cs typeface="Montserrat"/>
              <a:sym typeface="Montserrat"/>
            </a:endParaRPr>
          </a:p>
          <a:p>
            <a:pPr indent="0" lvl="0" marL="457200" rtl="0" algn="l">
              <a:lnSpc>
                <a:spcPct val="100000"/>
              </a:lnSpc>
              <a:spcBef>
                <a:spcPts val="0"/>
              </a:spcBef>
              <a:spcAft>
                <a:spcPts val="0"/>
              </a:spcAft>
              <a:buNone/>
            </a:pPr>
            <a:r>
              <a:t/>
            </a:r>
            <a:endParaRPr sz="1600">
              <a:latin typeface="Montserrat"/>
              <a:ea typeface="Montserrat"/>
              <a:cs typeface="Montserrat"/>
              <a:sym typeface="Montserrat"/>
            </a:endParaRPr>
          </a:p>
          <a:p>
            <a:pPr indent="-317500" lvl="1" marL="914400" rtl="0" algn="l">
              <a:lnSpc>
                <a:spcPct val="100000"/>
              </a:lnSpc>
              <a:spcBef>
                <a:spcPts val="0"/>
              </a:spcBef>
              <a:spcAft>
                <a:spcPts val="0"/>
              </a:spcAft>
              <a:buSzPts val="1400"/>
              <a:buFont typeface="Montserrat"/>
              <a:buChar char="○"/>
            </a:pPr>
            <a:r>
              <a:rPr lang="en-GB">
                <a:latin typeface="Montserrat"/>
                <a:ea typeface="Montserrat"/>
                <a:cs typeface="Montserrat"/>
                <a:sym typeface="Montserrat"/>
              </a:rPr>
              <a:t>Identify their needs</a:t>
            </a:r>
            <a:endParaRPr>
              <a:latin typeface="Montserrat"/>
              <a:ea typeface="Montserrat"/>
              <a:cs typeface="Montserrat"/>
              <a:sym typeface="Montserrat"/>
            </a:endParaRPr>
          </a:p>
          <a:p>
            <a:pPr indent="0" lvl="0" marL="457200" rtl="0" algn="l">
              <a:lnSpc>
                <a:spcPct val="100000"/>
              </a:lnSpc>
              <a:spcBef>
                <a:spcPts val="0"/>
              </a:spcBef>
              <a:spcAft>
                <a:spcPts val="0"/>
              </a:spcAft>
              <a:buNone/>
            </a:pPr>
            <a:r>
              <a:t/>
            </a:r>
            <a:endParaRPr sz="1600">
              <a:latin typeface="Montserrat"/>
              <a:ea typeface="Montserrat"/>
              <a:cs typeface="Montserrat"/>
              <a:sym typeface="Montserrat"/>
            </a:endParaRPr>
          </a:p>
          <a:p>
            <a:pPr indent="-342900" lvl="0" marL="457200" rtl="0" algn="l">
              <a:lnSpc>
                <a:spcPct val="100000"/>
              </a:lnSpc>
              <a:spcBef>
                <a:spcPts val="0"/>
              </a:spcBef>
              <a:spcAft>
                <a:spcPts val="0"/>
              </a:spcAft>
              <a:buSzPts val="1800"/>
              <a:buFont typeface="Montserrat"/>
              <a:buChar char="➢"/>
            </a:pPr>
            <a:r>
              <a:rPr lang="en-GB" sz="1600">
                <a:latin typeface="Montserrat"/>
                <a:ea typeface="Montserrat"/>
                <a:cs typeface="Montserrat"/>
                <a:sym typeface="Montserrat"/>
              </a:rPr>
              <a:t>How can we harness this data to transform our service?</a:t>
            </a:r>
            <a:endParaRPr sz="1600">
              <a:latin typeface="Montserrat"/>
              <a:ea typeface="Montserrat"/>
              <a:cs typeface="Montserrat"/>
              <a:sym typeface="Montserrat"/>
            </a:endParaRPr>
          </a:p>
          <a:p>
            <a:pPr indent="0" lvl="0" marL="457200" rtl="0" algn="l">
              <a:lnSpc>
                <a:spcPct val="100000"/>
              </a:lnSpc>
              <a:spcBef>
                <a:spcPts val="0"/>
              </a:spcBef>
              <a:spcAft>
                <a:spcPts val="0"/>
              </a:spcAft>
              <a:buNone/>
            </a:pPr>
            <a:r>
              <a:t/>
            </a:r>
            <a:endParaRPr sz="1600">
              <a:latin typeface="Montserrat"/>
              <a:ea typeface="Montserrat"/>
              <a:cs typeface="Montserrat"/>
              <a:sym typeface="Montserrat"/>
            </a:endParaRPr>
          </a:p>
          <a:p>
            <a:pPr indent="-317500" lvl="1" marL="914400" rtl="0" algn="l">
              <a:lnSpc>
                <a:spcPct val="100000"/>
              </a:lnSpc>
              <a:spcBef>
                <a:spcPts val="0"/>
              </a:spcBef>
              <a:spcAft>
                <a:spcPts val="0"/>
              </a:spcAft>
              <a:buSzPts val="1400"/>
              <a:buFont typeface="Montserrat"/>
              <a:buChar char="○"/>
            </a:pPr>
            <a:r>
              <a:rPr lang="en-GB">
                <a:latin typeface="Montserrat"/>
                <a:ea typeface="Montserrat"/>
                <a:cs typeface="Montserrat"/>
                <a:sym typeface="Montserrat"/>
              </a:rPr>
              <a:t>Changing menus per customer needs</a:t>
            </a:r>
            <a:endParaRPr>
              <a:latin typeface="Montserrat"/>
              <a:ea typeface="Montserrat"/>
              <a:cs typeface="Montserrat"/>
              <a:sym typeface="Montserrat"/>
            </a:endParaRPr>
          </a:p>
          <a:p>
            <a:pPr indent="-317500" lvl="1" marL="914400" rtl="0" algn="l">
              <a:lnSpc>
                <a:spcPct val="100000"/>
              </a:lnSpc>
              <a:spcBef>
                <a:spcPts val="0"/>
              </a:spcBef>
              <a:spcAft>
                <a:spcPts val="0"/>
              </a:spcAft>
              <a:buSzPts val="1400"/>
              <a:buFont typeface="Montserrat"/>
              <a:buChar char="○"/>
            </a:pPr>
            <a:r>
              <a:rPr lang="en-GB">
                <a:latin typeface="Montserrat"/>
                <a:ea typeface="Montserrat"/>
                <a:cs typeface="Montserrat"/>
                <a:sym typeface="Montserrat"/>
              </a:rPr>
              <a:t>Amend opening hours to adapt to demand.</a:t>
            </a:r>
            <a:endParaRPr>
              <a:latin typeface="Montserrat"/>
              <a:ea typeface="Montserrat"/>
              <a:cs typeface="Montserrat"/>
              <a:sym typeface="Montserrat"/>
            </a:endParaRPr>
          </a:p>
          <a:p>
            <a:pPr indent="-304800" lvl="1" marL="914400" rtl="0" algn="l">
              <a:lnSpc>
                <a:spcPct val="100000"/>
              </a:lnSpc>
              <a:spcBef>
                <a:spcPts val="0"/>
              </a:spcBef>
              <a:spcAft>
                <a:spcPts val="0"/>
              </a:spcAft>
              <a:buSzPts val="1200"/>
              <a:buFont typeface="Montserrat"/>
              <a:buChar char="○"/>
            </a:pPr>
            <a:r>
              <a:rPr lang="en-GB">
                <a:latin typeface="Montserrat"/>
                <a:ea typeface="Montserrat"/>
                <a:cs typeface="Montserrat"/>
                <a:sym typeface="Montserrat"/>
              </a:rPr>
              <a:t>Many more! </a:t>
            </a:r>
            <a:endParaRPr>
              <a:latin typeface="Montserrat"/>
              <a:ea typeface="Montserrat"/>
              <a:cs typeface="Montserrat"/>
              <a:sym typeface="Montserrat"/>
            </a:endParaRPr>
          </a:p>
        </p:txBody>
      </p:sp>
      <p:sp>
        <p:nvSpPr>
          <p:cNvPr id="91" name="Google Shape;91;p16"/>
          <p:cNvSpPr/>
          <p:nvPr/>
        </p:nvSpPr>
        <p:spPr>
          <a:xfrm>
            <a:off x="0" y="4419950"/>
            <a:ext cx="1258200" cy="723600"/>
          </a:xfrm>
          <a:prstGeom prst="rtTriangle">
            <a:avLst/>
          </a:prstGeom>
          <a:solidFill>
            <a:schemeClr val="lt2"/>
          </a:solidFill>
          <a:ln cap="flat" cmpd="sng" w="9525">
            <a:solidFill>
              <a:schemeClr val="lt2"/>
            </a:solidFill>
            <a:prstDash val="solid"/>
            <a:round/>
            <a:headEnd len="sm" w="sm" type="none"/>
            <a:tailEnd len="sm" w="sm" type="none"/>
          </a:ln>
          <a:effectLst>
            <a:outerShdw blurRad="142875" rotWithShape="0" algn="bl" dir="18900000" dist="85725">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GB" sz="1100">
                <a:solidFill>
                  <a:schemeClr val="lt1"/>
                </a:solidFill>
              </a:rPr>
              <a:t>Jack</a:t>
            </a:r>
            <a:endParaRPr b="1" sz="11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87775" y="126800"/>
            <a:ext cx="8744400" cy="89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100">
                <a:latin typeface="Montserrat"/>
                <a:ea typeface="Montserrat"/>
                <a:cs typeface="Montserrat"/>
                <a:sym typeface="Montserrat"/>
              </a:rPr>
              <a:t>Infinite-Data System</a:t>
            </a:r>
            <a:r>
              <a:rPr b="1" lang="en-GB" sz="3100">
                <a:latin typeface="Montserrat"/>
                <a:ea typeface="Montserrat"/>
                <a:cs typeface="Montserrat"/>
                <a:sym typeface="Montserrat"/>
              </a:rPr>
              <a:t>:</a:t>
            </a:r>
            <a:r>
              <a:rPr lang="en-GB" sz="3100">
                <a:latin typeface="Montserrat"/>
                <a:ea typeface="Montserrat"/>
                <a:cs typeface="Montserrat"/>
                <a:sym typeface="Montserrat"/>
              </a:rPr>
              <a:t> </a:t>
            </a:r>
            <a:r>
              <a:rPr i="1" lang="en-GB" sz="3100">
                <a:latin typeface="Montserrat"/>
                <a:ea typeface="Montserrat"/>
                <a:cs typeface="Montserrat"/>
                <a:sym typeface="Montserrat"/>
              </a:rPr>
              <a:t>Key Features</a:t>
            </a:r>
            <a:endParaRPr i="1" sz="3100">
              <a:latin typeface="Montserrat"/>
              <a:ea typeface="Montserrat"/>
              <a:cs typeface="Montserrat"/>
              <a:sym typeface="Montserrat"/>
            </a:endParaRPr>
          </a:p>
        </p:txBody>
      </p:sp>
      <p:sp>
        <p:nvSpPr>
          <p:cNvPr id="97" name="Google Shape;97;p17"/>
          <p:cNvSpPr txBox="1"/>
          <p:nvPr>
            <p:ph idx="1" type="body"/>
          </p:nvPr>
        </p:nvSpPr>
        <p:spPr>
          <a:xfrm>
            <a:off x="311700" y="832150"/>
            <a:ext cx="8520600" cy="330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600"/>
          </a:p>
          <a:p>
            <a:pPr indent="-342900" lvl="0" marL="457200" rtl="0" algn="l">
              <a:spcBef>
                <a:spcPts val="0"/>
              </a:spcBef>
              <a:spcAft>
                <a:spcPts val="0"/>
              </a:spcAft>
              <a:buSzPts val="1800"/>
              <a:buFont typeface="Montserrat"/>
              <a:buChar char="➢"/>
            </a:pPr>
            <a:r>
              <a:rPr lang="en-GB" sz="1600">
                <a:latin typeface="Montserrat"/>
                <a:ea typeface="Montserrat"/>
                <a:cs typeface="Montserrat"/>
                <a:sym typeface="Montserrat"/>
              </a:rPr>
              <a:t>Uses daily figures, not monthly 		         up-to-date customer insights</a:t>
            </a:r>
            <a:endParaRPr sz="1600">
              <a:latin typeface="Montserrat"/>
              <a:ea typeface="Montserrat"/>
              <a:cs typeface="Montserrat"/>
              <a:sym typeface="Montserrat"/>
            </a:endParaRPr>
          </a:p>
          <a:p>
            <a:pPr indent="0" lvl="0" marL="0" rtl="0" algn="l">
              <a:spcBef>
                <a:spcPts val="0"/>
              </a:spcBef>
              <a:spcAft>
                <a:spcPts val="0"/>
              </a:spcAft>
              <a:buNone/>
            </a:pPr>
            <a:r>
              <a:t/>
            </a:r>
            <a:endParaRPr sz="1600">
              <a:latin typeface="Montserrat"/>
              <a:ea typeface="Montserrat"/>
              <a:cs typeface="Montserrat"/>
              <a:sym typeface="Montserrat"/>
            </a:endParaRPr>
          </a:p>
          <a:p>
            <a:pPr indent="0" lvl="0" marL="0" rtl="0" algn="l">
              <a:spcBef>
                <a:spcPts val="0"/>
              </a:spcBef>
              <a:spcAft>
                <a:spcPts val="0"/>
              </a:spcAft>
              <a:buNone/>
            </a:pPr>
            <a:r>
              <a:t/>
            </a:r>
            <a:endParaRPr sz="16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sz="1600">
                <a:latin typeface="Montserrat"/>
                <a:ea typeface="Montserrat"/>
                <a:cs typeface="Montserrat"/>
                <a:sym typeface="Montserrat"/>
              </a:rPr>
              <a:t>Securely h</a:t>
            </a:r>
            <a:r>
              <a:rPr lang="en-GB" sz="1600">
                <a:latin typeface="Montserrat"/>
                <a:ea typeface="Montserrat"/>
                <a:cs typeface="Montserrat"/>
                <a:sym typeface="Montserrat"/>
              </a:rPr>
              <a:t>osted in the cloud 		 	    accessible </a:t>
            </a:r>
            <a:r>
              <a:rPr i="1" lang="en-GB" sz="1600">
                <a:latin typeface="Montserrat"/>
                <a:ea typeface="Montserrat"/>
                <a:cs typeface="Montserrat"/>
                <a:sym typeface="Montserrat"/>
              </a:rPr>
              <a:t>anywhere</a:t>
            </a:r>
            <a:endParaRPr i="1" sz="1600">
              <a:latin typeface="Montserrat"/>
              <a:ea typeface="Montserrat"/>
              <a:cs typeface="Montserrat"/>
              <a:sym typeface="Montserrat"/>
            </a:endParaRPr>
          </a:p>
          <a:p>
            <a:pPr indent="0" lvl="0" marL="0" rtl="0" algn="l">
              <a:spcBef>
                <a:spcPts val="0"/>
              </a:spcBef>
              <a:spcAft>
                <a:spcPts val="0"/>
              </a:spcAft>
              <a:buNone/>
            </a:pPr>
            <a:r>
              <a:t/>
            </a:r>
            <a:endParaRPr sz="1600">
              <a:latin typeface="Montserrat"/>
              <a:ea typeface="Montserrat"/>
              <a:cs typeface="Montserrat"/>
              <a:sym typeface="Montserrat"/>
            </a:endParaRPr>
          </a:p>
          <a:p>
            <a:pPr indent="0" lvl="0" marL="0" rtl="0" algn="l">
              <a:spcBef>
                <a:spcPts val="0"/>
              </a:spcBef>
              <a:spcAft>
                <a:spcPts val="0"/>
              </a:spcAft>
              <a:buNone/>
            </a:pPr>
            <a:r>
              <a:t/>
            </a:r>
            <a:endParaRPr sz="16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sz="1600">
                <a:latin typeface="Montserrat"/>
                <a:ea typeface="Montserrat"/>
                <a:cs typeface="Montserrat"/>
                <a:sym typeface="Montserrat"/>
              </a:rPr>
              <a:t>Data visualisation 			easil</a:t>
            </a:r>
            <a:r>
              <a:rPr lang="en-GB" sz="1600">
                <a:latin typeface="Montserrat"/>
                <a:ea typeface="Montserrat"/>
                <a:cs typeface="Montserrat"/>
                <a:sym typeface="Montserrat"/>
              </a:rPr>
              <a:t>y digestible </a:t>
            </a:r>
            <a:r>
              <a:rPr lang="en-GB" sz="1600">
                <a:latin typeface="Montserrat"/>
                <a:ea typeface="Montserrat"/>
                <a:cs typeface="Montserrat"/>
                <a:sym typeface="Montserrat"/>
              </a:rPr>
              <a:t>overview</a:t>
            </a:r>
            <a:endParaRPr sz="1600">
              <a:latin typeface="Montserrat"/>
              <a:ea typeface="Montserrat"/>
              <a:cs typeface="Montserrat"/>
              <a:sym typeface="Montserrat"/>
            </a:endParaRPr>
          </a:p>
          <a:p>
            <a:pPr indent="0" lvl="0" marL="457200" rtl="0" algn="l">
              <a:spcBef>
                <a:spcPts val="0"/>
              </a:spcBef>
              <a:spcAft>
                <a:spcPts val="0"/>
              </a:spcAft>
              <a:buNone/>
            </a:pPr>
            <a:r>
              <a:t/>
            </a:r>
            <a:endParaRPr sz="1600">
              <a:latin typeface="Montserrat"/>
              <a:ea typeface="Montserrat"/>
              <a:cs typeface="Montserrat"/>
              <a:sym typeface="Montserrat"/>
            </a:endParaRPr>
          </a:p>
          <a:p>
            <a:pPr indent="0" lvl="0" marL="457200" rtl="0" algn="l">
              <a:spcBef>
                <a:spcPts val="0"/>
              </a:spcBef>
              <a:spcAft>
                <a:spcPts val="0"/>
              </a:spcAft>
              <a:buNone/>
            </a:pPr>
            <a:r>
              <a:t/>
            </a:r>
            <a:endParaRPr sz="16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sz="1600">
                <a:latin typeface="Montserrat"/>
                <a:ea typeface="Montserrat"/>
                <a:cs typeface="Montserrat"/>
                <a:sym typeface="Montserrat"/>
              </a:rPr>
              <a:t>Automated pipeline 			focus on decision-making &amp; </a:t>
            </a:r>
            <a:endParaRPr sz="1600">
              <a:latin typeface="Montserrat"/>
              <a:ea typeface="Montserrat"/>
              <a:cs typeface="Montserrat"/>
              <a:sym typeface="Montserrat"/>
            </a:endParaRPr>
          </a:p>
          <a:p>
            <a:pPr indent="457200" lvl="0" marL="3657600" rtl="0" algn="l">
              <a:spcBef>
                <a:spcPts val="0"/>
              </a:spcBef>
              <a:spcAft>
                <a:spcPts val="0"/>
              </a:spcAft>
              <a:buNone/>
            </a:pPr>
            <a:r>
              <a:rPr lang="en-GB" sz="1600">
                <a:latin typeface="Montserrat"/>
                <a:ea typeface="Montserrat"/>
                <a:cs typeface="Montserrat"/>
                <a:sym typeface="Montserrat"/>
              </a:rPr>
              <a:t>identifying</a:t>
            </a:r>
            <a:r>
              <a:rPr lang="en-GB" sz="1600">
                <a:latin typeface="Montserrat"/>
                <a:ea typeface="Montserrat"/>
                <a:cs typeface="Montserrat"/>
                <a:sym typeface="Montserrat"/>
              </a:rPr>
              <a:t> </a:t>
            </a:r>
            <a:r>
              <a:rPr lang="en-GB" sz="1600">
                <a:latin typeface="Montserrat"/>
                <a:ea typeface="Montserrat"/>
                <a:cs typeface="Montserrat"/>
                <a:sym typeface="Montserrat"/>
              </a:rPr>
              <a:t>opportunities</a:t>
            </a:r>
            <a:endParaRPr sz="1600">
              <a:latin typeface="Montserrat"/>
              <a:ea typeface="Montserrat"/>
              <a:cs typeface="Montserrat"/>
              <a:sym typeface="Montserrat"/>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t/>
            </a:r>
            <a:endParaRPr sz="1200">
              <a:solidFill>
                <a:srgbClr val="000000"/>
              </a:solidFill>
            </a:endParaRPr>
          </a:p>
        </p:txBody>
      </p:sp>
      <p:sp>
        <p:nvSpPr>
          <p:cNvPr id="98" name="Google Shape;98;p17"/>
          <p:cNvSpPr/>
          <p:nvPr/>
        </p:nvSpPr>
        <p:spPr>
          <a:xfrm flipH="1" rot="10800000">
            <a:off x="4250100" y="1242375"/>
            <a:ext cx="643800" cy="1905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a:effectLst>
            <a:outerShdw blurRad="100013" rotWithShape="0" algn="bl" dir="5520000" dist="123825">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flipH="1" rot="10800000">
            <a:off x="3112600" y="2986000"/>
            <a:ext cx="643800" cy="1905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a:effectLst>
            <a:outerShdw blurRad="100013" rotWithShape="0" algn="bl" dir="5520000" dist="123825">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flipH="1" rot="10800000">
            <a:off x="4138075" y="2135475"/>
            <a:ext cx="643800" cy="1905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a:effectLst>
            <a:outerShdw blurRad="100013" rotWithShape="0" algn="bl" dir="5520000" dist="123825">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flipH="1" rot="10800000">
            <a:off x="3112600" y="3863450"/>
            <a:ext cx="643800" cy="1905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a:effectLst>
            <a:outerShdw blurRad="100013" rotWithShape="0" algn="bl" dir="5520000" dist="123825">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0" y="4419950"/>
            <a:ext cx="1317600" cy="723600"/>
          </a:xfrm>
          <a:prstGeom prst="rtTriangle">
            <a:avLst/>
          </a:prstGeom>
          <a:solidFill>
            <a:schemeClr val="lt2"/>
          </a:solidFill>
          <a:ln cap="flat" cmpd="sng" w="9525">
            <a:solidFill>
              <a:schemeClr val="lt2"/>
            </a:solidFill>
            <a:prstDash val="solid"/>
            <a:round/>
            <a:headEnd len="sm" w="sm" type="none"/>
            <a:tailEnd len="sm" w="sm" type="none"/>
          </a:ln>
          <a:effectLst>
            <a:outerShdw blurRad="142875" rotWithShape="0" algn="bl" dir="18900000" dist="85725">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GB" sz="1100">
                <a:solidFill>
                  <a:schemeClr val="lt1"/>
                </a:solidFill>
              </a:rPr>
              <a:t>Yousef</a:t>
            </a:r>
            <a:endParaRPr b="1" sz="11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0" y="234075"/>
            <a:ext cx="9144000" cy="10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100">
                <a:latin typeface="Montserrat"/>
                <a:ea typeface="Montserrat"/>
                <a:cs typeface="Montserrat"/>
                <a:sym typeface="Montserrat"/>
              </a:rPr>
              <a:t>Infinite-Data System: </a:t>
            </a:r>
            <a:r>
              <a:rPr i="1" lang="en-GB" sz="3100">
                <a:latin typeface="Montserrat"/>
                <a:ea typeface="Montserrat"/>
                <a:cs typeface="Montserrat"/>
                <a:sym typeface="Montserrat"/>
              </a:rPr>
              <a:t>Overview in Graphics</a:t>
            </a:r>
            <a:endParaRPr i="1" sz="3100">
              <a:latin typeface="Montserrat"/>
              <a:ea typeface="Montserrat"/>
              <a:cs typeface="Montserrat"/>
              <a:sym typeface="Montserrat"/>
            </a:endParaRPr>
          </a:p>
        </p:txBody>
      </p:sp>
      <p:sp>
        <p:nvSpPr>
          <p:cNvPr id="108" name="Google Shape;108;p18"/>
          <p:cNvSpPr txBox="1"/>
          <p:nvPr>
            <p:ph idx="1" type="body"/>
          </p:nvPr>
        </p:nvSpPr>
        <p:spPr>
          <a:xfrm>
            <a:off x="92975" y="996550"/>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a:latin typeface="Montserrat"/>
                <a:ea typeface="Montserrat"/>
                <a:cs typeface="Montserrat"/>
                <a:sym typeface="Montserrat"/>
              </a:rPr>
              <a:t>Input :</a:t>
            </a:r>
            <a:br>
              <a:rPr lang="en-GB" sz="1600">
                <a:latin typeface="Montserrat"/>
                <a:ea typeface="Montserrat"/>
                <a:cs typeface="Montserrat"/>
                <a:sym typeface="Montserrat"/>
              </a:rPr>
            </a:br>
            <a:r>
              <a:rPr lang="en-GB" sz="1600">
                <a:latin typeface="Montserrat"/>
                <a:ea typeface="Montserrat"/>
                <a:cs typeface="Montserrat"/>
                <a:sym typeface="Montserrat"/>
              </a:rPr>
              <a:t>CSV </a:t>
            </a:r>
            <a:br>
              <a:rPr lang="en-GB" sz="1600">
                <a:latin typeface="Montserrat"/>
                <a:ea typeface="Montserrat"/>
                <a:cs typeface="Montserrat"/>
                <a:sym typeface="Montserrat"/>
              </a:rPr>
            </a:br>
            <a:r>
              <a:rPr lang="en-GB" sz="1600">
                <a:latin typeface="Montserrat"/>
                <a:ea typeface="Montserrat"/>
                <a:cs typeface="Montserrat"/>
                <a:sym typeface="Montserrat"/>
              </a:rPr>
              <a:t>FILE</a:t>
            </a:r>
            <a:endParaRPr sz="1600">
              <a:latin typeface="Montserrat"/>
              <a:ea typeface="Montserrat"/>
              <a:cs typeface="Montserrat"/>
              <a:sym typeface="Montserrat"/>
            </a:endParaRPr>
          </a:p>
        </p:txBody>
      </p:sp>
      <p:pic>
        <p:nvPicPr>
          <p:cNvPr id="109" name="Google Shape;109;p18"/>
          <p:cNvPicPr preferRelativeResize="0"/>
          <p:nvPr/>
        </p:nvPicPr>
        <p:blipFill>
          <a:blip r:embed="rId3">
            <a:alphaModFix/>
          </a:blip>
          <a:stretch>
            <a:fillRect/>
          </a:stretch>
        </p:blipFill>
        <p:spPr>
          <a:xfrm>
            <a:off x="1218225" y="1152474"/>
            <a:ext cx="7808728" cy="3701249"/>
          </a:xfrm>
          <a:prstGeom prst="rect">
            <a:avLst/>
          </a:prstGeom>
          <a:noFill/>
          <a:ln>
            <a:noFill/>
          </a:ln>
        </p:spPr>
      </p:pic>
      <p:pic>
        <p:nvPicPr>
          <p:cNvPr id="110" name="Google Shape;110;p18"/>
          <p:cNvPicPr preferRelativeResize="0"/>
          <p:nvPr/>
        </p:nvPicPr>
        <p:blipFill>
          <a:blip r:embed="rId4">
            <a:alphaModFix/>
          </a:blip>
          <a:stretch>
            <a:fillRect/>
          </a:stretch>
        </p:blipFill>
        <p:spPr>
          <a:xfrm>
            <a:off x="1218225" y="1152475"/>
            <a:ext cx="7808724" cy="3701250"/>
          </a:xfrm>
          <a:prstGeom prst="rect">
            <a:avLst/>
          </a:prstGeom>
          <a:noFill/>
          <a:ln cap="flat" cmpd="sng" w="19050">
            <a:solidFill>
              <a:schemeClr val="accent1"/>
            </a:solidFill>
            <a:prstDash val="solid"/>
            <a:round/>
            <a:headEnd len="sm" w="sm" type="none"/>
            <a:tailEnd len="sm" w="sm" type="none"/>
          </a:ln>
        </p:spPr>
      </p:pic>
      <p:sp>
        <p:nvSpPr>
          <p:cNvPr id="111" name="Google Shape;111;p18"/>
          <p:cNvSpPr/>
          <p:nvPr/>
        </p:nvSpPr>
        <p:spPr>
          <a:xfrm>
            <a:off x="0" y="4419950"/>
            <a:ext cx="1410000" cy="723600"/>
          </a:xfrm>
          <a:prstGeom prst="rtTriangle">
            <a:avLst/>
          </a:prstGeom>
          <a:solidFill>
            <a:schemeClr val="lt2"/>
          </a:solidFill>
          <a:ln cap="flat" cmpd="sng" w="9525">
            <a:solidFill>
              <a:schemeClr val="lt2"/>
            </a:solidFill>
            <a:prstDash val="solid"/>
            <a:round/>
            <a:headEnd len="sm" w="sm" type="none"/>
            <a:tailEnd len="sm" w="sm" type="none"/>
          </a:ln>
          <a:effectLst>
            <a:outerShdw blurRad="142875" rotWithShape="0" algn="bl" dir="18900000" dist="85725">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GB" sz="1100">
                <a:solidFill>
                  <a:schemeClr val="lt1"/>
                </a:solidFill>
              </a:rPr>
              <a:t>Johnny</a:t>
            </a:r>
            <a:endParaRPr b="1" sz="11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9"/>
          <p:cNvPicPr preferRelativeResize="0"/>
          <p:nvPr/>
        </p:nvPicPr>
        <p:blipFill rotWithShape="1">
          <a:blip r:embed="rId3">
            <a:alphaModFix/>
          </a:blip>
          <a:srcRect b="11976" l="6265" r="3717" t="10002"/>
          <a:stretch/>
        </p:blipFill>
        <p:spPr>
          <a:xfrm>
            <a:off x="1248300" y="1152475"/>
            <a:ext cx="7617026" cy="3748774"/>
          </a:xfrm>
          <a:prstGeom prst="rect">
            <a:avLst/>
          </a:prstGeom>
          <a:noFill/>
          <a:ln cap="flat" cmpd="sng" w="19050">
            <a:solidFill>
              <a:schemeClr val="accent1"/>
            </a:solidFill>
            <a:prstDash val="solid"/>
            <a:round/>
            <a:headEnd len="sm" w="sm" type="none"/>
            <a:tailEnd len="sm" w="sm" type="none"/>
          </a:ln>
        </p:spPr>
      </p:pic>
      <p:sp>
        <p:nvSpPr>
          <p:cNvPr id="117" name="Google Shape;117;p19"/>
          <p:cNvSpPr txBox="1"/>
          <p:nvPr>
            <p:ph type="title"/>
          </p:nvPr>
        </p:nvSpPr>
        <p:spPr>
          <a:xfrm>
            <a:off x="0" y="234075"/>
            <a:ext cx="9144000" cy="10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100">
                <a:latin typeface="Montserrat"/>
                <a:ea typeface="Montserrat"/>
                <a:cs typeface="Montserrat"/>
                <a:sym typeface="Montserrat"/>
              </a:rPr>
              <a:t>Infinite-Data System: </a:t>
            </a:r>
            <a:r>
              <a:rPr i="1" lang="en-GB" sz="3100">
                <a:latin typeface="Montserrat"/>
                <a:ea typeface="Montserrat"/>
                <a:cs typeface="Montserrat"/>
                <a:sym typeface="Montserrat"/>
              </a:rPr>
              <a:t>Overview in Graphics</a:t>
            </a:r>
            <a:endParaRPr i="1" sz="3100">
              <a:latin typeface="Montserrat"/>
              <a:ea typeface="Montserrat"/>
              <a:cs typeface="Montserrat"/>
              <a:sym typeface="Montserrat"/>
            </a:endParaRPr>
          </a:p>
        </p:txBody>
      </p:sp>
      <p:sp>
        <p:nvSpPr>
          <p:cNvPr id="118" name="Google Shape;118;p19"/>
          <p:cNvSpPr txBox="1"/>
          <p:nvPr>
            <p:ph idx="1" type="body"/>
          </p:nvPr>
        </p:nvSpPr>
        <p:spPr>
          <a:xfrm>
            <a:off x="81425" y="996550"/>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a:latin typeface="Montserrat"/>
                <a:ea typeface="Montserrat"/>
                <a:cs typeface="Montserrat"/>
                <a:sym typeface="Montserrat"/>
              </a:rPr>
              <a:t>Output</a:t>
            </a:r>
            <a:r>
              <a:rPr b="1" lang="en-GB" sz="1600">
                <a:latin typeface="Montserrat"/>
                <a:ea typeface="Montserrat"/>
                <a:cs typeface="Montserrat"/>
                <a:sym typeface="Montserrat"/>
              </a:rPr>
              <a:t>:</a:t>
            </a:r>
            <a:br>
              <a:rPr lang="en-GB" sz="1600">
                <a:latin typeface="Montserrat"/>
                <a:ea typeface="Montserrat"/>
                <a:cs typeface="Montserrat"/>
                <a:sym typeface="Montserrat"/>
              </a:rPr>
            </a:br>
            <a:r>
              <a:rPr lang="en-GB" sz="1600">
                <a:latin typeface="Montserrat"/>
                <a:ea typeface="Montserrat"/>
                <a:cs typeface="Montserrat"/>
                <a:sym typeface="Montserrat"/>
              </a:rPr>
              <a:t>Database </a:t>
            </a:r>
            <a:br>
              <a:rPr lang="en-GB" sz="1600">
                <a:latin typeface="Montserrat"/>
                <a:ea typeface="Montserrat"/>
                <a:cs typeface="Montserrat"/>
                <a:sym typeface="Montserrat"/>
              </a:rPr>
            </a:br>
            <a:r>
              <a:rPr lang="en-GB" sz="1600">
                <a:latin typeface="Montserrat"/>
                <a:ea typeface="Montserrat"/>
                <a:cs typeface="Montserrat"/>
                <a:sym typeface="Montserrat"/>
              </a:rPr>
              <a:t>schema</a:t>
            </a:r>
            <a:endParaRPr sz="1600">
              <a:latin typeface="Montserrat"/>
              <a:ea typeface="Montserrat"/>
              <a:cs typeface="Montserrat"/>
              <a:sym typeface="Montserrat"/>
            </a:endParaRPr>
          </a:p>
        </p:txBody>
      </p:sp>
      <p:sp>
        <p:nvSpPr>
          <p:cNvPr id="119" name="Google Shape;119;p19"/>
          <p:cNvSpPr/>
          <p:nvPr/>
        </p:nvSpPr>
        <p:spPr>
          <a:xfrm>
            <a:off x="0" y="4419950"/>
            <a:ext cx="1410000" cy="723600"/>
          </a:xfrm>
          <a:prstGeom prst="rtTriangle">
            <a:avLst/>
          </a:prstGeom>
          <a:solidFill>
            <a:schemeClr val="lt2"/>
          </a:solidFill>
          <a:ln cap="flat" cmpd="sng" w="9525">
            <a:solidFill>
              <a:schemeClr val="lt2"/>
            </a:solidFill>
            <a:prstDash val="solid"/>
            <a:round/>
            <a:headEnd len="sm" w="sm" type="none"/>
            <a:tailEnd len="sm" w="sm" type="none"/>
          </a:ln>
          <a:effectLst>
            <a:outerShdw blurRad="142875" rotWithShape="0" algn="bl" dir="18900000" dist="85725">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GB" sz="1100">
                <a:solidFill>
                  <a:schemeClr val="lt1"/>
                </a:solidFill>
              </a:rPr>
              <a:t>Johnny</a:t>
            </a:r>
            <a:endParaRPr b="1" sz="11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0"/>
          <p:cNvPicPr preferRelativeResize="0"/>
          <p:nvPr/>
        </p:nvPicPr>
        <p:blipFill rotWithShape="1">
          <a:blip r:embed="rId3">
            <a:alphaModFix/>
          </a:blip>
          <a:srcRect b="0" l="527" r="0" t="1854"/>
          <a:stretch/>
        </p:blipFill>
        <p:spPr>
          <a:xfrm>
            <a:off x="397937" y="1068000"/>
            <a:ext cx="8348127" cy="3498150"/>
          </a:xfrm>
          <a:prstGeom prst="rect">
            <a:avLst/>
          </a:prstGeom>
          <a:noFill/>
          <a:ln>
            <a:noFill/>
          </a:ln>
        </p:spPr>
      </p:pic>
      <p:sp>
        <p:nvSpPr>
          <p:cNvPr id="125" name="Google Shape;125;p20"/>
          <p:cNvSpPr txBox="1"/>
          <p:nvPr>
            <p:ph type="title"/>
          </p:nvPr>
        </p:nvSpPr>
        <p:spPr>
          <a:xfrm>
            <a:off x="0" y="234075"/>
            <a:ext cx="9144000" cy="10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100">
                <a:latin typeface="Montserrat"/>
                <a:ea typeface="Montserrat"/>
                <a:cs typeface="Montserrat"/>
                <a:sym typeface="Montserrat"/>
              </a:rPr>
              <a:t>Infinite-Data System: </a:t>
            </a:r>
            <a:r>
              <a:rPr i="1" lang="en-GB" sz="3100">
                <a:latin typeface="Montserrat"/>
                <a:ea typeface="Montserrat"/>
                <a:cs typeface="Montserrat"/>
                <a:sym typeface="Montserrat"/>
              </a:rPr>
              <a:t>Overview in Graphics</a:t>
            </a:r>
            <a:endParaRPr i="1" sz="3100">
              <a:latin typeface="Montserrat"/>
              <a:ea typeface="Montserrat"/>
              <a:cs typeface="Montserrat"/>
              <a:sym typeface="Montserrat"/>
            </a:endParaRPr>
          </a:p>
        </p:txBody>
      </p:sp>
      <p:sp>
        <p:nvSpPr>
          <p:cNvPr id="126" name="Google Shape;126;p20"/>
          <p:cNvSpPr/>
          <p:nvPr/>
        </p:nvSpPr>
        <p:spPr>
          <a:xfrm>
            <a:off x="0" y="4419950"/>
            <a:ext cx="1410000" cy="723600"/>
          </a:xfrm>
          <a:prstGeom prst="rtTriangle">
            <a:avLst/>
          </a:prstGeom>
          <a:solidFill>
            <a:schemeClr val="lt2"/>
          </a:solidFill>
          <a:ln cap="flat" cmpd="sng" w="9525">
            <a:solidFill>
              <a:schemeClr val="lt2"/>
            </a:solidFill>
            <a:prstDash val="solid"/>
            <a:round/>
            <a:headEnd len="sm" w="sm" type="none"/>
            <a:tailEnd len="sm" w="sm" type="none"/>
          </a:ln>
          <a:effectLst>
            <a:outerShdw blurRad="142875" rotWithShape="0" algn="bl" dir="18900000" dist="85725">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GB" sz="1100">
                <a:solidFill>
                  <a:schemeClr val="lt1"/>
                </a:solidFill>
              </a:rPr>
              <a:t>Johnny</a:t>
            </a:r>
            <a:endParaRPr b="1" sz="11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1"/>
          <p:cNvPicPr preferRelativeResize="0"/>
          <p:nvPr/>
        </p:nvPicPr>
        <p:blipFill>
          <a:blip r:embed="rId3">
            <a:alphaModFix/>
          </a:blip>
          <a:stretch>
            <a:fillRect/>
          </a:stretch>
        </p:blipFill>
        <p:spPr>
          <a:xfrm>
            <a:off x="583000" y="1155800"/>
            <a:ext cx="8151349" cy="3530499"/>
          </a:xfrm>
          <a:prstGeom prst="rect">
            <a:avLst/>
          </a:prstGeom>
          <a:noFill/>
          <a:ln>
            <a:noFill/>
          </a:ln>
        </p:spPr>
      </p:pic>
      <p:sp>
        <p:nvSpPr>
          <p:cNvPr id="132" name="Google Shape;132;p21"/>
          <p:cNvSpPr txBox="1"/>
          <p:nvPr>
            <p:ph type="title"/>
          </p:nvPr>
        </p:nvSpPr>
        <p:spPr>
          <a:xfrm>
            <a:off x="0" y="234075"/>
            <a:ext cx="9144000" cy="10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100">
                <a:latin typeface="Montserrat"/>
                <a:ea typeface="Montserrat"/>
                <a:cs typeface="Montserrat"/>
                <a:sym typeface="Montserrat"/>
              </a:rPr>
              <a:t>Infinite-Data System: </a:t>
            </a:r>
            <a:r>
              <a:rPr i="1" lang="en-GB" sz="3100">
                <a:latin typeface="Montserrat"/>
                <a:ea typeface="Montserrat"/>
                <a:cs typeface="Montserrat"/>
                <a:sym typeface="Montserrat"/>
              </a:rPr>
              <a:t>Overview in Graphics</a:t>
            </a:r>
            <a:endParaRPr i="1" sz="3100">
              <a:latin typeface="Montserrat"/>
              <a:ea typeface="Montserrat"/>
              <a:cs typeface="Montserrat"/>
              <a:sym typeface="Montserrat"/>
            </a:endParaRPr>
          </a:p>
        </p:txBody>
      </p:sp>
      <p:sp>
        <p:nvSpPr>
          <p:cNvPr id="133" name="Google Shape;133;p21"/>
          <p:cNvSpPr/>
          <p:nvPr/>
        </p:nvSpPr>
        <p:spPr>
          <a:xfrm>
            <a:off x="0" y="4419950"/>
            <a:ext cx="1410000" cy="723600"/>
          </a:xfrm>
          <a:prstGeom prst="rtTriangle">
            <a:avLst/>
          </a:prstGeom>
          <a:solidFill>
            <a:schemeClr val="lt2"/>
          </a:solidFill>
          <a:ln cap="flat" cmpd="sng" w="9525">
            <a:solidFill>
              <a:schemeClr val="lt2"/>
            </a:solidFill>
            <a:prstDash val="solid"/>
            <a:round/>
            <a:headEnd len="sm" w="sm" type="none"/>
            <a:tailEnd len="sm" w="sm" type="none"/>
          </a:ln>
          <a:effectLst>
            <a:outerShdw blurRad="142875" rotWithShape="0" algn="bl" dir="18900000" dist="85725">
              <a:schemeClr val="accent1">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GB" sz="1100">
                <a:solidFill>
                  <a:schemeClr val="lt1"/>
                </a:solidFill>
              </a:rPr>
              <a:t>Johnny</a:t>
            </a:r>
            <a:endParaRPr b="1" sz="11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