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Lst>
  <p:sldSz cx="13104813" cy="6858000"/>
  <p:notesSz cx="6858000" cy="9144000"/>
  <p:embeddedFontLst>
    <p:embeddedFont>
      <p:font typeface="Calibri" panose="020F0502020204030204" pitchFamily="34" charset="0"/>
      <p:regular r:id="rId113"/>
      <p:bold r:id="rId114"/>
      <p:italic r:id="rId115"/>
      <p:boldItalic r:id="rId116"/>
    </p:embeddedFont>
    <p:embeddedFont>
      <p:font typeface="Gill Sans" panose="020B0604020202020204" charset="0"/>
      <p:regular r:id="rId117"/>
      <p:bold r:id="rId1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4128">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19" roundtripDataSignature="AMtx7mgGtBU4RaWgOMbi+svyEe7+pp6B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F68A05-F0C0-4CA9-9203-5373262064CF}">
  <a:tblStyle styleId="{25F68A05-F0C0-4CA9-9203-5373262064C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00" y="48"/>
      </p:cViewPr>
      <p:guideLst>
        <p:guide orient="horz" pos="2160"/>
        <p:guide pos="41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5.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1.fntdata"/><Relationship Id="rId11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2.fntdata"/><Relationship Id="rId119"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2" name="Google Shape;882;p99: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9" name="Google Shape;889;p100: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6" name="Google Shape;896;p101: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3" name="Google Shape;903;p102: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0" name="Google Shape;910;p103: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8" name="Google Shape;918;p104: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6" name="Google Shape;926;p105: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3" name="Google Shape;933;p106: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1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0" name="Google Shape;940;p107: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7" name="Google Shape;947;p108: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1: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1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4" name="Google Shape;954;p109: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2: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13: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4: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5: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16: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17: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8: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9: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20: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21: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22: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3: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24: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5: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26: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27: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28: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9: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flexible tool to perform quantitative analysis (</a:t>
            </a:r>
            <a:r>
              <a:rPr lang="en-US" sz="1200" b="0" i="0" u="none" strike="noStrike" cap="none" dirty="0">
                <a:solidFill>
                  <a:schemeClr val="dk1"/>
                </a:solidFill>
                <a:effectLst/>
                <a:latin typeface="Calibri"/>
                <a:ea typeface="Calibri"/>
                <a:cs typeface="Calibri"/>
                <a:sym typeface="Calibri"/>
              </a:rPr>
              <a:t>consists of searching vast databases for patterns, such as correlations among liquid assets or price-movement patterns )</a:t>
            </a:r>
            <a:r>
              <a:rPr lang="en-US" dirty="0"/>
              <a:t>on financial data</a:t>
            </a:r>
            <a:endParaRPr dirty="0"/>
          </a:p>
        </p:txBody>
      </p:sp>
      <p:sp>
        <p:nvSpPr>
          <p:cNvPr id="108" name="Google Shape;108;p3: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0: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31: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32: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33: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34: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9" name="Google Shape;389;p35: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41ac60342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6" name="Google Shape;396;g41ac60342b_0_0: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36: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37: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38: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4: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39: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40: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2" name="Google Shape;442;p41: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42: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43: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p44: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4" name="Google Shape;474;p45: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1" name="Google Shape;481;p46: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9" name="Google Shape;489;p47: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6" name="Google Shape;496;p48: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5: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3" name="Google Shape;503;p49: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1" name="Google Shape;511;p50: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0" name="Google Shape;520;p51: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7" name="Google Shape;527;p52: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4" name="Google Shape;534;p53: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1" name="Google Shape;541;p54: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55: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8" name="Google Shape;558;p56: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7" name="Google Shape;567;p57: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6" name="Google Shape;576;p58: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6: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3" name="Google Shape;583;p59: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2" name="Google Shape;592;p60: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0" name="Google Shape;600;p61: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8" name="Google Shape;608;p62: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5" name="Google Shape;615;p63: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2" name="Google Shape;622;p64: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0" name="Google Shape;630;p65: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7" name="Google Shape;637;p66: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4" name="Google Shape;644;p67: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1" name="Google Shape;651;p68: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7: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9" name="Google Shape;659;p69: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6" name="Google Shape;666;p70: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3" name="Google Shape;673;p71: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0" name="Google Shape;680;p72: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7" name="Google Shape;687;p73: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5" name="Google Shape;695;p74: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3" name="Google Shape;703;p75: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76: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1" name="Google Shape;711;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12" name="Google Shape;712;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9" name="Google Shape;719;p77: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6" name="Google Shape;726;p78: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8: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4" name="Google Shape;734;p79: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p80: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9" name="Google Shape;749;p81: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6" name="Google Shape;756;p82: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3" name="Google Shape;763;p83: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0" name="Google Shape;770;p84: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85: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8" name="Google Shape;778;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79" name="Google Shape;779;p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86: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6" name="Google Shape;786;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87" name="Google Shape;787;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87</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4" name="Google Shape;794;p87: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1" name="Google Shape;801;p88: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9: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9" name="Google Shape;809;p89: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6" name="Google Shape;816;p90: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3" name="Google Shape;823;p91: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2" name="Google Shape;832;p92: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9" name="Google Shape;839;p93: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6" name="Google Shape;846;p94: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3" name="Google Shape;853;p95: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0" name="Google Shape;860;p96: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7" name="Google Shape;867;p97: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4" name="Google Shape;874;p98:notes"/>
          <p:cNvSpPr>
            <a:spLocks noGrp="1" noRot="1" noChangeAspect="1"/>
          </p:cNvSpPr>
          <p:nvPr>
            <p:ph type="sldImg" idx="2"/>
          </p:nvPr>
        </p:nvSpPr>
        <p:spPr>
          <a:xfrm>
            <a:off x="153988" y="685800"/>
            <a:ext cx="65500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5"/>
          <p:cNvSpPr txBox="1">
            <a:spLocks noGrp="1"/>
          </p:cNvSpPr>
          <p:nvPr>
            <p:ph type="ctrTitle"/>
          </p:nvPr>
        </p:nvSpPr>
        <p:spPr>
          <a:xfrm>
            <a:off x="982863" y="2130429"/>
            <a:ext cx="11139091"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5"/>
          <p:cNvSpPr txBox="1">
            <a:spLocks noGrp="1"/>
          </p:cNvSpPr>
          <p:nvPr>
            <p:ph type="subTitle" idx="1"/>
          </p:nvPr>
        </p:nvSpPr>
        <p:spPr>
          <a:xfrm>
            <a:off x="1965722" y="3886200"/>
            <a:ext cx="917337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15"/>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5"/>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5"/>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4"/>
          <p:cNvSpPr txBox="1">
            <a:spLocks noGrp="1"/>
          </p:cNvSpPr>
          <p:nvPr>
            <p:ph type="title"/>
          </p:nvPr>
        </p:nvSpPr>
        <p:spPr>
          <a:xfrm>
            <a:off x="655241" y="274638"/>
            <a:ext cx="11794332"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4"/>
          <p:cNvSpPr txBox="1">
            <a:spLocks noGrp="1"/>
          </p:cNvSpPr>
          <p:nvPr>
            <p:ph type="body" idx="1"/>
          </p:nvPr>
        </p:nvSpPr>
        <p:spPr>
          <a:xfrm rot="5400000">
            <a:off x="4289425" y="-2033980"/>
            <a:ext cx="4525963" cy="1179433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24"/>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4"/>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4"/>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5"/>
          <p:cNvSpPr txBox="1">
            <a:spLocks noGrp="1"/>
          </p:cNvSpPr>
          <p:nvPr>
            <p:ph type="title"/>
          </p:nvPr>
        </p:nvSpPr>
        <p:spPr>
          <a:xfrm rot="5400000">
            <a:off x="11936386" y="1208727"/>
            <a:ext cx="5861050" cy="3992872"/>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5"/>
          <p:cNvSpPr txBox="1">
            <a:spLocks noGrp="1"/>
          </p:cNvSpPr>
          <p:nvPr>
            <p:ph type="body" idx="1"/>
          </p:nvPr>
        </p:nvSpPr>
        <p:spPr>
          <a:xfrm rot="5400000">
            <a:off x="3839159" y="-2677215"/>
            <a:ext cx="5861050" cy="1176475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5"/>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5"/>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5"/>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6"/>
          <p:cNvSpPr txBox="1">
            <a:spLocks noGrp="1"/>
          </p:cNvSpPr>
          <p:nvPr>
            <p:ph type="title"/>
          </p:nvPr>
        </p:nvSpPr>
        <p:spPr>
          <a:xfrm>
            <a:off x="655241" y="274638"/>
            <a:ext cx="11794332"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6"/>
          <p:cNvSpPr txBox="1">
            <a:spLocks noGrp="1"/>
          </p:cNvSpPr>
          <p:nvPr>
            <p:ph type="body" idx="1"/>
          </p:nvPr>
        </p:nvSpPr>
        <p:spPr>
          <a:xfrm>
            <a:off x="655241" y="1600204"/>
            <a:ext cx="11794332"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16"/>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6"/>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6"/>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7"/>
          <p:cNvSpPr txBox="1">
            <a:spLocks noGrp="1"/>
          </p:cNvSpPr>
          <p:nvPr>
            <p:ph type="title"/>
          </p:nvPr>
        </p:nvSpPr>
        <p:spPr>
          <a:xfrm>
            <a:off x="1035190" y="4406904"/>
            <a:ext cx="11139091"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7"/>
          <p:cNvSpPr txBox="1">
            <a:spLocks noGrp="1"/>
          </p:cNvSpPr>
          <p:nvPr>
            <p:ph type="body" idx="1"/>
          </p:nvPr>
        </p:nvSpPr>
        <p:spPr>
          <a:xfrm>
            <a:off x="1035190" y="2906717"/>
            <a:ext cx="11139091"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17"/>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17"/>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17"/>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8"/>
          <p:cNvSpPr txBox="1">
            <a:spLocks noGrp="1"/>
          </p:cNvSpPr>
          <p:nvPr>
            <p:ph type="title"/>
          </p:nvPr>
        </p:nvSpPr>
        <p:spPr>
          <a:xfrm>
            <a:off x="655241" y="274638"/>
            <a:ext cx="11794332"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8"/>
          <p:cNvSpPr txBox="1">
            <a:spLocks noGrp="1"/>
          </p:cNvSpPr>
          <p:nvPr>
            <p:ph type="body" idx="1"/>
          </p:nvPr>
        </p:nvSpPr>
        <p:spPr>
          <a:xfrm>
            <a:off x="887308" y="1603378"/>
            <a:ext cx="7878815" cy="453231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18"/>
          <p:cNvSpPr txBox="1">
            <a:spLocks noGrp="1"/>
          </p:cNvSpPr>
          <p:nvPr>
            <p:ph type="body" idx="2"/>
          </p:nvPr>
        </p:nvSpPr>
        <p:spPr>
          <a:xfrm>
            <a:off x="8984534" y="1603378"/>
            <a:ext cx="7878813" cy="453231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18"/>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8"/>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8"/>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9"/>
          <p:cNvSpPr txBox="1">
            <a:spLocks noGrp="1"/>
          </p:cNvSpPr>
          <p:nvPr>
            <p:ph type="title"/>
          </p:nvPr>
        </p:nvSpPr>
        <p:spPr>
          <a:xfrm>
            <a:off x="655241" y="274638"/>
            <a:ext cx="11794332"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9"/>
          <p:cNvSpPr txBox="1">
            <a:spLocks noGrp="1"/>
          </p:cNvSpPr>
          <p:nvPr>
            <p:ph type="body" idx="1"/>
          </p:nvPr>
        </p:nvSpPr>
        <p:spPr>
          <a:xfrm>
            <a:off x="655244" y="1535113"/>
            <a:ext cx="579023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19"/>
          <p:cNvSpPr txBox="1">
            <a:spLocks noGrp="1"/>
          </p:cNvSpPr>
          <p:nvPr>
            <p:ph type="body" idx="2"/>
          </p:nvPr>
        </p:nvSpPr>
        <p:spPr>
          <a:xfrm>
            <a:off x="655244" y="2174875"/>
            <a:ext cx="579023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19"/>
          <p:cNvSpPr txBox="1">
            <a:spLocks noGrp="1"/>
          </p:cNvSpPr>
          <p:nvPr>
            <p:ph type="body" idx="3"/>
          </p:nvPr>
        </p:nvSpPr>
        <p:spPr>
          <a:xfrm>
            <a:off x="6657065" y="1535113"/>
            <a:ext cx="5792509"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19"/>
          <p:cNvSpPr txBox="1">
            <a:spLocks noGrp="1"/>
          </p:cNvSpPr>
          <p:nvPr>
            <p:ph type="body" idx="4"/>
          </p:nvPr>
        </p:nvSpPr>
        <p:spPr>
          <a:xfrm>
            <a:off x="6657065" y="2174875"/>
            <a:ext cx="5792509"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19"/>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9"/>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9"/>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0"/>
          <p:cNvSpPr txBox="1">
            <a:spLocks noGrp="1"/>
          </p:cNvSpPr>
          <p:nvPr>
            <p:ph type="title"/>
          </p:nvPr>
        </p:nvSpPr>
        <p:spPr>
          <a:xfrm>
            <a:off x="655241" y="274638"/>
            <a:ext cx="11794332"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0"/>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0"/>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0"/>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1"/>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1"/>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1"/>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2"/>
          <p:cNvSpPr txBox="1">
            <a:spLocks noGrp="1"/>
          </p:cNvSpPr>
          <p:nvPr>
            <p:ph type="title"/>
          </p:nvPr>
        </p:nvSpPr>
        <p:spPr>
          <a:xfrm>
            <a:off x="655241" y="273050"/>
            <a:ext cx="431139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2"/>
          <p:cNvSpPr txBox="1">
            <a:spLocks noGrp="1"/>
          </p:cNvSpPr>
          <p:nvPr>
            <p:ph type="body" idx="1"/>
          </p:nvPr>
        </p:nvSpPr>
        <p:spPr>
          <a:xfrm>
            <a:off x="5123618" y="273054"/>
            <a:ext cx="7325954"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22"/>
          <p:cNvSpPr txBox="1">
            <a:spLocks noGrp="1"/>
          </p:cNvSpPr>
          <p:nvPr>
            <p:ph type="body" idx="2"/>
          </p:nvPr>
        </p:nvSpPr>
        <p:spPr>
          <a:xfrm>
            <a:off x="655241" y="1435104"/>
            <a:ext cx="431139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22"/>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2"/>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22"/>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3"/>
          <p:cNvSpPr txBox="1">
            <a:spLocks noGrp="1"/>
          </p:cNvSpPr>
          <p:nvPr>
            <p:ph type="title"/>
          </p:nvPr>
        </p:nvSpPr>
        <p:spPr>
          <a:xfrm>
            <a:off x="2568637" y="4800600"/>
            <a:ext cx="7862888"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3"/>
          <p:cNvSpPr>
            <a:spLocks noGrp="1"/>
          </p:cNvSpPr>
          <p:nvPr>
            <p:ph type="pic" idx="2"/>
          </p:nvPr>
        </p:nvSpPr>
        <p:spPr>
          <a:xfrm>
            <a:off x="2568637" y="612775"/>
            <a:ext cx="7862888"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23"/>
          <p:cNvSpPr txBox="1">
            <a:spLocks noGrp="1"/>
          </p:cNvSpPr>
          <p:nvPr>
            <p:ph type="body" idx="1"/>
          </p:nvPr>
        </p:nvSpPr>
        <p:spPr>
          <a:xfrm>
            <a:off x="2568637" y="5367338"/>
            <a:ext cx="7862888"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23"/>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3"/>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3"/>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4"/>
          <p:cNvSpPr txBox="1">
            <a:spLocks noGrp="1"/>
          </p:cNvSpPr>
          <p:nvPr>
            <p:ph type="title"/>
          </p:nvPr>
        </p:nvSpPr>
        <p:spPr>
          <a:xfrm>
            <a:off x="655241" y="274638"/>
            <a:ext cx="11794332"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4"/>
          <p:cNvSpPr txBox="1">
            <a:spLocks noGrp="1"/>
          </p:cNvSpPr>
          <p:nvPr>
            <p:ph type="body" idx="1"/>
          </p:nvPr>
        </p:nvSpPr>
        <p:spPr>
          <a:xfrm>
            <a:off x="655241" y="1600204"/>
            <a:ext cx="11794332"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4"/>
          <p:cNvSpPr txBox="1">
            <a:spLocks noGrp="1"/>
          </p:cNvSpPr>
          <p:nvPr>
            <p:ph type="dt" idx="10"/>
          </p:nvPr>
        </p:nvSpPr>
        <p:spPr>
          <a:xfrm>
            <a:off x="655242" y="6356354"/>
            <a:ext cx="30577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4"/>
          <p:cNvSpPr txBox="1">
            <a:spLocks noGrp="1"/>
          </p:cNvSpPr>
          <p:nvPr>
            <p:ph type="ftr" idx="11"/>
          </p:nvPr>
        </p:nvSpPr>
        <p:spPr>
          <a:xfrm>
            <a:off x="4477480" y="6356354"/>
            <a:ext cx="4149857"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4"/>
          <p:cNvSpPr txBox="1">
            <a:spLocks noGrp="1"/>
          </p:cNvSpPr>
          <p:nvPr>
            <p:ph type="sldNum" idx="12"/>
          </p:nvPr>
        </p:nvSpPr>
        <p:spPr>
          <a:xfrm>
            <a:off x="9391784" y="6356354"/>
            <a:ext cx="305779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3" y="2"/>
            <a:ext cx="13104813" cy="6858000"/>
          </a:xfrm>
          <a:prstGeom prst="rect">
            <a:avLst/>
          </a:prstGeom>
          <a:solidFill>
            <a:srgbClr val="3F3F3F"/>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6449208" y="1783959"/>
            <a:ext cx="6398336" cy="288911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5900"/>
              <a:buFont typeface="Calibri"/>
              <a:buNone/>
            </a:pPr>
            <a:r>
              <a:rPr lang="en-US" sz="5900">
                <a:solidFill>
                  <a:schemeClr val="lt1"/>
                </a:solidFill>
              </a:rPr>
              <a:t>Data Analysis</a:t>
            </a:r>
            <a:br>
              <a:rPr lang="en-US" sz="5900">
                <a:solidFill>
                  <a:schemeClr val="lt1"/>
                </a:solidFill>
              </a:rPr>
            </a:br>
            <a:endParaRPr sz="5900">
              <a:solidFill>
                <a:schemeClr val="lt1"/>
              </a:solidFill>
            </a:endParaRPr>
          </a:p>
        </p:txBody>
      </p:sp>
      <p:sp>
        <p:nvSpPr>
          <p:cNvPr id="91" name="Google Shape;91;p1"/>
          <p:cNvSpPr txBox="1">
            <a:spLocks noGrp="1"/>
          </p:cNvSpPr>
          <p:nvPr>
            <p:ph type="subTitle" idx="1"/>
          </p:nvPr>
        </p:nvSpPr>
        <p:spPr>
          <a:xfrm>
            <a:off x="8712646" y="3861048"/>
            <a:ext cx="4993039" cy="11478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3200"/>
              <a:buNone/>
            </a:pPr>
            <a:r>
              <a:rPr lang="en-US" dirty="0">
                <a:solidFill>
                  <a:schemeClr val="lt1"/>
                </a:solidFill>
              </a:rPr>
              <a:t>With  Pandas</a:t>
            </a:r>
            <a:endParaRPr dirty="0">
              <a:solidFill>
                <a:schemeClr val="lt1"/>
              </a:solidFill>
            </a:endParaRPr>
          </a:p>
        </p:txBody>
      </p:sp>
      <p:sp>
        <p:nvSpPr>
          <p:cNvPr id="92" name="Google Shape;92;p1"/>
          <p:cNvSpPr/>
          <p:nvPr/>
        </p:nvSpPr>
        <p:spPr>
          <a:xfrm flipH="1">
            <a:off x="2" y="2"/>
            <a:ext cx="6634938" cy="6858000"/>
          </a:xfrm>
          <a:custGeom>
            <a:avLst/>
            <a:gdLst/>
            <a:ahLst/>
            <a:cxnLst/>
            <a:rect l="l" t="t" r="r" b="b"/>
            <a:pathLst>
              <a:path w="6172782" h="6858000" extrusionOk="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3" name="Google Shape;93;p1"/>
          <p:cNvSpPr/>
          <p:nvPr/>
        </p:nvSpPr>
        <p:spPr>
          <a:xfrm>
            <a:off x="2" y="2"/>
            <a:ext cx="6475182" cy="6858000"/>
          </a:xfrm>
          <a:custGeom>
            <a:avLst/>
            <a:gdLst/>
            <a:ahLst/>
            <a:cxnLst/>
            <a:rect l="l" t="t" r="r" b="b"/>
            <a:pathLst>
              <a:path w="6024154" h="6858000" extrusionOk="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 name="Google Shape;194;p10"/>
          <p:cNvSpPr txBox="1"/>
          <p:nvPr/>
        </p:nvSpPr>
        <p:spPr>
          <a:xfrm>
            <a:off x="1583854" y="476672"/>
            <a:ext cx="9217024"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Using NumPy functions or NumPy-like operations, such as filtering with a boolean array, scalar multiplication, or applying math functions, will preserve the index-value link</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obj2[obj2 &gt;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d    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3 dtype: int64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 * 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d    12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14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   -10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6dtype: int64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99"/>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6" name="Google Shape;886;p99"/>
          <p:cNvSpPr txBox="1"/>
          <p:nvPr/>
        </p:nvSpPr>
        <p:spPr>
          <a:xfrm>
            <a:off x="1583854" y="1052736"/>
            <a:ext cx="5976664"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df.fillna(0)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0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0 -0.204708  0.000000  0.000000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1 -0.555730  0.000000  0.000000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2  0.092908  0.000000  0.769023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1.246435  0.000000 -1.296221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4  0.274992  0.228913  1.352917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0.886429 -2.001637 -0.371843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6  1.669025 -0.438570 -0.539741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00"/>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3" name="Google Shape;893;p100"/>
          <p:cNvSpPr txBox="1"/>
          <p:nvPr/>
        </p:nvSpPr>
        <p:spPr>
          <a:xfrm>
            <a:off x="1079798" y="1628800"/>
            <a:ext cx="10585176"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Calling fillna with a dict, you can use a different fill value for each column: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df.fillna({1: 0.5, 2: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0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0   -0.204708  0.500000  0.000000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1   -0.555730  0.500000  0.000000 </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400"/>
              <a:buFont typeface="Calibri"/>
              <a:buAutoNum type="arabicPlain" startAt="2"/>
            </a:pPr>
            <a:r>
              <a:rPr lang="en-US" sz="2400" b="0" i="0" u="none" strike="noStrike" cap="none">
                <a:solidFill>
                  <a:schemeClr val="dk1"/>
                </a:solidFill>
                <a:latin typeface="Calibri"/>
                <a:ea typeface="Calibri"/>
                <a:cs typeface="Calibri"/>
                <a:sym typeface="Calibri"/>
              </a:rPr>
              <a:t>0.092908  0.500000  0.769023 </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400"/>
              <a:buFont typeface="Calibri"/>
              <a:buAutoNum type="arabicPlain" startAt="2"/>
            </a:pPr>
            <a:r>
              <a:rPr lang="en-US" sz="2400" b="0" i="0" u="none" strike="noStrike" cap="none">
                <a:solidFill>
                  <a:schemeClr val="dk1"/>
                </a:solidFill>
                <a:latin typeface="Calibri"/>
                <a:ea typeface="Calibri"/>
                <a:cs typeface="Calibri"/>
                <a:sym typeface="Calibri"/>
              </a:rPr>
              <a:t>1.246435  0.500000 -1.296221</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400"/>
              <a:buFont typeface="Calibri"/>
              <a:buAutoNum type="arabicPlain" startAt="2"/>
            </a:pPr>
            <a:r>
              <a:rPr lang="en-US" sz="2400" b="0" i="0" u="none" strike="noStrike" cap="none">
                <a:solidFill>
                  <a:schemeClr val="dk1"/>
                </a:solidFill>
                <a:latin typeface="Calibri"/>
                <a:ea typeface="Calibri"/>
                <a:cs typeface="Calibri"/>
                <a:sym typeface="Calibri"/>
              </a:rPr>
              <a:t>0.274992  0.228913  1.352917 </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5    0.886429 -2.001637 -0.371843 6  1.669025 -0.438570 -0.539741</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101"/>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0" name="Google Shape;900;p101"/>
          <p:cNvSpPr txBox="1"/>
          <p:nvPr/>
        </p:nvSpPr>
        <p:spPr>
          <a:xfrm>
            <a:off x="1583854" y="908720"/>
            <a:ext cx="9721080" cy="41549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fillna returns a new object, but you can modify the existing object in-place: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_ = df.fillna(0, inplace=True)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0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0 -0.204708  0.000000  0.000000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1 -0.555730  0.000000  0.000000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2  0.092908  0.000000  0.769023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1.246435  0.000000 -1.296221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4  0.274992  0.228913  1.352917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0.886429 -2.001637 -0.371843 6  1.669025 -0.438570 -0.539741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02"/>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7" name="Google Shape;907;p102"/>
          <p:cNvSpPr txBox="1"/>
          <p:nvPr/>
        </p:nvSpPr>
        <p:spPr>
          <a:xfrm>
            <a:off x="1943894" y="1412776"/>
            <a:ext cx="2952328"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In [38]: df2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Out[38]:  data2 key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0      0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1      1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2      2   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03"/>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914" name="Google Shape;914;p103"/>
          <p:cNvGraphicFramePr/>
          <p:nvPr/>
        </p:nvGraphicFramePr>
        <p:xfrm>
          <a:off x="2879998" y="1844824"/>
          <a:ext cx="6080750" cy="3296381"/>
        </p:xfrm>
        <a:graphic>
          <a:graphicData uri="http://schemas.openxmlformats.org/drawingml/2006/table">
            <a:tbl>
              <a:tblPr>
                <a:noFill/>
                <a:tableStyleId>{25F68A05-F0C0-4CA9-9203-5373262064CF}</a:tableStyleId>
              </a:tblPr>
              <a:tblGrid>
                <a:gridCol w="3040375">
                  <a:extLst>
                    <a:ext uri="{9D8B030D-6E8A-4147-A177-3AD203B41FA5}">
                      <a16:colId xmlns:a16="http://schemas.microsoft.com/office/drawing/2014/main" val="20000"/>
                    </a:ext>
                  </a:extLst>
                </a:gridCol>
                <a:gridCol w="3040375">
                  <a:extLst>
                    <a:ext uri="{9D8B030D-6E8A-4147-A177-3AD203B41FA5}">
                      <a16:colId xmlns:a16="http://schemas.microsoft.com/office/drawing/2014/main" val="20001"/>
                    </a:ext>
                  </a:extLst>
                </a:gridCol>
              </a:tblGrid>
              <a:tr h="286225">
                <a:tc>
                  <a:txBody>
                    <a:bodyPr/>
                    <a:lstStyle/>
                    <a:p>
                      <a:pPr marL="45720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Argument </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45720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Description</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00"/>
                  </a:ext>
                </a:extLst>
              </a:tr>
              <a:tr h="572475">
                <a:tc>
                  <a:txBody>
                    <a:bodyPr/>
                    <a:lstStyle/>
                    <a:p>
                      <a:pPr marL="45720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value</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45720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Scalar value or dict-like object to use to fill missing values</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1"/>
                  </a:ext>
                </a:extLst>
              </a:tr>
              <a:tr h="572475">
                <a:tc>
                  <a:txBody>
                    <a:bodyPr/>
                    <a:lstStyle/>
                    <a:p>
                      <a:pPr marL="45720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Method</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Interpolation; by default 'ffill' if function called with no other arguments</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6225">
                <a:tc>
                  <a:txBody>
                    <a:bodyPr/>
                    <a:lstStyle/>
                    <a:p>
                      <a:pPr marL="45720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Axis</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45720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Axis to fill on; default axis=0</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3"/>
                  </a:ext>
                </a:extLst>
              </a:tr>
              <a:tr h="572475">
                <a:tc>
                  <a:txBody>
                    <a:bodyPr/>
                    <a:lstStyle/>
                    <a:p>
                      <a:pPr marL="45720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inplace</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Modify the calling object without producing a copy</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858700">
                <a:tc>
                  <a:txBody>
                    <a:bodyPr/>
                    <a:lstStyle/>
                    <a:p>
                      <a:pPr marL="45720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limit</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solidFill>
                      <a:srgbClr val="D3DFEE"/>
                    </a:solidFill>
                  </a:tcPr>
                </a:tc>
                <a:tc>
                  <a:txBody>
                    <a:bodyPr/>
                    <a:lstStyle/>
                    <a:p>
                      <a:pPr marL="45720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For forward and backward filling, maximum number of consecutive periods to fill</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solidFill>
                      <a:srgbClr val="D3DFEE"/>
                    </a:solidFill>
                  </a:tcPr>
                </a:tc>
                <a:extLst>
                  <a:ext uri="{0D108BD9-81ED-4DB2-BD59-A6C34878D82A}">
                    <a16:rowId xmlns:a16="http://schemas.microsoft.com/office/drawing/2014/main" val="10005"/>
                  </a:ext>
                </a:extLst>
              </a:tr>
            </a:tbl>
          </a:graphicData>
        </a:graphic>
      </p:graphicFrame>
      <p:sp>
        <p:nvSpPr>
          <p:cNvPr id="915" name="Google Shape;915;p103"/>
          <p:cNvSpPr txBox="1"/>
          <p:nvPr/>
        </p:nvSpPr>
        <p:spPr>
          <a:xfrm>
            <a:off x="2087910" y="620688"/>
            <a:ext cx="770485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fillna function arguments</a:t>
            </a:r>
            <a:endParaRPr sz="3600" b="0" i="0" u="none" strike="noStrike" cap="none">
              <a:solidFill>
                <a:srgbClr val="366092"/>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104"/>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2" name="Google Shape;922;p104"/>
          <p:cNvSpPr txBox="1"/>
          <p:nvPr/>
        </p:nvSpPr>
        <p:spPr>
          <a:xfrm>
            <a:off x="1655862" y="692696"/>
            <a:ext cx="7776864"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366092"/>
                </a:solidFill>
                <a:latin typeface="Calibri"/>
                <a:ea typeface="Calibri"/>
                <a:cs typeface="Calibri"/>
                <a:sym typeface="Calibri"/>
              </a:rPr>
              <a:t>Combining and Merging Datasets</a:t>
            </a:r>
            <a:endParaRPr sz="4000" b="0"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366092"/>
              </a:solidFill>
              <a:latin typeface="Calibri"/>
              <a:ea typeface="Calibri"/>
              <a:cs typeface="Calibri"/>
              <a:sym typeface="Calibri"/>
            </a:endParaRPr>
          </a:p>
        </p:txBody>
      </p:sp>
      <p:sp>
        <p:nvSpPr>
          <p:cNvPr id="923" name="Google Shape;923;p104"/>
          <p:cNvSpPr txBox="1"/>
          <p:nvPr/>
        </p:nvSpPr>
        <p:spPr>
          <a:xfrm>
            <a:off x="1007790" y="1844824"/>
            <a:ext cx="10153128"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Data contained in pandas objects can be combined together in a number of ways: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pandas.merge connects rows in DataFrames based on one or more keys. This will be familiar to users of SQL or other relational databases, as it implements database join operations.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pandas.concat concatenates or “stacks” together objects along an axis.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The combine_first instance method enables splicing together overlapping data to fill in missing values in one object with values from another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105"/>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0" name="Google Shape;930;p105"/>
          <p:cNvSpPr txBox="1"/>
          <p:nvPr/>
        </p:nvSpPr>
        <p:spPr>
          <a:xfrm>
            <a:off x="1079798" y="487025"/>
            <a:ext cx="7632848" cy="60016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alibri"/>
                <a:ea typeface="Calibri"/>
                <a:cs typeface="Calibri"/>
                <a:sym typeface="Calibri"/>
              </a:rPr>
              <a:t>Database-Style DataFrame Joins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df1 = pd.DataFrame({'key': ['b', 'b', 'a', 'c', 'a', 'a',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'data1': range(7)})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df2 = pd.DataFrame({'key': ['a', 'b', 'd'],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'data2': range(3)})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data1 key           # many-to-one join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2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3   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4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5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6      6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06"/>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7" name="Google Shape;937;p106"/>
          <p:cNvSpPr txBox="1"/>
          <p:nvPr/>
        </p:nvSpPr>
        <p:spPr>
          <a:xfrm>
            <a:off x="1655862" y="487025"/>
            <a:ext cx="7632848" cy="60016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data2 key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2   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#Calling merge with these objects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pd.merge(df1, df2)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data1 key  data2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   b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   b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6   b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2   a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4   a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5   a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07"/>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4" name="Google Shape;944;p107"/>
          <p:cNvSpPr txBox="1"/>
          <p:nvPr/>
        </p:nvSpPr>
        <p:spPr>
          <a:xfrm>
            <a:off x="1655862" y="620688"/>
            <a:ext cx="7056784" cy="52629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Note that I didn’t specify which column to join on. If that information is not specified, merge uses the overlapping column names as the keys. It’s a good practice to specify explicitly, though: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pd.merge(df1, df2, on='key')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data1 key  data2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0      0   b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1      1   b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2      6   b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3      2   a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4      4   a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5      5   a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108"/>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1" name="Google Shape;951;p108"/>
          <p:cNvSpPr txBox="1"/>
          <p:nvPr/>
        </p:nvSpPr>
        <p:spPr>
          <a:xfrm>
            <a:off x="1223814" y="620688"/>
            <a:ext cx="8640960"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#column names are different in each object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df3 = pd.DataFrame({'lkey': ['b', 'b', 'a', 'c', 'a', 'a',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'data1': range(7)})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df4 = pd.DataFrame({'rkey': ['a', 'b', 'd'],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'data2': range(3)})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pd.merge(df3, df4, left_on='lkey', right_on='rkey')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data1 lkey  data2 rkey</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    b      1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1      1    b      1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6    b      1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2    a      0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4      4    a      0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5    a      0    a    #default inner join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 name="Google Shape;201;p11"/>
          <p:cNvSpPr txBox="1"/>
          <p:nvPr/>
        </p:nvSpPr>
        <p:spPr>
          <a:xfrm>
            <a:off x="3096022" y="980728"/>
            <a:ext cx="4176464" cy="30469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np.exp(obj2)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403.428793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1096.633158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       0.006738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20.085537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dtype: float64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109"/>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8" name="Google Shape;958;p109"/>
          <p:cNvSpPr txBox="1"/>
          <p:nvPr/>
        </p:nvSpPr>
        <p:spPr>
          <a:xfrm>
            <a:off x="2015902" y="980728"/>
            <a:ext cx="5760640"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#outer join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pd.merge(df1, df2, how='outer')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data1 key  data2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0    0.0   b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1.0   b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6.0   b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2.0   a    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4.0   a    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5.0   a    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6    3.0   c    NaN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7    NaN   d    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2"/>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8" name="Google Shape;208;p12"/>
          <p:cNvSpPr txBox="1"/>
          <p:nvPr/>
        </p:nvSpPr>
        <p:spPr>
          <a:xfrm>
            <a:off x="647750" y="476672"/>
            <a:ext cx="10945216" cy="60016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Another way to think about a Series is as a fixed-length, ordered dict, as it is a mapping of index values to data values. It can be used in many contexts where you might use a dict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'b' in obj2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'e' in obj2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False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sdata = {'Ohio': 35000, 'Texas': 71000, 'Oregon': 16000, 'Utah': 5000}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obj3 = pd.Series(sdata)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Ohio         35000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16000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71000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5000   dtype: int64</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 name="Google Shape;215;p13"/>
          <p:cNvSpPr txBox="1"/>
          <p:nvPr/>
        </p:nvSpPr>
        <p:spPr>
          <a:xfrm>
            <a:off x="1943894" y="836712"/>
            <a:ext cx="8784976" cy="4524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You can override this by passing the dict keys in the order you want them to appear in the resulting Series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states = ['California', 'Ohio', 'Oregon', 'Texas']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obj4 = pd.Series(sdata, index=states)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California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35000.0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16000.0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71000.0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2" name="Google Shape;222;p14"/>
          <p:cNvSpPr txBox="1"/>
          <p:nvPr/>
        </p:nvSpPr>
        <p:spPr>
          <a:xfrm>
            <a:off x="1439838" y="836712"/>
            <a:ext cx="6048672"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pd.isnull(obj4)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California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False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False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False dtype: bool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pd.notnull(obj4)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California    False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True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True dtype: bool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9" name="Google Shape;229;p15"/>
          <p:cNvSpPr txBox="1"/>
          <p:nvPr/>
        </p:nvSpPr>
        <p:spPr>
          <a:xfrm>
            <a:off x="431726" y="404664"/>
            <a:ext cx="11665296" cy="67403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Series also has these as instance methods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obj4.isnull()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California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False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False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False  dtype: bool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 useful Series feature for many applications is that it automatically aligns by index label in arithmetic operations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Ohio        35000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16000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71000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5000 dtype: int64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6" name="Google Shape;236;p16"/>
          <p:cNvSpPr txBox="1"/>
          <p:nvPr/>
        </p:nvSpPr>
        <p:spPr>
          <a:xfrm>
            <a:off x="1655862" y="764704"/>
            <a:ext cx="6192688" cy="4524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California        NaN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35000.0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16000.0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71000.0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obj3 + obj4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California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70000.0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32000.0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142000.0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NaN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p:nvPr/>
        </p:nvSpPr>
        <p:spPr>
          <a:xfrm>
            <a:off x="1" y="3726"/>
            <a:ext cx="6035260" cy="6858000"/>
          </a:xfrm>
          <a:prstGeom prst="rect">
            <a:avLst/>
          </a:prstGeom>
          <a:gradFill>
            <a:gsLst>
              <a:gs pos="0">
                <a:srgbClr val="4F81BD">
                  <a:alpha val="81568"/>
                </a:srgbClr>
              </a:gs>
              <a:gs pos="25000">
                <a:srgbClr val="4F81BD">
                  <a:alpha val="60000"/>
                </a:srgbClr>
              </a:gs>
              <a:gs pos="94000">
                <a:srgbClr val="C4BD97"/>
              </a:gs>
              <a:gs pos="100000">
                <a:srgbClr val="C4BD97"/>
              </a:gs>
            </a:gsLst>
            <a:lin ang="4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42" name="Google Shape;242;p17"/>
          <p:cNvPicPr preferRelativeResize="0"/>
          <p:nvPr/>
        </p:nvPicPr>
        <p:blipFill rotWithShape="1">
          <a:blip r:embed="rId3">
            <a:alphaModFix/>
          </a:blip>
          <a:srcRect/>
          <a:stretch/>
        </p:blipFill>
        <p:spPr>
          <a:xfrm>
            <a:off x="0" y="0"/>
            <a:ext cx="13104813" cy="6858000"/>
          </a:xfrm>
          <a:prstGeom prst="rect">
            <a:avLst/>
          </a:prstGeom>
          <a:noFill/>
          <a:ln>
            <a:noFill/>
          </a:ln>
        </p:spPr>
      </p:pic>
      <p:sp>
        <p:nvSpPr>
          <p:cNvPr id="243" name="Google Shape;243;p17"/>
          <p:cNvSpPr/>
          <p:nvPr/>
        </p:nvSpPr>
        <p:spPr>
          <a:xfrm>
            <a:off x="0" y="738619"/>
            <a:ext cx="5374820"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w="25400" cap="flat" cmpd="sng">
            <a:solidFill>
              <a:srgbClr val="B7CCE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4" name="Google Shape;244;p17"/>
          <p:cNvSpPr txBox="1"/>
          <p:nvPr/>
        </p:nvSpPr>
        <p:spPr>
          <a:xfrm>
            <a:off x="6546574" y="738620"/>
            <a:ext cx="5350248" cy="532235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2000"/>
              <a:buFont typeface="Arial"/>
              <a:buNone/>
            </a:pPr>
            <a:endParaRPr sz="2000" b="0" i="0" u="none" strike="noStrike" cap="none">
              <a:solidFill>
                <a:srgbClr val="000000"/>
              </a:solidFill>
              <a:latin typeface="Gill Sans"/>
              <a:ea typeface="Gill Sans"/>
              <a:cs typeface="Gill Sans"/>
              <a:sym typeface="Gill Sans"/>
            </a:endParaRPr>
          </a:p>
        </p:txBody>
      </p:sp>
      <p:sp>
        <p:nvSpPr>
          <p:cNvPr id="246" name="Google Shape;246;p17"/>
          <p:cNvSpPr txBox="1"/>
          <p:nvPr/>
        </p:nvSpPr>
        <p:spPr>
          <a:xfrm>
            <a:off x="575742" y="2780928"/>
            <a:ext cx="4104456" cy="1015663"/>
          </a:xfrm>
          <a:prstGeom prst="rect">
            <a:avLst/>
          </a:prstGeom>
          <a:noFill/>
          <a:ln w="9525" cap="flat" cmpd="sng">
            <a:solidFill>
              <a:srgbClr val="BD4B48"/>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rgbClr val="366092"/>
                </a:solidFill>
                <a:latin typeface="Calibri"/>
                <a:ea typeface="Calibri"/>
                <a:cs typeface="Calibri"/>
                <a:sym typeface="Calibri"/>
              </a:rPr>
              <a:t>DataFrame</a:t>
            </a:r>
            <a:endParaRPr sz="6000" b="1" i="0" u="none" strike="noStrike" cap="none">
              <a:solidFill>
                <a:srgbClr val="366092"/>
              </a:solidFill>
              <a:latin typeface="Calibri"/>
              <a:ea typeface="Calibri"/>
              <a:cs typeface="Calibri"/>
              <a:sym typeface="Calibri"/>
            </a:endParaRPr>
          </a:p>
        </p:txBody>
      </p:sp>
      <p:sp>
        <p:nvSpPr>
          <p:cNvPr id="247" name="Google Shape;247;p17"/>
          <p:cNvSpPr txBox="1"/>
          <p:nvPr/>
        </p:nvSpPr>
        <p:spPr>
          <a:xfrm>
            <a:off x="6408390" y="1700808"/>
            <a:ext cx="6336704"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 DataFrame represents a rectangular table of data and contains an ordered collection of columns, each of which can be a different value type (numeric, string, boolean, etc.).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The DataFrame has both a row and column index; it can be thought of as a dict of Series all sharing the same index the data is stored as one or more two-dimensional blocks rather than a list, dict, or some other collection of one-dimensional arrays.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4" name="Google Shape;254;p18"/>
          <p:cNvSpPr txBox="1"/>
          <p:nvPr/>
        </p:nvSpPr>
        <p:spPr>
          <a:xfrm>
            <a:off x="503734" y="980728"/>
            <a:ext cx="9505056" cy="61863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data = {'state': ['Ohio', 'Ohio', 'Ohio', 'Nevada', 'Nevada', 'Nevada'],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'year': [2000, 2001, 2002, 2001, 2002, 2003],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'pop': [1.5, 1.7, 3.6, 2.4, 2.9, 3.2]}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frame = pd.DataFrame(data)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pop   state  year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1.5    Ohio  2000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1.7    Ohio  2001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3.6    Ohio  2002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2.4  Nevada  2001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2.9  Nevada  2002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3.2  Nevada  2003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9"/>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1" name="Google Shape;261;p19"/>
          <p:cNvSpPr txBox="1"/>
          <p:nvPr/>
        </p:nvSpPr>
        <p:spPr>
          <a:xfrm>
            <a:off x="1655862" y="487025"/>
            <a:ext cx="8496944" cy="6370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frame.head()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pop   state  year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1.5    Ohio  2000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1.7    Ohio  2001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3.6    Ohio  2002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2.4  Nevada  2001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2.9  Nevada  2002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pd.DataFrame(data, columns=['year', 'state', 'pop'])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year   state  pop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2000    Ohio  1.5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2001    Ohio  1.7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2002    Ohio  3.6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2001  Nevada  2.4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2002  Nevada  2.9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2003  Nevada  3.2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3" y="3728"/>
            <a:ext cx="6035260" cy="6858000"/>
          </a:xfrm>
          <a:prstGeom prst="rect">
            <a:avLst/>
          </a:prstGeom>
          <a:gradFill>
            <a:gsLst>
              <a:gs pos="0">
                <a:srgbClr val="4F81BD">
                  <a:alpha val="81568"/>
                </a:srgbClr>
              </a:gs>
              <a:gs pos="25000">
                <a:srgbClr val="4F81BD">
                  <a:alpha val="60000"/>
                </a:srgbClr>
              </a:gs>
              <a:gs pos="94000">
                <a:srgbClr val="C4BD97"/>
              </a:gs>
              <a:gs pos="100000">
                <a:srgbClr val="C4BD97"/>
              </a:gs>
            </a:gsLst>
            <a:lin ang="4200000" scaled="0"/>
          </a:gradFill>
          <a:ln>
            <a:noFill/>
          </a:ln>
        </p:spPr>
        <p:txBody>
          <a:bodyPr spcFirstLastPara="1" wrap="square" lIns="108375" tIns="54175" rIns="108375" bIns="5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2" y="2"/>
            <a:ext cx="13104813" cy="6858000"/>
          </a:xfrm>
          <a:prstGeom prst="rect">
            <a:avLst/>
          </a:prstGeom>
          <a:noFill/>
          <a:ln>
            <a:noFill/>
          </a:ln>
        </p:spPr>
      </p:pic>
      <p:sp>
        <p:nvSpPr>
          <p:cNvPr id="101" name="Google Shape;101;p2"/>
          <p:cNvSpPr/>
          <p:nvPr/>
        </p:nvSpPr>
        <p:spPr>
          <a:xfrm>
            <a:off x="1" y="738619"/>
            <a:ext cx="5374822"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w="25400" cap="flat" cmpd="sng">
            <a:solidFill>
              <a:srgbClr val="B7CCE4"/>
            </a:solidFill>
            <a:prstDash val="solid"/>
            <a:round/>
            <a:headEnd type="none" w="sm" len="sm"/>
            <a:tailEnd type="none" w="sm" len="sm"/>
          </a:ln>
        </p:spPr>
        <p:txBody>
          <a:bodyPr spcFirstLastPara="1" wrap="square" lIns="108375" tIns="54175" rIns="108375" bIns="5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2"/>
          <p:cNvSpPr txBox="1"/>
          <p:nvPr/>
        </p:nvSpPr>
        <p:spPr>
          <a:xfrm>
            <a:off x="575742" y="2348880"/>
            <a:ext cx="4694825" cy="2132189"/>
          </a:xfrm>
          <a:prstGeom prst="rect">
            <a:avLst/>
          </a:prstGeom>
          <a:noFill/>
          <a:ln>
            <a:noFill/>
          </a:ln>
        </p:spPr>
        <p:txBody>
          <a:bodyPr spcFirstLastPara="1" wrap="square" lIns="108375" tIns="54175" rIns="108375" bIns="54175" anchor="ctr" anchorCtr="0">
            <a:noAutofit/>
          </a:bodyPr>
          <a:lstStyle/>
          <a:p>
            <a:pPr marL="0" marR="0" lvl="0" indent="0" algn="l" rtl="0">
              <a:lnSpc>
                <a:spcPct val="90000"/>
              </a:lnSpc>
              <a:spcBef>
                <a:spcPts val="0"/>
              </a:spcBef>
              <a:spcAft>
                <a:spcPts val="0"/>
              </a:spcAft>
              <a:buClr>
                <a:srgbClr val="000000"/>
              </a:buClr>
              <a:buSzPts val="7100"/>
              <a:buFont typeface="Arial"/>
              <a:buNone/>
            </a:pPr>
            <a:r>
              <a:rPr lang="en-US" sz="7100" b="1" i="0" u="none" strike="noStrike" cap="none">
                <a:solidFill>
                  <a:srgbClr val="93B3D7"/>
                </a:solidFill>
                <a:latin typeface="Arial"/>
                <a:ea typeface="Arial"/>
                <a:cs typeface="Arial"/>
                <a:sym typeface="Arial"/>
              </a:rPr>
              <a:t>Pandas</a:t>
            </a:r>
            <a:endParaRPr sz="7100" b="1" i="0" u="none" strike="noStrike" cap="none">
              <a:solidFill>
                <a:srgbClr val="93B3D7"/>
              </a:solidFill>
              <a:latin typeface="Arial"/>
              <a:ea typeface="Arial"/>
              <a:cs typeface="Arial"/>
              <a:sym typeface="Arial"/>
            </a:endParaRPr>
          </a:p>
        </p:txBody>
      </p:sp>
      <p:sp>
        <p:nvSpPr>
          <p:cNvPr id="103" name="Google Shape;103;p2"/>
          <p:cNvSpPr txBox="1"/>
          <p:nvPr/>
        </p:nvSpPr>
        <p:spPr>
          <a:xfrm>
            <a:off x="6546575" y="3695701"/>
            <a:ext cx="5350250" cy="2365271"/>
          </a:xfrm>
          <a:prstGeom prst="rect">
            <a:avLst/>
          </a:prstGeom>
          <a:noFill/>
          <a:ln>
            <a:noFill/>
          </a:ln>
        </p:spPr>
        <p:txBody>
          <a:bodyPr spcFirstLastPara="1" wrap="square" lIns="108375" tIns="54175" rIns="108375" bIns="54175" anchor="ctr" anchorCtr="0">
            <a:normAutofit/>
          </a:bodyPr>
          <a:lstStyle/>
          <a:p>
            <a:pPr marL="0" marR="0" lvl="0" indent="0" algn="l" rtl="0">
              <a:lnSpc>
                <a:spcPct val="90000"/>
              </a:lnSpc>
              <a:spcBef>
                <a:spcPts val="0"/>
              </a:spcBef>
              <a:spcAft>
                <a:spcPts val="0"/>
              </a:spcAft>
              <a:buClr>
                <a:srgbClr val="000000"/>
              </a:buClr>
              <a:buSzPts val="2400"/>
              <a:buFont typeface="Arial"/>
              <a:buNone/>
            </a:pPr>
            <a:endParaRPr sz="2400" b="0" i="0" u="none" strike="noStrike" cap="none">
              <a:solidFill>
                <a:srgbClr val="000000"/>
              </a:solidFill>
              <a:latin typeface="Gill Sans"/>
              <a:ea typeface="Gill Sans"/>
              <a:cs typeface="Gill Sans"/>
              <a:sym typeface="Gill Sans"/>
            </a:endParaRPr>
          </a:p>
        </p:txBody>
      </p:sp>
      <p:sp>
        <p:nvSpPr>
          <p:cNvPr id="105" name="Google Shape;105;p2"/>
          <p:cNvSpPr txBox="1"/>
          <p:nvPr/>
        </p:nvSpPr>
        <p:spPr>
          <a:xfrm>
            <a:off x="5472286" y="1916832"/>
            <a:ext cx="7632527"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Pandas is an open-source Python Library providing high-performance data manipulation and analysis tool using its powerful data structures.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0"/>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8" name="Google Shape;268;p20"/>
          <p:cNvSpPr txBox="1"/>
          <p:nvPr/>
        </p:nvSpPr>
        <p:spPr>
          <a:xfrm>
            <a:off x="431726" y="620688"/>
            <a:ext cx="11449272" cy="60016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If you pass a column that isn’t contained in the dict, it will appear with missing values in the result</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frame2 = pd.DataFrame(data, columns=['year', 'state', 'pop', 'debt'],   ....:                                                                                                                                                                            index=['one', 'two', 'three', 'four',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'five', 'six'])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year   state  pop debt     one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2000    Ohio  1.5  NaN     two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2001    Ohio  1.7  NaN    three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2002    Ohio  3.6  NaN    four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2001  Nevada  2.4  NaN  five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2002  Nevada  2.9  NaN  six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2003  Nevada  3.2  NaN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frame2.columns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Index(['year', 'state', 'pop', 'debt'], dtype='object')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275" name="Google Shape;275;p21"/>
          <p:cNvGraphicFramePr/>
          <p:nvPr/>
        </p:nvGraphicFramePr>
        <p:xfrm>
          <a:off x="3512026" y="476673"/>
          <a:ext cx="7936900" cy="5760675"/>
        </p:xfrm>
        <a:graphic>
          <a:graphicData uri="http://schemas.openxmlformats.org/drawingml/2006/table">
            <a:tbl>
              <a:tblPr>
                <a:noFill/>
                <a:tableStyleId>{25F68A05-F0C0-4CA9-9203-5373262064CF}</a:tableStyleId>
              </a:tblPr>
              <a:tblGrid>
                <a:gridCol w="3968450">
                  <a:extLst>
                    <a:ext uri="{9D8B030D-6E8A-4147-A177-3AD203B41FA5}">
                      <a16:colId xmlns:a16="http://schemas.microsoft.com/office/drawing/2014/main" val="20000"/>
                    </a:ext>
                  </a:extLst>
                </a:gridCol>
                <a:gridCol w="3968450">
                  <a:extLst>
                    <a:ext uri="{9D8B030D-6E8A-4147-A177-3AD203B41FA5}">
                      <a16:colId xmlns:a16="http://schemas.microsoft.com/office/drawing/2014/main" val="20001"/>
                    </a:ext>
                  </a:extLst>
                </a:gridCol>
              </a:tblGrid>
              <a:tr h="288025">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Type </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Notes</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00"/>
                  </a:ext>
                </a:extLst>
              </a:tr>
              <a:tr h="576075">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2D ndarray</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A matrix of data, passing optional row and column labels</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1"/>
                  </a:ext>
                </a:extLst>
              </a:tr>
              <a:tr h="576075">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dict of arrays, lists, or tuples</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Each sequence becomes a column in the DataFrame; all sequences must be the same length</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8025">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NumPy structured/record array</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Treated as the “dict of arrays” case</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3"/>
                  </a:ext>
                </a:extLst>
              </a:tr>
              <a:tr h="864100">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dict of Series</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Each value becomes a column; indexes from each Series are unioned together to form the result’s row index if no explicit index is passed</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864100">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dict of dicts</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Each inner dict becomes a column; keys are unioned to form the row index as in the “dict of Series” case</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5"/>
                  </a:ext>
                </a:extLst>
              </a:tr>
              <a:tr h="864100">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List of dicts or Series</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Each item becomes a row in the DataFrame; union of dict keys or Series indexes become the DataFrame’s column labels</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288025">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List of lists or tuples</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Treated as the “2D ndarray” case</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7"/>
                  </a:ext>
                </a:extLst>
              </a:tr>
              <a:tr h="576075">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Another DataFrame</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The DataFrame’s indexes are used unless different ones are passed</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576075">
                <a:tc>
                  <a:txBody>
                    <a:bodyPr/>
                    <a:lstStyle/>
                    <a:p>
                      <a:pPr marL="0" marR="0" lvl="0" indent="0" algn="l" rtl="0">
                        <a:lnSpc>
                          <a:spcPct val="115000"/>
                        </a:lnSpc>
                        <a:spcBef>
                          <a:spcPts val="0"/>
                        </a:spcBef>
                        <a:spcAft>
                          <a:spcPts val="0"/>
                        </a:spcAft>
                        <a:buClr>
                          <a:srgbClr val="000000"/>
                        </a:buClr>
                        <a:buSzPts val="1400"/>
                        <a:buFont typeface="Arial"/>
                        <a:buNone/>
                      </a:pPr>
                      <a:r>
                        <a:rPr lang="en-US" sz="1400" b="1" u="none" strike="noStrike" cap="none">
                          <a:solidFill>
                            <a:srgbClr val="365F91"/>
                          </a:solidFill>
                          <a:latin typeface="Calibri"/>
                          <a:ea typeface="Calibri"/>
                          <a:cs typeface="Calibri"/>
                          <a:sym typeface="Calibri"/>
                        </a:rPr>
                        <a:t>NumPy MaskedArray</a:t>
                      </a:r>
                      <a:endParaRPr sz="14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solidFill>
                            <a:srgbClr val="365F91"/>
                          </a:solidFill>
                          <a:latin typeface="Calibri"/>
                          <a:ea typeface="Calibri"/>
                          <a:cs typeface="Calibri"/>
                          <a:sym typeface="Calibri"/>
                        </a:rPr>
                        <a:t>Like the “2D ndarray” case except masked values become NA/missing in the DataFrame result</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solidFill>
                      <a:srgbClr val="D3DFEE"/>
                    </a:solidFill>
                  </a:tcPr>
                </a:tc>
                <a:extLst>
                  <a:ext uri="{0D108BD9-81ED-4DB2-BD59-A6C34878D82A}">
                    <a16:rowId xmlns:a16="http://schemas.microsoft.com/office/drawing/2014/main" val="10009"/>
                  </a:ext>
                </a:extLst>
              </a:tr>
            </a:tbl>
          </a:graphicData>
        </a:graphic>
      </p:graphicFrame>
      <p:sp>
        <p:nvSpPr>
          <p:cNvPr id="276" name="Google Shape;276;p21"/>
          <p:cNvSpPr txBox="1"/>
          <p:nvPr/>
        </p:nvSpPr>
        <p:spPr>
          <a:xfrm>
            <a:off x="791766" y="2492896"/>
            <a:ext cx="2232248"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366092"/>
                </a:solidFill>
                <a:latin typeface="Calibri"/>
                <a:ea typeface="Calibri"/>
                <a:cs typeface="Calibri"/>
                <a:sym typeface="Calibri"/>
              </a:rPr>
              <a:t>Data inputs to DataFrame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3" name="Google Shape;283;p22"/>
          <p:cNvSpPr txBox="1"/>
          <p:nvPr/>
        </p:nvSpPr>
        <p:spPr>
          <a:xfrm>
            <a:off x="1367830" y="2132856"/>
            <a:ext cx="10585176"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Index objects are responsible for holding the axis labels and other metadata (like the axis name or names). Any array or other sequence of labels you use when constructing a Series or DataFrame is internally converted to an Index</a:t>
            </a:r>
            <a:endParaRPr sz="1400" b="0" i="0" u="none" strike="noStrike" cap="none">
              <a:solidFill>
                <a:srgbClr val="000000"/>
              </a:solidFill>
              <a:latin typeface="Arial"/>
              <a:ea typeface="Arial"/>
              <a:cs typeface="Arial"/>
              <a:sym typeface="Arial"/>
            </a:endParaRPr>
          </a:p>
        </p:txBody>
      </p:sp>
      <p:sp>
        <p:nvSpPr>
          <p:cNvPr id="284" name="Google Shape;284;p22"/>
          <p:cNvSpPr txBox="1"/>
          <p:nvPr/>
        </p:nvSpPr>
        <p:spPr>
          <a:xfrm>
            <a:off x="647750" y="548680"/>
            <a:ext cx="7992888"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366092"/>
                </a:solidFill>
                <a:latin typeface="Calibri"/>
                <a:ea typeface="Calibri"/>
                <a:cs typeface="Calibri"/>
                <a:sym typeface="Calibri"/>
              </a:rPr>
              <a:t>Index Objects pandas </a:t>
            </a:r>
            <a:endParaRPr sz="4000" b="0"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36609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3"/>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1" name="Google Shape;291;p23"/>
          <p:cNvSpPr txBox="1"/>
          <p:nvPr/>
        </p:nvSpPr>
        <p:spPr>
          <a:xfrm>
            <a:off x="1367830" y="1196752"/>
            <a:ext cx="9361040" cy="41549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 = pd.Series(range(3), index=['a', 'b', 'c'])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index = obj.index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index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Index(['a', 'b', 'c'], dtype='object')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index[1:]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Index(['b', 'c'], dtype='object')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#Index objects are immutable</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index[1] = 'd'  # TypeError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4"/>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8" name="Google Shape;298;p24"/>
          <p:cNvSpPr txBox="1"/>
          <p:nvPr/>
        </p:nvSpPr>
        <p:spPr>
          <a:xfrm>
            <a:off x="791766" y="476672"/>
            <a:ext cx="9937104"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#Immutability makes it safer to share Index objects among data structures: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labels = pd.Index(np.arange(3))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labels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Int64Index([0, 1, 2], dtype='int64')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 = pd.Series([1.5, -2.5, 0], index=labels)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0   1.5</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-2.5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0.0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obj2.index is labels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5"/>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5" name="Google Shape;305;p25"/>
          <p:cNvSpPr txBox="1"/>
          <p:nvPr/>
        </p:nvSpPr>
        <p:spPr>
          <a:xfrm>
            <a:off x="1223814" y="836712"/>
            <a:ext cx="403244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Reindexing</a:t>
            </a:r>
            <a:endParaRPr sz="4000" b="0" i="0" u="none" strike="noStrike" cap="none">
              <a:solidFill>
                <a:srgbClr val="366092"/>
              </a:solidFill>
              <a:latin typeface="Calibri"/>
              <a:ea typeface="Calibri"/>
              <a:cs typeface="Calibri"/>
              <a:sym typeface="Calibri"/>
            </a:endParaRPr>
          </a:p>
        </p:txBody>
      </p:sp>
      <p:sp>
        <p:nvSpPr>
          <p:cNvPr id="306" name="Google Shape;306;p25"/>
          <p:cNvSpPr txBox="1"/>
          <p:nvPr/>
        </p:nvSpPr>
        <p:spPr>
          <a:xfrm>
            <a:off x="2231926" y="2132856"/>
            <a:ext cx="7344816"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An important method on pandas objects is reindex, which means to create a new object with the data conformed to a new index.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6"/>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3" name="Google Shape;313;p26"/>
          <p:cNvSpPr txBox="1"/>
          <p:nvPr/>
        </p:nvSpPr>
        <p:spPr>
          <a:xfrm>
            <a:off x="3672086" y="856357"/>
            <a:ext cx="9865096" cy="60016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 = pd.Series([4.5, 7.2, -5.3, 3.6], index=['d', 'b', 'a', 'c'])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d    4.5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7.2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   -5.3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3.6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 = obj.reindex(['a', 'b', 'c', 'd', 'e'])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-5.3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7.2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3.6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4.5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e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dtype: float64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14" name="Google Shape;314;p26"/>
          <p:cNvSpPr txBox="1"/>
          <p:nvPr/>
        </p:nvSpPr>
        <p:spPr>
          <a:xfrm>
            <a:off x="431726" y="2636912"/>
            <a:ext cx="2448272"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 for Series</a:t>
            </a:r>
            <a:endParaRPr sz="3600" b="0" i="0" u="none" strike="noStrike" cap="none">
              <a:solidFill>
                <a:srgbClr val="366092"/>
              </a:solidFill>
              <a:latin typeface="Calibri"/>
              <a:ea typeface="Calibri"/>
              <a:cs typeface="Calibri"/>
              <a:sym typeface="Calibri"/>
            </a:endParaRPr>
          </a:p>
        </p:txBody>
      </p:sp>
      <p:cxnSp>
        <p:nvCxnSpPr>
          <p:cNvPr id="315" name="Google Shape;315;p26"/>
          <p:cNvCxnSpPr/>
          <p:nvPr/>
        </p:nvCxnSpPr>
        <p:spPr>
          <a:xfrm>
            <a:off x="3384054" y="2060848"/>
            <a:ext cx="0" cy="2304256"/>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7"/>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2" name="Google Shape;322;p27"/>
          <p:cNvSpPr txBox="1"/>
          <p:nvPr/>
        </p:nvSpPr>
        <p:spPr>
          <a:xfrm>
            <a:off x="863774" y="2708920"/>
            <a:ext cx="2520280"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 for DataFrames</a:t>
            </a:r>
            <a:endParaRPr sz="3600" b="0" i="0" u="none" strike="noStrike" cap="none">
              <a:solidFill>
                <a:srgbClr val="366092"/>
              </a:solidFill>
              <a:latin typeface="Calibri"/>
              <a:ea typeface="Calibri"/>
              <a:cs typeface="Calibri"/>
              <a:sym typeface="Calibri"/>
            </a:endParaRPr>
          </a:p>
        </p:txBody>
      </p:sp>
      <p:cxnSp>
        <p:nvCxnSpPr>
          <p:cNvPr id="323" name="Google Shape;323;p27"/>
          <p:cNvCxnSpPr/>
          <p:nvPr/>
        </p:nvCxnSpPr>
        <p:spPr>
          <a:xfrm>
            <a:off x="3384054" y="2060848"/>
            <a:ext cx="0" cy="2304256"/>
          </a:xfrm>
          <a:prstGeom prst="straightConnector1">
            <a:avLst/>
          </a:prstGeom>
          <a:noFill/>
          <a:ln w="9525" cap="flat" cmpd="sng">
            <a:solidFill>
              <a:schemeClr val="dk1"/>
            </a:solidFill>
            <a:prstDash val="solid"/>
            <a:round/>
            <a:headEnd type="none" w="sm" len="sm"/>
            <a:tailEnd type="none" w="sm" len="sm"/>
          </a:ln>
        </p:spPr>
      </p:cxnSp>
      <p:sp>
        <p:nvSpPr>
          <p:cNvPr id="324" name="Google Shape;324;p27"/>
          <p:cNvSpPr txBox="1"/>
          <p:nvPr/>
        </p:nvSpPr>
        <p:spPr>
          <a:xfrm>
            <a:off x="3816102" y="487025"/>
            <a:ext cx="7488832" cy="6370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 = pd.DataFrame(np.arange(9).reshape((3, 3)),   ....:                      index=['a', 'c', 'd'],   ....:                      columns=['Ohio', 'Texas', 'California'])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Ohio  Texas  California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     0      1           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3      4           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6      7           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frame2 = frame.reindex(['a', 'b', 'c', 'd'])</a:t>
            </a:r>
            <a:br>
              <a:rPr lang="en-US" sz="2400" b="0" i="0" u="none" strike="noStrike" cap="none">
                <a:solidFill>
                  <a:schemeClr val="dk1"/>
                </a:solidFill>
                <a:latin typeface="Calibri"/>
                <a:ea typeface="Calibri"/>
                <a:cs typeface="Calibri"/>
                <a:sym typeface="Calibri"/>
              </a:rPr>
            </a:br>
            <a:r>
              <a:rPr lang="en-US" sz="2400" b="0" i="0" u="none" strike="noStrike" cap="none">
                <a:solidFill>
                  <a:schemeClr val="dk1"/>
                </a:solidFill>
                <a:latin typeface="Calibri"/>
                <a:ea typeface="Calibri"/>
                <a:cs typeface="Calibri"/>
                <a:sym typeface="Calibri"/>
              </a:rPr>
              <a:t> In : frame2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Ohio   Texas    California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   0.0     1.0         2.0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NaN    NaN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3.0       4.0         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6.0       7.0         8.0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8"/>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1" name="Google Shape;331;p28"/>
          <p:cNvSpPr txBox="1"/>
          <p:nvPr/>
        </p:nvSpPr>
        <p:spPr>
          <a:xfrm>
            <a:off x="1295822" y="764704"/>
            <a:ext cx="842493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Dropping Entries from an Axis</a:t>
            </a:r>
            <a:endParaRPr sz="4000" b="0" i="0" u="none" strike="noStrike" cap="none">
              <a:solidFill>
                <a:srgbClr val="366092"/>
              </a:solidFill>
              <a:latin typeface="Calibri"/>
              <a:ea typeface="Calibri"/>
              <a:cs typeface="Calibri"/>
              <a:sym typeface="Calibri"/>
            </a:endParaRPr>
          </a:p>
        </p:txBody>
      </p:sp>
      <p:sp>
        <p:nvSpPr>
          <p:cNvPr id="332" name="Google Shape;332;p28"/>
          <p:cNvSpPr txBox="1"/>
          <p:nvPr/>
        </p:nvSpPr>
        <p:spPr>
          <a:xfrm>
            <a:off x="4968230" y="1595021"/>
            <a:ext cx="7704856"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 = pd.Series(np.arange(5.), index=['a', 'b', 'c', 'd', 'e'])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2.0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e    4.0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obj.drop(['d', 'c'])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Out : a    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e    4.0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33" name="Google Shape;333;p28"/>
          <p:cNvSpPr txBox="1"/>
          <p:nvPr/>
        </p:nvSpPr>
        <p:spPr>
          <a:xfrm>
            <a:off x="1007790" y="2564904"/>
            <a:ext cx="3024336"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 for Series</a:t>
            </a:r>
            <a:endParaRPr sz="3600" b="0" i="0" u="none" strike="noStrike" cap="none">
              <a:solidFill>
                <a:srgbClr val="366092"/>
              </a:solidFill>
              <a:latin typeface="Calibri"/>
              <a:ea typeface="Calibri"/>
              <a:cs typeface="Calibri"/>
              <a:sym typeface="Calibri"/>
            </a:endParaRPr>
          </a:p>
        </p:txBody>
      </p:sp>
      <p:cxnSp>
        <p:nvCxnSpPr>
          <p:cNvPr id="334" name="Google Shape;334;p28"/>
          <p:cNvCxnSpPr/>
          <p:nvPr/>
        </p:nvCxnSpPr>
        <p:spPr>
          <a:xfrm>
            <a:off x="4176142" y="2348880"/>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9"/>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1" name="Google Shape;341;p29"/>
          <p:cNvSpPr txBox="1"/>
          <p:nvPr/>
        </p:nvSpPr>
        <p:spPr>
          <a:xfrm>
            <a:off x="3384054" y="1052736"/>
            <a:ext cx="9577064"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 = pd.DataFrame(np.arange(16).reshape((4, 4)),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index=['Ohio', 'Colorado', 'Utah', 'New York'],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columns=['one', 'two', 'three', 'four'])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one  two  three  four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0    1      2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Colorado    4    5      6        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8    9     10    11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New York   12   13     14    15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data.drop(['Colorado', 'Ohio'])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Out:                     one  two  three  four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8    9     10    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New York   12   13     14    15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42" name="Google Shape;342;p29"/>
          <p:cNvSpPr txBox="1"/>
          <p:nvPr/>
        </p:nvSpPr>
        <p:spPr>
          <a:xfrm>
            <a:off x="575742" y="2708920"/>
            <a:ext cx="2448272"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 for DataFrames</a:t>
            </a:r>
            <a:endParaRPr sz="3600" b="0" i="0" u="none" strike="noStrike" cap="none">
              <a:solidFill>
                <a:srgbClr val="366092"/>
              </a:solidFill>
              <a:latin typeface="Calibri"/>
              <a:ea typeface="Calibri"/>
              <a:cs typeface="Calibri"/>
              <a:sym typeface="Calibri"/>
            </a:endParaRPr>
          </a:p>
        </p:txBody>
      </p:sp>
      <p:cxnSp>
        <p:nvCxnSpPr>
          <p:cNvPr id="343" name="Google Shape;343;p29"/>
          <p:cNvCxnSpPr/>
          <p:nvPr/>
        </p:nvCxnSpPr>
        <p:spPr>
          <a:xfrm>
            <a:off x="3240038" y="2132856"/>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p:nvPr/>
        </p:nvSpPr>
        <p:spPr>
          <a:xfrm>
            <a:off x="1638" y="0"/>
            <a:ext cx="13101537"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3"/>
          <p:cNvSpPr/>
          <p:nvPr/>
        </p:nvSpPr>
        <p:spPr>
          <a:xfrm>
            <a:off x="6503612" y="0"/>
            <a:ext cx="6601201" cy="6858000"/>
          </a:xfrm>
          <a:prstGeom prst="rect">
            <a:avLst/>
          </a:prstGeom>
          <a:solidFill>
            <a:schemeClr val="lt1">
              <a:alpha val="8039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3"/>
          <p:cNvSpPr/>
          <p:nvPr/>
        </p:nvSpPr>
        <p:spPr>
          <a:xfrm>
            <a:off x="6503612" y="0"/>
            <a:ext cx="4642408"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lt1">
              <a:alpha val="3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3" name="Google Shape;113;p3" descr="Programmer"/>
          <p:cNvPicPr preferRelativeResize="0"/>
          <p:nvPr/>
        </p:nvPicPr>
        <p:blipFill rotWithShape="1">
          <a:blip r:embed="rId3">
            <a:alphaModFix/>
          </a:blip>
          <a:srcRect/>
          <a:stretch/>
        </p:blipFill>
        <p:spPr>
          <a:xfrm>
            <a:off x="520916" y="787907"/>
            <a:ext cx="5510574" cy="5126736"/>
          </a:xfrm>
          <a:prstGeom prst="rect">
            <a:avLst/>
          </a:prstGeom>
          <a:noFill/>
          <a:ln>
            <a:noFill/>
          </a:ln>
        </p:spPr>
      </p:pic>
      <p:sp>
        <p:nvSpPr>
          <p:cNvPr id="114" name="Google Shape;114;p3"/>
          <p:cNvSpPr txBox="1">
            <a:spLocks noGrp="1"/>
          </p:cNvSpPr>
          <p:nvPr>
            <p:ph type="body" idx="1"/>
          </p:nvPr>
        </p:nvSpPr>
        <p:spPr>
          <a:xfrm>
            <a:off x="6696422" y="1484784"/>
            <a:ext cx="5837042" cy="5126736"/>
          </a:xfrm>
          <a:prstGeom prst="rect">
            <a:avLst/>
          </a:prstGeom>
          <a:noFill/>
          <a:ln>
            <a:noFill/>
          </a:ln>
        </p:spPr>
        <p:txBody>
          <a:bodyPr spcFirstLastPara="1" wrap="square" lIns="91425" tIns="45700" rIns="91425" bIns="45700" anchor="t" anchorCtr="0">
            <a:normAutofit fontScale="92500"/>
          </a:bodyPr>
          <a:lstStyle/>
          <a:p>
            <a:pPr marL="342851" lvl="0" indent="-342851" algn="l" rtl="0">
              <a:lnSpc>
                <a:spcPct val="100000"/>
              </a:lnSpc>
              <a:spcBef>
                <a:spcPts val="0"/>
              </a:spcBef>
              <a:spcAft>
                <a:spcPts val="0"/>
              </a:spcAft>
              <a:buClr>
                <a:schemeClr val="dk1"/>
              </a:buClr>
              <a:buSzPts val="2400"/>
              <a:buChar char="•"/>
            </a:pPr>
            <a:r>
              <a:rPr lang="en-US" sz="2400" dirty="0"/>
              <a:t>In 2008, developer Wes McKinney started developing pandas when in need of high performance, flexible tool for analysis of data.</a:t>
            </a:r>
            <a:endParaRPr dirty="0"/>
          </a:p>
          <a:p>
            <a:pPr marL="342851" lvl="0" indent="-342851" algn="l" rtl="0">
              <a:lnSpc>
                <a:spcPct val="100000"/>
              </a:lnSpc>
              <a:spcBef>
                <a:spcPts val="480"/>
              </a:spcBef>
              <a:spcAft>
                <a:spcPts val="0"/>
              </a:spcAft>
              <a:buClr>
                <a:schemeClr val="dk1"/>
              </a:buClr>
              <a:buSzPts val="2400"/>
              <a:buChar char="•"/>
            </a:pPr>
            <a:r>
              <a:rPr lang="en-US" sz="2400" dirty="0"/>
              <a:t>Python with Pandas is used in a wide range of fields including academic and commercial domains including finance, economics, Statistics, analytics, </a:t>
            </a:r>
            <a:r>
              <a:rPr lang="en-US" sz="2400" dirty="0" err="1"/>
              <a:t>etc</a:t>
            </a:r>
            <a:endParaRPr dirty="0"/>
          </a:p>
          <a:p>
            <a:pPr marL="342850" lvl="0" indent="-342850">
              <a:spcBef>
                <a:spcPts val="480"/>
              </a:spcBef>
              <a:buSzPts val="2400"/>
            </a:pPr>
            <a:r>
              <a:rPr lang="en-US" sz="2400" dirty="0"/>
              <a:t>The name Pandas is derived from the word Panel Data – an Econometrics(the application of statistical methods to economic data in order to give empirical content to economic relationships),as it includes observations over multiple time periods for the same individuals.</a:t>
            </a:r>
            <a:endParaRPr sz="2400" dirty="0"/>
          </a:p>
          <a:p>
            <a:pPr marL="342851" lvl="0" indent="-190451" algn="l" rtl="0">
              <a:lnSpc>
                <a:spcPct val="100000"/>
              </a:lnSpc>
              <a:spcBef>
                <a:spcPts val="480"/>
              </a:spcBef>
              <a:spcAft>
                <a:spcPts val="0"/>
              </a:spcAft>
              <a:buClr>
                <a:schemeClr val="dk1"/>
              </a:buClr>
              <a:buSzPts val="2400"/>
              <a:buNone/>
            </a:pPr>
            <a:endParaRPr sz="2400" dirty="0">
              <a:latin typeface="Gill Sans"/>
              <a:ea typeface="Gill Sans"/>
              <a:cs typeface="Gill Sans"/>
              <a:sym typeface="Gill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0" name="Google Shape;350;p30"/>
          <p:cNvSpPr txBox="1"/>
          <p:nvPr/>
        </p:nvSpPr>
        <p:spPr>
          <a:xfrm>
            <a:off x="1151800" y="980725"/>
            <a:ext cx="9721200" cy="543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data.drop('two', axis=1)     # drop values from the columns by passing axis=1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one  three  four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0      2     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Colorado    4      6     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8     10    11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New York   12     14    15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data.drop(['two', 'four'], axis='columns')   # drop by axis='columns'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one  three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0      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Colorado    4      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8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New York   12     14</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txBox="1">
            <a:spLocks noGrp="1"/>
          </p:cNvSpPr>
          <p:nvPr>
            <p:ph type="title"/>
          </p:nvPr>
        </p:nvSpPr>
        <p:spPr>
          <a:xfrm>
            <a:off x="1221512" y="627565"/>
            <a:ext cx="8033762" cy="13255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366092"/>
              </a:buClr>
              <a:buSzPts val="3959"/>
              <a:buFont typeface="Calibri"/>
              <a:buNone/>
            </a:pPr>
            <a:r>
              <a:rPr lang="en-US" sz="3959">
                <a:solidFill>
                  <a:srgbClr val="366092"/>
                </a:solidFill>
                <a:latin typeface="Calibri"/>
                <a:ea typeface="Calibri"/>
                <a:cs typeface="Calibri"/>
                <a:sym typeface="Calibri"/>
              </a:rPr>
              <a:t>Indexing, Selection, and Filtering</a:t>
            </a:r>
            <a:br>
              <a:rPr lang="en-US" sz="3959">
                <a:solidFill>
                  <a:srgbClr val="366092"/>
                </a:solidFill>
                <a:latin typeface="Calibri"/>
                <a:ea typeface="Calibri"/>
                <a:cs typeface="Calibri"/>
                <a:sym typeface="Calibri"/>
              </a:rPr>
            </a:br>
            <a:endParaRPr sz="3959">
              <a:latin typeface="Gill Sans"/>
              <a:ea typeface="Gill Sans"/>
              <a:cs typeface="Gill Sans"/>
              <a:sym typeface="Gill Sans"/>
            </a:endParaRPr>
          </a:p>
        </p:txBody>
      </p:sp>
      <p:sp>
        <p:nvSpPr>
          <p:cNvPr id="356" name="Google Shape;356;p31"/>
          <p:cNvSpPr txBox="1">
            <a:spLocks noGrp="1"/>
          </p:cNvSpPr>
          <p:nvPr>
            <p:ph type="body" idx="1"/>
          </p:nvPr>
        </p:nvSpPr>
        <p:spPr>
          <a:xfrm>
            <a:off x="575742" y="1700808"/>
            <a:ext cx="8856984" cy="3811955"/>
          </a:xfrm>
          <a:prstGeom prst="rect">
            <a:avLst/>
          </a:prstGeom>
          <a:noFill/>
          <a:ln>
            <a:noFill/>
          </a:ln>
        </p:spPr>
        <p:txBody>
          <a:bodyPr spcFirstLastPara="1" wrap="square" lIns="91425" tIns="45700" rIns="91425" bIns="45700" anchor="ctr" anchorCtr="0">
            <a:normAutofit/>
          </a:bodyPr>
          <a:lstStyle/>
          <a:p>
            <a:pPr marL="457200" lvl="0" indent="-457200" algn="ctr" rtl="0">
              <a:lnSpc>
                <a:spcPct val="100000"/>
              </a:lnSpc>
              <a:spcBef>
                <a:spcPts val="0"/>
              </a:spcBef>
              <a:spcAft>
                <a:spcPts val="0"/>
              </a:spcAft>
              <a:buClr>
                <a:schemeClr val="dk1"/>
              </a:buClr>
              <a:buSzPts val="2400"/>
              <a:buNone/>
            </a:pPr>
            <a:r>
              <a:rPr lang="en-US" sz="2400"/>
              <a:t>Series indexing (obj[...]) works analogously to NumPy array indexing, except you can use the Series’s index values instead of only integers.</a:t>
            </a:r>
            <a:endParaRPr/>
          </a:p>
          <a:p>
            <a:pPr marL="457200" lvl="0" indent="-457200" algn="ctr" rtl="0">
              <a:lnSpc>
                <a:spcPct val="100000"/>
              </a:lnSpc>
              <a:spcBef>
                <a:spcPts val="480"/>
              </a:spcBef>
              <a:spcAft>
                <a:spcPts val="0"/>
              </a:spcAft>
              <a:buClr>
                <a:schemeClr val="dk1"/>
              </a:buClr>
              <a:buSzPts val="2400"/>
              <a:buNone/>
            </a:pPr>
            <a:endParaRPr sz="2400">
              <a:latin typeface="Gill Sans"/>
              <a:ea typeface="Gill Sans"/>
              <a:cs typeface="Gill Sans"/>
              <a:sym typeface="Gill Sans"/>
            </a:endParaRPr>
          </a:p>
        </p:txBody>
      </p:sp>
      <p:sp>
        <p:nvSpPr>
          <p:cNvPr id="357" name="Google Shape;357;p31"/>
          <p:cNvSpPr/>
          <p:nvPr/>
        </p:nvSpPr>
        <p:spPr>
          <a:xfrm>
            <a:off x="10844233" y="0"/>
            <a:ext cx="226058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8" name="Google Shape;358;p31"/>
          <p:cNvSpPr/>
          <p:nvPr/>
        </p:nvSpPr>
        <p:spPr>
          <a:xfrm>
            <a:off x="9582895" y="2358913"/>
            <a:ext cx="2300406" cy="2140172"/>
          </a:xfrm>
          <a:prstGeom prst="ellipse">
            <a:avLst/>
          </a:prstGeom>
          <a:solidFill>
            <a:srgbClr val="FFFFFF"/>
          </a:solidFill>
          <a:ln w="222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9" name="Google Shape;359;p31" descr="Gears"/>
          <p:cNvPicPr preferRelativeResize="0"/>
          <p:nvPr/>
        </p:nvPicPr>
        <p:blipFill rotWithShape="1">
          <a:blip r:embed="rId3">
            <a:alphaModFix/>
          </a:blip>
          <a:srcRect/>
          <a:stretch/>
        </p:blipFill>
        <p:spPr>
          <a:xfrm>
            <a:off x="10118811" y="2857501"/>
            <a:ext cx="1228574" cy="1142998"/>
          </a:xfrm>
          <a:prstGeom prst="rect">
            <a:avLst/>
          </a:prstGeom>
          <a:noFill/>
          <a:ln>
            <a:noFill/>
          </a:ln>
        </p:spPr>
      </p:pic>
      <p:sp>
        <p:nvSpPr>
          <p:cNvPr id="360" name="Google Shape;360;p31"/>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2"/>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8" name="Google Shape;368;p32"/>
          <p:cNvSpPr txBox="1"/>
          <p:nvPr/>
        </p:nvSpPr>
        <p:spPr>
          <a:xfrm>
            <a:off x="3456062" y="856357"/>
            <a:ext cx="8136904" cy="60016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 = pd.Series(np.arange(4.), index=['a', 'b', 'c', 'd'])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2.0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3.0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obj[[1, 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b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3.0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69" name="Google Shape;369;p32"/>
          <p:cNvSpPr txBox="1"/>
          <p:nvPr/>
        </p:nvSpPr>
        <p:spPr>
          <a:xfrm>
            <a:off x="431726" y="2636912"/>
            <a:ext cx="2448272" cy="1754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 for Series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alibri"/>
              <a:ea typeface="Calibri"/>
              <a:cs typeface="Calibri"/>
              <a:sym typeface="Calibri"/>
            </a:endParaRPr>
          </a:p>
        </p:txBody>
      </p:sp>
      <p:cxnSp>
        <p:nvCxnSpPr>
          <p:cNvPr id="370" name="Google Shape;370;p32"/>
          <p:cNvCxnSpPr/>
          <p:nvPr/>
        </p:nvCxnSpPr>
        <p:spPr>
          <a:xfrm>
            <a:off x="3168030" y="2060848"/>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3"/>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33"/>
          <p:cNvSpPr txBox="1"/>
          <p:nvPr/>
        </p:nvSpPr>
        <p:spPr>
          <a:xfrm>
            <a:off x="4464174" y="1412776"/>
            <a:ext cx="5112568"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obj[obj &lt;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1.0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obj['b':'c'] = 5  #setting values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5.0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5.0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3.0 dtype: float64</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4"/>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4" name="Google Shape;384;p34"/>
          <p:cNvSpPr txBox="1"/>
          <p:nvPr/>
        </p:nvSpPr>
        <p:spPr>
          <a:xfrm>
            <a:off x="3456062" y="692696"/>
            <a:ext cx="7920880"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 = pd.DataFrame(np.arange(16).reshape((4, 4)),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index=['Ohio', 'Colorado', 'Utah', 'New York'],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columns=['one', 'two', 'three', 'four'])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[129]: 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one    two   three  four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0    1       2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Colorado    4    5       6        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8    9      10      11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New York   12   13      14    15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data['two']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Ohio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Colorado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9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New York    13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Name: two, dtype: int64</a:t>
            </a:r>
            <a:endParaRPr sz="2400" b="0" i="0" u="none" strike="noStrike" cap="none">
              <a:solidFill>
                <a:schemeClr val="dk1"/>
              </a:solidFill>
              <a:latin typeface="Calibri"/>
              <a:ea typeface="Calibri"/>
              <a:cs typeface="Calibri"/>
              <a:sym typeface="Calibri"/>
            </a:endParaRPr>
          </a:p>
        </p:txBody>
      </p:sp>
      <p:sp>
        <p:nvSpPr>
          <p:cNvPr id="385" name="Google Shape;385;p34"/>
          <p:cNvSpPr txBox="1"/>
          <p:nvPr/>
        </p:nvSpPr>
        <p:spPr>
          <a:xfrm>
            <a:off x="503734" y="2564904"/>
            <a:ext cx="2592288"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 for DataFrames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alibri"/>
              <a:ea typeface="Calibri"/>
              <a:cs typeface="Calibri"/>
              <a:sym typeface="Calibri"/>
            </a:endParaRPr>
          </a:p>
        </p:txBody>
      </p:sp>
      <p:cxnSp>
        <p:nvCxnSpPr>
          <p:cNvPr id="386" name="Google Shape;386;p34"/>
          <p:cNvCxnSpPr/>
          <p:nvPr/>
        </p:nvCxnSpPr>
        <p:spPr>
          <a:xfrm>
            <a:off x="3168030" y="2060848"/>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5"/>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3" name="Google Shape;393;p35"/>
          <p:cNvSpPr txBox="1"/>
          <p:nvPr/>
        </p:nvSpPr>
        <p:spPr>
          <a:xfrm>
            <a:off x="3960125" y="1268747"/>
            <a:ext cx="7704900" cy="4978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Out:           one  two  three   four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0    1      2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Colorado    4    5      6        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data[data['three'] &gt;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one  two  three  four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Colorado    4    5      6         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8    9     10      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New York   12   13    14     15</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In: data = [[‘Tom’,10],[‘Harry’,12],[‘Jim’,13]]</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df= pd.DataFrame(data,columns = [‘Name’,’Age’])</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41ac60342b_0_0"/>
          <p:cNvSpPr/>
          <p:nvPr/>
        </p:nvSpPr>
        <p:spPr>
          <a:xfrm>
            <a:off x="345640" y="320040"/>
            <a:ext cx="12413400" cy="621780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0" name="Google Shape;400;g41ac60342b_0_0"/>
          <p:cNvSpPr txBox="1"/>
          <p:nvPr/>
        </p:nvSpPr>
        <p:spPr>
          <a:xfrm>
            <a:off x="3960125" y="1268747"/>
            <a:ext cx="7704900" cy="497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In :df.Name</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Out : check it out</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#adding a column in existing dataFrame</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In:df[‘Year’] = 2019</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Out : check it out</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In:print(“original DataFrame:\n”,df)</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In:del df[‘Year’]</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In:print(“dataframe after del :\n”,df)</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In:df.pop(‘Age’)</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In:print(‘dataframe after pop:\n”,df)</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6"/>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7" name="Google Shape;407;p36"/>
          <p:cNvSpPr txBox="1"/>
          <p:nvPr/>
        </p:nvSpPr>
        <p:spPr>
          <a:xfrm>
            <a:off x="1223814" y="836712"/>
            <a:ext cx="6336704"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Selection with loc and iloc</a:t>
            </a:r>
            <a:endParaRPr sz="4000" b="0" i="0" u="none" strike="noStrike" cap="none">
              <a:solidFill>
                <a:srgbClr val="366092"/>
              </a:solidFill>
              <a:latin typeface="Calibri"/>
              <a:ea typeface="Calibri"/>
              <a:cs typeface="Calibri"/>
              <a:sym typeface="Calibri"/>
            </a:endParaRPr>
          </a:p>
        </p:txBody>
      </p:sp>
      <p:sp>
        <p:nvSpPr>
          <p:cNvPr id="408" name="Google Shape;408;p36"/>
          <p:cNvSpPr txBox="1"/>
          <p:nvPr/>
        </p:nvSpPr>
        <p:spPr>
          <a:xfrm>
            <a:off x="2519950" y="2420913"/>
            <a:ext cx="8568900" cy="25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For DataFrame label-indexing on the rows,  the special indexing operators loc and iloc  enable you to select a subset of the rows and columns from a DataFrame .The </a:t>
            </a:r>
            <a:r>
              <a:rPr lang="en-US" sz="2400">
                <a:solidFill>
                  <a:schemeClr val="dk1"/>
                </a:solidFill>
                <a:latin typeface="Calibri"/>
                <a:ea typeface="Calibri"/>
                <a:cs typeface="Calibri"/>
                <a:sym typeface="Calibri"/>
              </a:rPr>
              <a:t>difference between them is loc gets rows (or columns) with particular labels from the index,iloc gets rows (or columns)at particular positions in the index(though it takes only integers)</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a:highlight>
                <a:schemeClr val="lt1"/>
              </a:highlight>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7"/>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Google Shape;415;p37"/>
          <p:cNvSpPr txBox="1"/>
          <p:nvPr/>
        </p:nvSpPr>
        <p:spPr>
          <a:xfrm>
            <a:off x="4896222" y="1196752"/>
            <a:ext cx="5904656" cy="41549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one  two  three  four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0      0      0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Colorado    0      5      6        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8      9     10     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New York   12    13     14    15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data.loc['Colorado', ['two', 'three']]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two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three    6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Name: Colorado, dtype: int64</a:t>
            </a:r>
            <a:endParaRPr sz="2400" b="0" i="0" u="none" strike="noStrike" cap="none">
              <a:solidFill>
                <a:schemeClr val="dk1"/>
              </a:solidFill>
              <a:latin typeface="Calibri"/>
              <a:ea typeface="Calibri"/>
              <a:cs typeface="Calibri"/>
              <a:sym typeface="Calibri"/>
            </a:endParaRPr>
          </a:p>
        </p:txBody>
      </p:sp>
      <p:sp>
        <p:nvSpPr>
          <p:cNvPr id="416" name="Google Shape;416;p37"/>
          <p:cNvSpPr txBox="1"/>
          <p:nvPr/>
        </p:nvSpPr>
        <p:spPr>
          <a:xfrm>
            <a:off x="1511846" y="2636912"/>
            <a:ext cx="216024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a:t>
            </a:r>
            <a:endParaRPr sz="3600" b="0" i="0" u="none" strike="noStrike" cap="none">
              <a:solidFill>
                <a:srgbClr val="366092"/>
              </a:solidFill>
              <a:latin typeface="Calibri"/>
              <a:ea typeface="Calibri"/>
              <a:cs typeface="Calibri"/>
              <a:sym typeface="Calibri"/>
            </a:endParaRPr>
          </a:p>
        </p:txBody>
      </p:sp>
      <p:cxnSp>
        <p:nvCxnSpPr>
          <p:cNvPr id="417" name="Google Shape;417;p37"/>
          <p:cNvCxnSpPr/>
          <p:nvPr/>
        </p:nvCxnSpPr>
        <p:spPr>
          <a:xfrm>
            <a:off x="3960118" y="1772816"/>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8"/>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23" name="Google Shape;423;p38" descr="codegnan.png"/>
          <p:cNvPicPr preferRelativeResize="0"/>
          <p:nvPr/>
        </p:nvPicPr>
        <p:blipFill rotWithShape="1">
          <a:blip r:embed="rId3">
            <a:alphaModFix/>
          </a:blip>
          <a:srcRect/>
          <a:stretch/>
        </p:blipFill>
        <p:spPr>
          <a:xfrm>
            <a:off x="11466711" y="0"/>
            <a:ext cx="1638102" cy="1524000"/>
          </a:xfrm>
          <a:prstGeom prst="rect">
            <a:avLst/>
          </a:prstGeom>
          <a:noFill/>
          <a:ln>
            <a:noFill/>
          </a:ln>
        </p:spPr>
      </p:pic>
      <p:sp>
        <p:nvSpPr>
          <p:cNvPr id="424" name="Google Shape;424;p38"/>
          <p:cNvSpPr txBox="1"/>
          <p:nvPr/>
        </p:nvSpPr>
        <p:spPr>
          <a:xfrm>
            <a:off x="5328270" y="692696"/>
            <a:ext cx="4464496"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data.iloc[2, [3, 0,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four    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one      8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two      9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Name: Utah, dtype: int64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data.iloc[2]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one       8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two       9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three    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four     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Name: Utah, dtype: int64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2" name="Google Shape;122;p4"/>
          <p:cNvGrpSpPr/>
          <p:nvPr/>
        </p:nvGrpSpPr>
        <p:grpSpPr>
          <a:xfrm>
            <a:off x="2184135" y="516819"/>
            <a:ext cx="8736542" cy="5806315"/>
            <a:chOff x="0" y="0"/>
            <a:chExt cx="8736542" cy="5806315"/>
          </a:xfrm>
        </p:grpSpPr>
        <p:sp>
          <p:nvSpPr>
            <p:cNvPr id="123" name="Google Shape;123;p4"/>
            <p:cNvSpPr/>
            <p:nvPr/>
          </p:nvSpPr>
          <p:spPr>
            <a:xfrm>
              <a:off x="0" y="0"/>
              <a:ext cx="8736542" cy="952569"/>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
            <p:cNvSpPr txBox="1"/>
            <p:nvPr/>
          </p:nvSpPr>
          <p:spPr>
            <a:xfrm>
              <a:off x="0" y="0"/>
              <a:ext cx="8736542" cy="952569"/>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Key Features of Pandas</a:t>
              </a:r>
              <a:endParaRPr sz="2000" b="0" i="0" u="none" strike="noStrike" cap="none">
                <a:solidFill>
                  <a:schemeClr val="lt1"/>
                </a:solidFill>
                <a:latin typeface="Calibri"/>
                <a:ea typeface="Calibri"/>
                <a:cs typeface="Calibri"/>
                <a:sym typeface="Calibri"/>
              </a:endParaRPr>
            </a:p>
          </p:txBody>
        </p:sp>
        <p:sp>
          <p:nvSpPr>
            <p:cNvPr id="125" name="Google Shape;125;p4"/>
            <p:cNvSpPr/>
            <p:nvPr/>
          </p:nvSpPr>
          <p:spPr>
            <a:xfrm>
              <a:off x="0" y="1028215"/>
              <a:ext cx="8736542" cy="4797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4"/>
            <p:cNvSpPr txBox="1"/>
            <p:nvPr/>
          </p:nvSpPr>
          <p:spPr>
            <a:xfrm>
              <a:off x="0" y="1028215"/>
              <a:ext cx="8736542" cy="47970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Fast and efficient DataFrame object with default and customized indexing.</a:t>
              </a:r>
              <a:endParaRPr sz="2000" b="0" i="0" u="none" strike="noStrike" cap="none">
                <a:solidFill>
                  <a:schemeClr val="lt1"/>
                </a:solidFill>
                <a:latin typeface="Calibri"/>
                <a:ea typeface="Calibri"/>
                <a:cs typeface="Calibri"/>
                <a:sym typeface="Calibri"/>
              </a:endParaRPr>
            </a:p>
          </p:txBody>
        </p:sp>
        <p:sp>
          <p:nvSpPr>
            <p:cNvPr id="127" name="Google Shape;127;p4"/>
            <p:cNvSpPr/>
            <p:nvPr/>
          </p:nvSpPr>
          <p:spPr>
            <a:xfrm>
              <a:off x="0" y="1565515"/>
              <a:ext cx="8736542" cy="4797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
            <p:cNvSpPr txBox="1"/>
            <p:nvPr/>
          </p:nvSpPr>
          <p:spPr>
            <a:xfrm>
              <a:off x="0" y="1565515"/>
              <a:ext cx="8736542" cy="47970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Tools for loading data into in-memory data objects from different file formats.</a:t>
              </a:r>
              <a:endParaRPr sz="2000" b="0" i="0" u="none" strike="noStrike" cap="none">
                <a:solidFill>
                  <a:schemeClr val="lt1"/>
                </a:solidFill>
                <a:latin typeface="Calibri"/>
                <a:ea typeface="Calibri"/>
                <a:cs typeface="Calibri"/>
                <a:sym typeface="Calibri"/>
              </a:endParaRPr>
            </a:p>
          </p:txBody>
        </p:sp>
        <p:sp>
          <p:nvSpPr>
            <p:cNvPr id="129" name="Google Shape;129;p4"/>
            <p:cNvSpPr/>
            <p:nvPr/>
          </p:nvSpPr>
          <p:spPr>
            <a:xfrm>
              <a:off x="0" y="2102815"/>
              <a:ext cx="8736542" cy="4797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
            <p:cNvSpPr txBox="1"/>
            <p:nvPr/>
          </p:nvSpPr>
          <p:spPr>
            <a:xfrm>
              <a:off x="0" y="2102815"/>
              <a:ext cx="8736542" cy="47970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Data alignment and integrated handling of missing data.</a:t>
              </a:r>
              <a:endParaRPr sz="2000" b="0" i="0" u="none" strike="noStrike" cap="none">
                <a:solidFill>
                  <a:schemeClr val="lt1"/>
                </a:solidFill>
                <a:latin typeface="Calibri"/>
                <a:ea typeface="Calibri"/>
                <a:cs typeface="Calibri"/>
                <a:sym typeface="Calibri"/>
              </a:endParaRPr>
            </a:p>
          </p:txBody>
        </p:sp>
        <p:sp>
          <p:nvSpPr>
            <p:cNvPr id="131" name="Google Shape;131;p4"/>
            <p:cNvSpPr/>
            <p:nvPr/>
          </p:nvSpPr>
          <p:spPr>
            <a:xfrm>
              <a:off x="0" y="2640115"/>
              <a:ext cx="8736542" cy="4797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
            <p:cNvSpPr txBox="1"/>
            <p:nvPr/>
          </p:nvSpPr>
          <p:spPr>
            <a:xfrm>
              <a:off x="0" y="2640115"/>
              <a:ext cx="8736542" cy="47970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dirty="0">
                  <a:solidFill>
                    <a:schemeClr val="lt1"/>
                  </a:solidFill>
                  <a:latin typeface="Calibri"/>
                  <a:ea typeface="Calibri"/>
                  <a:cs typeface="Calibri"/>
                  <a:sym typeface="Calibri"/>
                </a:rPr>
                <a:t>Reshaping and pivoting of data sets.</a:t>
              </a:r>
              <a:endParaRPr sz="2000" b="0" i="0" u="none" strike="noStrike" cap="none" dirty="0">
                <a:solidFill>
                  <a:schemeClr val="lt1"/>
                </a:solidFill>
                <a:latin typeface="Calibri"/>
                <a:ea typeface="Calibri"/>
                <a:cs typeface="Calibri"/>
                <a:sym typeface="Calibri"/>
              </a:endParaRPr>
            </a:p>
          </p:txBody>
        </p:sp>
        <p:sp>
          <p:nvSpPr>
            <p:cNvPr id="133" name="Google Shape;133;p4"/>
            <p:cNvSpPr/>
            <p:nvPr/>
          </p:nvSpPr>
          <p:spPr>
            <a:xfrm>
              <a:off x="0" y="3177415"/>
              <a:ext cx="8736542" cy="4797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
            <p:cNvSpPr txBox="1"/>
            <p:nvPr/>
          </p:nvSpPr>
          <p:spPr>
            <a:xfrm>
              <a:off x="0" y="3177415"/>
              <a:ext cx="8736542" cy="47970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Label-based slicing, indexing and subsetting of large data sets.</a:t>
              </a:r>
              <a:endParaRPr sz="2000" b="0" i="0" u="none" strike="noStrike" cap="none">
                <a:solidFill>
                  <a:schemeClr val="lt1"/>
                </a:solidFill>
                <a:latin typeface="Calibri"/>
                <a:ea typeface="Calibri"/>
                <a:cs typeface="Calibri"/>
                <a:sym typeface="Calibri"/>
              </a:endParaRPr>
            </a:p>
          </p:txBody>
        </p:sp>
        <p:sp>
          <p:nvSpPr>
            <p:cNvPr id="135" name="Google Shape;135;p4"/>
            <p:cNvSpPr/>
            <p:nvPr/>
          </p:nvSpPr>
          <p:spPr>
            <a:xfrm>
              <a:off x="0" y="3714715"/>
              <a:ext cx="8736542" cy="4797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
            <p:cNvSpPr txBox="1"/>
            <p:nvPr/>
          </p:nvSpPr>
          <p:spPr>
            <a:xfrm>
              <a:off x="0" y="3714715"/>
              <a:ext cx="8736542" cy="47970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Columns from a data structure can be deleted or inserted.</a:t>
              </a:r>
              <a:endParaRPr sz="2000" b="0" i="0" u="none" strike="noStrike" cap="none">
                <a:solidFill>
                  <a:schemeClr val="lt1"/>
                </a:solidFill>
                <a:latin typeface="Calibri"/>
                <a:ea typeface="Calibri"/>
                <a:cs typeface="Calibri"/>
                <a:sym typeface="Calibri"/>
              </a:endParaRPr>
            </a:p>
          </p:txBody>
        </p:sp>
        <p:sp>
          <p:nvSpPr>
            <p:cNvPr id="137" name="Google Shape;137;p4"/>
            <p:cNvSpPr/>
            <p:nvPr/>
          </p:nvSpPr>
          <p:spPr>
            <a:xfrm>
              <a:off x="0" y="4252015"/>
              <a:ext cx="8736542" cy="4797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4"/>
            <p:cNvSpPr txBox="1"/>
            <p:nvPr/>
          </p:nvSpPr>
          <p:spPr>
            <a:xfrm>
              <a:off x="0" y="4252015"/>
              <a:ext cx="8736542" cy="47970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Group by data for aggregation and transformations.</a:t>
              </a:r>
              <a:endParaRPr sz="2000" b="0" i="0" u="none" strike="noStrike" cap="none">
                <a:solidFill>
                  <a:schemeClr val="lt1"/>
                </a:solidFill>
                <a:latin typeface="Calibri"/>
                <a:ea typeface="Calibri"/>
                <a:cs typeface="Calibri"/>
                <a:sym typeface="Calibri"/>
              </a:endParaRPr>
            </a:p>
          </p:txBody>
        </p:sp>
        <p:sp>
          <p:nvSpPr>
            <p:cNvPr id="139" name="Google Shape;139;p4"/>
            <p:cNvSpPr/>
            <p:nvPr/>
          </p:nvSpPr>
          <p:spPr>
            <a:xfrm>
              <a:off x="0" y="4789315"/>
              <a:ext cx="8736542" cy="4797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4"/>
            <p:cNvSpPr txBox="1"/>
            <p:nvPr/>
          </p:nvSpPr>
          <p:spPr>
            <a:xfrm>
              <a:off x="0" y="4789315"/>
              <a:ext cx="8736542" cy="47970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High performance merging and joining of data.</a:t>
              </a:r>
              <a:endParaRPr sz="2000" b="0" i="0" u="none" strike="noStrike" cap="none">
                <a:solidFill>
                  <a:schemeClr val="lt1"/>
                </a:solidFill>
                <a:latin typeface="Calibri"/>
                <a:ea typeface="Calibri"/>
                <a:cs typeface="Calibri"/>
                <a:sym typeface="Calibri"/>
              </a:endParaRPr>
            </a:p>
          </p:txBody>
        </p:sp>
        <p:sp>
          <p:nvSpPr>
            <p:cNvPr id="141" name="Google Shape;141;p4"/>
            <p:cNvSpPr/>
            <p:nvPr/>
          </p:nvSpPr>
          <p:spPr>
            <a:xfrm>
              <a:off x="0" y="5326615"/>
              <a:ext cx="8736542" cy="4797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4"/>
            <p:cNvSpPr txBox="1"/>
            <p:nvPr/>
          </p:nvSpPr>
          <p:spPr>
            <a:xfrm>
              <a:off x="0" y="5326615"/>
              <a:ext cx="8736542" cy="47970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Time Series functionality.</a:t>
              </a:r>
              <a:endParaRPr sz="20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9"/>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0" name="Google Shape;430;p39" descr="codegnan.png"/>
          <p:cNvPicPr preferRelativeResize="0"/>
          <p:nvPr/>
        </p:nvPicPr>
        <p:blipFill rotWithShape="1">
          <a:blip r:embed="rId3">
            <a:alphaModFix/>
          </a:blip>
          <a:srcRect/>
          <a:stretch/>
        </p:blipFill>
        <p:spPr>
          <a:xfrm>
            <a:off x="11466711" y="0"/>
            <a:ext cx="1638102" cy="1524000"/>
          </a:xfrm>
          <a:prstGeom prst="rect">
            <a:avLst/>
          </a:prstGeom>
          <a:noFill/>
          <a:ln>
            <a:noFill/>
          </a:ln>
        </p:spPr>
      </p:pic>
      <p:sp>
        <p:nvSpPr>
          <p:cNvPr id="431" name="Google Shape;431;p39"/>
          <p:cNvSpPr txBox="1"/>
          <p:nvPr/>
        </p:nvSpPr>
        <p:spPr>
          <a:xfrm>
            <a:off x="4104134" y="1196752"/>
            <a:ext cx="6840760" cy="4524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data.loc[:'Utah', 'two']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Ohio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Colorado    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9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Name: two, dtype: int64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data.iloc[:, :3][data.three &gt;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one  two  three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Colorado    0    5      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8    9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New York   12   13     14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Google Shape;438;p40"/>
          <p:cNvSpPr txBox="1"/>
          <p:nvPr/>
        </p:nvSpPr>
        <p:spPr>
          <a:xfrm>
            <a:off x="1151806" y="764704"/>
            <a:ext cx="6768752"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Arithmetic and Data Alignment </a:t>
            </a:r>
            <a:endParaRPr sz="4000" b="0" i="0" u="none" strike="noStrike" cap="none">
              <a:solidFill>
                <a:srgbClr val="366092"/>
              </a:solidFill>
              <a:latin typeface="Calibri"/>
              <a:ea typeface="Calibri"/>
              <a:cs typeface="Calibri"/>
              <a:sym typeface="Calibri"/>
            </a:endParaRPr>
          </a:p>
        </p:txBody>
      </p:sp>
      <p:sp>
        <p:nvSpPr>
          <p:cNvPr id="439" name="Google Shape;439;p40"/>
          <p:cNvSpPr txBox="1"/>
          <p:nvPr/>
        </p:nvSpPr>
        <p:spPr>
          <a:xfrm>
            <a:off x="1079798" y="2204864"/>
            <a:ext cx="11305256"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An important pandas feature for some applications is the behavior of arithmetic between objects with different indexes. When you are adding together objects, if any index pairs are not the same, the respective index in the result will be the union of the index pairs. For users with database experience, this is similar to an automatic outer join on the index labels.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6" name="Google Shape;446;p41"/>
          <p:cNvSpPr txBox="1"/>
          <p:nvPr/>
        </p:nvSpPr>
        <p:spPr>
          <a:xfrm>
            <a:off x="3672086" y="908720"/>
            <a:ext cx="9001321"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s1 = pd.Series([7.3, -2.5, 3.4, 1.5], index=['a', 'c', 'd', 'e'])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s2 = pd.Series([-2.1, 3.6, -1.5, 4, 3.1],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index=['a', 'c', 'e', 'f', 'g'])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7.3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-2.5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3.4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e    1.5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-2.1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3.6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e   -1.5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f    4.0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g    3.1 ,dtype: float64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447" name="Google Shape;447;p41"/>
          <p:cNvSpPr txBox="1"/>
          <p:nvPr/>
        </p:nvSpPr>
        <p:spPr>
          <a:xfrm>
            <a:off x="719758" y="2636912"/>
            <a:ext cx="2232248"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 for Series</a:t>
            </a:r>
            <a:endParaRPr sz="3600" b="0" i="0" u="none" strike="noStrike" cap="none">
              <a:solidFill>
                <a:srgbClr val="366092"/>
              </a:solidFill>
              <a:latin typeface="Calibri"/>
              <a:ea typeface="Calibri"/>
              <a:cs typeface="Calibri"/>
              <a:sym typeface="Calibri"/>
            </a:endParaRPr>
          </a:p>
        </p:txBody>
      </p:sp>
      <p:cxnSp>
        <p:nvCxnSpPr>
          <p:cNvPr id="448" name="Google Shape;448;p41"/>
          <p:cNvCxnSpPr/>
          <p:nvPr/>
        </p:nvCxnSpPr>
        <p:spPr>
          <a:xfrm>
            <a:off x="3384054" y="2060848"/>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2"/>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5" name="Google Shape;455;p42"/>
          <p:cNvSpPr txBox="1"/>
          <p:nvPr/>
        </p:nvSpPr>
        <p:spPr>
          <a:xfrm>
            <a:off x="2015902" y="908720"/>
            <a:ext cx="7128792"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Adding these together yields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s1 + s2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5.2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e    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f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g    NaN ,dtype: float64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The internal data alignment introduces missing values in the label locations that don’t overlap. Missing values will then propagate in further arithmetic computations.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3"/>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2" name="Google Shape;462;p43"/>
          <p:cNvSpPr txBox="1"/>
          <p:nvPr/>
        </p:nvSpPr>
        <p:spPr>
          <a:xfrm>
            <a:off x="3816102" y="980728"/>
            <a:ext cx="9720759" cy="53245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In : df1 = pd.DataFrame(np.arange(9.).reshape((3,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columns=list('bcd'),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index=['Ohio', 'Texas', 'Colorado'])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In : df2 = pd.DataFrame(np.arange(12.).reshape((4,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columns=list('bde'),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index=['Utah', 'Ohio', 'Texas', 'Oregon'])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In : df1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Out:             b    c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Ohio      0.0  1.0  2.0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Texas     3.0  4.0  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Colorado  6.0  7.0  8.0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In : df2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Out :           b     d     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Utah    0.0   1.0   2.0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Ohio    3.0   4.0   5.0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Texas   6.0   7.0   8.0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Oregon  9.0  10.0  11.0 </a:t>
            </a:r>
            <a:endParaRPr sz="2000" b="0" i="0" u="none" strike="noStrike" cap="none">
              <a:solidFill>
                <a:schemeClr val="dk1"/>
              </a:solidFill>
              <a:latin typeface="Calibri"/>
              <a:ea typeface="Calibri"/>
              <a:cs typeface="Calibri"/>
              <a:sym typeface="Calibri"/>
            </a:endParaRPr>
          </a:p>
        </p:txBody>
      </p:sp>
      <p:sp>
        <p:nvSpPr>
          <p:cNvPr id="463" name="Google Shape;463;p43"/>
          <p:cNvSpPr txBox="1"/>
          <p:nvPr/>
        </p:nvSpPr>
        <p:spPr>
          <a:xfrm>
            <a:off x="287710" y="2636912"/>
            <a:ext cx="2952328"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 for DataFrame</a:t>
            </a:r>
            <a:endParaRPr sz="3600" b="0" i="0" u="none" strike="noStrike" cap="none">
              <a:solidFill>
                <a:srgbClr val="366092"/>
              </a:solidFill>
              <a:latin typeface="Calibri"/>
              <a:ea typeface="Calibri"/>
              <a:cs typeface="Calibri"/>
              <a:sym typeface="Calibri"/>
            </a:endParaRPr>
          </a:p>
        </p:txBody>
      </p:sp>
      <p:cxnSp>
        <p:nvCxnSpPr>
          <p:cNvPr id="464" name="Google Shape;464;p43"/>
          <p:cNvCxnSpPr/>
          <p:nvPr/>
        </p:nvCxnSpPr>
        <p:spPr>
          <a:xfrm>
            <a:off x="3096022" y="2060848"/>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4"/>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44"/>
          <p:cNvSpPr txBox="1"/>
          <p:nvPr/>
        </p:nvSpPr>
        <p:spPr>
          <a:xfrm>
            <a:off x="3240038" y="1052736"/>
            <a:ext cx="6840760" cy="30469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#Adding these together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df1 + df2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b         c        d      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Colorado  NaN NaN   NaN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3.0  NaN   6.0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NaN NaN   NaN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9.0 NaN  12.0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NaN NaN   NaN NaN</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5"/>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8" name="Google Shape;478;p45"/>
          <p:cNvSpPr txBox="1"/>
          <p:nvPr/>
        </p:nvSpPr>
        <p:spPr>
          <a:xfrm>
            <a:off x="2447950" y="965041"/>
            <a:ext cx="7272808"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df1 = pd.DataFrame({'A':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df2 = pd.DataFrame({'B': [3,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[163]: df2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df1 - df2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NaN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NaN NaN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6"/>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5" name="Google Shape;485;p46"/>
          <p:cNvSpPr txBox="1"/>
          <p:nvPr/>
        </p:nvSpPr>
        <p:spPr>
          <a:xfrm>
            <a:off x="1007790" y="620688"/>
            <a:ext cx="8208912"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Arithmetic methods with fill values</a:t>
            </a:r>
            <a:endParaRPr sz="4000" b="0" i="0" u="none" strike="noStrike" cap="none">
              <a:solidFill>
                <a:srgbClr val="366092"/>
              </a:solidFill>
              <a:latin typeface="Calibri"/>
              <a:ea typeface="Calibri"/>
              <a:cs typeface="Calibri"/>
              <a:sym typeface="Calibri"/>
            </a:endParaRPr>
          </a:p>
        </p:txBody>
      </p:sp>
      <p:sp>
        <p:nvSpPr>
          <p:cNvPr id="486" name="Google Shape;486;p46"/>
          <p:cNvSpPr txBox="1"/>
          <p:nvPr/>
        </p:nvSpPr>
        <p:spPr>
          <a:xfrm>
            <a:off x="431726" y="1988840"/>
            <a:ext cx="12169353"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df1 = pd.DataFrame(np.arange(12.).reshape((3, 4)),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columns=list('abcd'))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df2 = pd.DataFrame(np.arange(20.).reshape((4, 5)),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columns=list('abcde'))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df2.loc[1, 'b'] = np.nan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b       c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0     0.0  1.0   2.0   3.0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1     4.0  5.0   6.0   7.0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2    8.0  9.0  10.0  11.0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7"/>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3" name="Google Shape;493;p47"/>
          <p:cNvSpPr txBox="1"/>
          <p:nvPr/>
        </p:nvSpPr>
        <p:spPr>
          <a:xfrm>
            <a:off x="1871886" y="908720"/>
            <a:ext cx="5400600"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        b         c        d        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0   0.0     1.0      2.0     3.0     4.0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5.0    NaN     7.0     8.0     9.0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2  10.0   11.0    12.0   13.0   14.0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3  15.0   16.0    17.0   18.0   19.0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df1 + df2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b       c       d      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0.0   2.0    4.0    6.0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9.0   NaN  13.0  15.0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18.0  20.0  22.0  24.0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NaN   NaN   NaN   NaN NaN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8"/>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0" name="Google Shape;500;p48"/>
          <p:cNvSpPr txBox="1"/>
          <p:nvPr/>
        </p:nvSpPr>
        <p:spPr>
          <a:xfrm>
            <a:off x="2375941" y="1124743"/>
            <a:ext cx="9090769" cy="50782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In : df1.add(df2, </a:t>
            </a:r>
            <a:r>
              <a:rPr lang="en-US" sz="1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fill_value</a:t>
            </a: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=0) </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Out:         a     b      c       d     e </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0   0.0   2.0   4.0   6.0   4.0 </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1   9.0   5.0  13.0  15.0   9.0</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2  18.0  20.0  22.0  24.0  14.0 </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3  15.0  16.0  17.0  18.0  19.0</a:t>
            </a:r>
          </a:p>
          <a:p>
            <a:pPr lvl="0">
              <a:buSzPts val="2400"/>
            </a:pP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In:df</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 </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pd.DataFrame</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np.random.randn</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(5,3),index = ['</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a','c','e','f','h</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'],columns = ['</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one','two','three</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t>
            </a:r>
          </a:p>
          <a:p>
            <a:pPr lvl="0">
              <a:buSzPts val="2400"/>
            </a:pP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lvl="0">
              <a:buSzPts val="24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In:df2 = </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df.reindex</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a','b','c','d','e','f','g','h</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t>
            </a:r>
          </a:p>
          <a:p>
            <a:pPr lvl="0">
              <a:buSzPts val="2400"/>
            </a:pPr>
            <a:endPar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lvl="0">
              <a:buSzPts val="24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In:df2.isnull()</a:t>
            </a:r>
          </a:p>
          <a:p>
            <a:pPr lvl="0">
              <a:buSzPts val="2400"/>
            </a:pPr>
            <a:endPar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lvl="0">
              <a:buSzPts val="24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In:df2.isnull().sum()</a:t>
            </a:r>
          </a:p>
          <a:p>
            <a:pPr lvl="0">
              <a:buSzPts val="2400"/>
            </a:pPr>
            <a:endPar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lvl="0">
              <a:buSzPts val="24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 df3 = df2.fillna(method = '</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bfill</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',axis = 0).</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fillna</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(0)</a:t>
            </a:r>
          </a:p>
          <a:p>
            <a:pPr lvl="0">
              <a:buSzPts val="2400"/>
            </a:pPr>
            <a:endPar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lvl="0">
              <a:buSzPts val="24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In:df3 = df2.fillna(method = '</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ffill</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',axis = 0).</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fillna</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(0)</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9" name="Google Shape;149;p5"/>
          <p:cNvGrpSpPr/>
          <p:nvPr/>
        </p:nvGrpSpPr>
        <p:grpSpPr>
          <a:xfrm>
            <a:off x="935782" y="660847"/>
            <a:ext cx="10441160" cy="5559608"/>
            <a:chOff x="0" y="31872"/>
            <a:chExt cx="10441160" cy="5559608"/>
          </a:xfrm>
        </p:grpSpPr>
        <p:sp>
          <p:nvSpPr>
            <p:cNvPr id="150" name="Google Shape;150;p5"/>
            <p:cNvSpPr/>
            <p:nvPr/>
          </p:nvSpPr>
          <p:spPr>
            <a:xfrm>
              <a:off x="0" y="31872"/>
              <a:ext cx="10441160" cy="25857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
            <p:cNvSpPr txBox="1"/>
            <p:nvPr/>
          </p:nvSpPr>
          <p:spPr>
            <a:xfrm>
              <a:off x="0" y="31872"/>
              <a:ext cx="10441160" cy="2585700"/>
            </a:xfrm>
            <a:prstGeom prst="rect">
              <a:avLst/>
            </a:prstGeom>
            <a:noFill/>
            <a:ln>
              <a:noFill/>
            </a:ln>
          </p:spPr>
          <p:txBody>
            <a:bodyPr spcFirstLastPara="1" wrap="square" lIns="247650" tIns="247650" rIns="247650" bIns="247650" anchor="ctr" anchorCtr="0">
              <a:noAutofit/>
            </a:bodyPr>
            <a:lstStyle/>
            <a:p>
              <a:pPr marL="0" marR="0" lvl="0" indent="0" algn="l" rtl="0">
                <a:lnSpc>
                  <a:spcPct val="90000"/>
                </a:lnSpc>
                <a:spcBef>
                  <a:spcPts val="0"/>
                </a:spcBef>
                <a:spcAft>
                  <a:spcPts val="0"/>
                </a:spcAft>
                <a:buClr>
                  <a:srgbClr val="000000"/>
                </a:buClr>
                <a:buSzPts val="6500"/>
                <a:buFont typeface="Arial"/>
                <a:buNone/>
              </a:pPr>
              <a:r>
                <a:rPr lang="en-US" sz="6500" b="0" i="0" u="none" strike="noStrike" cap="none">
                  <a:solidFill>
                    <a:schemeClr val="lt1"/>
                  </a:solidFill>
                  <a:latin typeface="Calibri"/>
                  <a:ea typeface="Calibri"/>
                  <a:cs typeface="Calibri"/>
                  <a:sym typeface="Calibri"/>
                </a:rPr>
                <a:t>Python Pandas - Environment Setup</a:t>
              </a:r>
              <a:endParaRPr sz="6500" b="0" i="0" u="none" strike="noStrike" cap="none">
                <a:solidFill>
                  <a:schemeClr val="lt1"/>
                </a:solidFill>
                <a:latin typeface="Calibri"/>
                <a:ea typeface="Calibri"/>
                <a:cs typeface="Calibri"/>
                <a:sym typeface="Calibri"/>
              </a:endParaRPr>
            </a:p>
          </p:txBody>
        </p:sp>
        <p:sp>
          <p:nvSpPr>
            <p:cNvPr id="152" name="Google Shape;152;p5"/>
            <p:cNvSpPr/>
            <p:nvPr/>
          </p:nvSpPr>
          <p:spPr>
            <a:xfrm>
              <a:off x="0" y="3005780"/>
              <a:ext cx="10441160" cy="25857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txBox="1"/>
            <p:nvPr/>
          </p:nvSpPr>
          <p:spPr>
            <a:xfrm>
              <a:off x="0" y="3005780"/>
              <a:ext cx="10441160" cy="2585700"/>
            </a:xfrm>
            <a:prstGeom prst="rect">
              <a:avLst/>
            </a:prstGeom>
            <a:noFill/>
            <a:ln>
              <a:noFill/>
            </a:ln>
          </p:spPr>
          <p:txBody>
            <a:bodyPr spcFirstLastPara="1" wrap="square" lIns="247650" tIns="247650" rIns="247650" bIns="247650" anchor="ctr" anchorCtr="0">
              <a:noAutofit/>
            </a:bodyPr>
            <a:lstStyle/>
            <a:p>
              <a:pPr marL="0" marR="0" lvl="0" indent="0" algn="l" rtl="0">
                <a:lnSpc>
                  <a:spcPct val="90000"/>
                </a:lnSpc>
                <a:spcBef>
                  <a:spcPts val="0"/>
                </a:spcBef>
                <a:spcAft>
                  <a:spcPts val="0"/>
                </a:spcAft>
                <a:buClr>
                  <a:srgbClr val="000000"/>
                </a:buClr>
                <a:buSzPts val="6500"/>
                <a:buFont typeface="Arial"/>
                <a:buNone/>
              </a:pPr>
              <a:r>
                <a:rPr lang="en-US" sz="6500" b="0" i="0" u="none" strike="noStrike" cap="none">
                  <a:solidFill>
                    <a:schemeClr val="lt1"/>
                  </a:solidFill>
                  <a:latin typeface="Calibri"/>
                  <a:ea typeface="Calibri"/>
                  <a:cs typeface="Calibri"/>
                  <a:sym typeface="Calibri"/>
                </a:rPr>
                <a:t>pip install pandas </a:t>
              </a:r>
              <a:endParaRPr sz="65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9"/>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7" name="Google Shape;507;p49"/>
          <p:cNvSpPr txBox="1"/>
          <p:nvPr/>
        </p:nvSpPr>
        <p:spPr>
          <a:xfrm>
            <a:off x="1799878" y="2420888"/>
            <a:ext cx="1000911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As with NumPy arrays of different dimensions, arithmetic between DataFrame and Series is also defined. First, as a motivating example, consider the difference between a two-dimensional array and one of its rows</a:t>
            </a:r>
            <a:endParaRPr sz="2400" b="0" i="0" u="none" strike="noStrike" cap="none">
              <a:solidFill>
                <a:schemeClr val="dk1"/>
              </a:solidFill>
              <a:latin typeface="Calibri"/>
              <a:ea typeface="Calibri"/>
              <a:cs typeface="Calibri"/>
              <a:sym typeface="Calibri"/>
            </a:endParaRPr>
          </a:p>
        </p:txBody>
      </p:sp>
      <p:sp>
        <p:nvSpPr>
          <p:cNvPr id="508" name="Google Shape;508;p49"/>
          <p:cNvSpPr txBox="1"/>
          <p:nvPr/>
        </p:nvSpPr>
        <p:spPr>
          <a:xfrm>
            <a:off x="1439838" y="620688"/>
            <a:ext cx="9433048"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Calibri"/>
                <a:ea typeface="Calibri"/>
                <a:cs typeface="Calibri"/>
                <a:sym typeface="Calibri"/>
              </a:rPr>
              <a:t>Operations between DataFrame and Series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0"/>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5" name="Google Shape;515;p50"/>
          <p:cNvSpPr txBox="1"/>
          <p:nvPr/>
        </p:nvSpPr>
        <p:spPr>
          <a:xfrm>
            <a:off x="4896222" y="980728"/>
            <a:ext cx="7416824" cy="41549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arr = np.arange(12.).reshape((3,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arr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array([[  0.,   1.,   2.,   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4.,   5.,   6.,   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8.,   9.,  10.,  11.]])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arr[0]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array([ 0.,  1.,  2.,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arr - arr[0]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array([[ 0.,  0.,  0.,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[ 4.,  4.,  4.,  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[ 8.,  8.,  8.,  8.]])</a:t>
            </a:r>
            <a:endParaRPr sz="2400" b="0" i="0" u="none" strike="noStrike" cap="none">
              <a:solidFill>
                <a:schemeClr val="dk1"/>
              </a:solidFill>
              <a:latin typeface="Calibri"/>
              <a:ea typeface="Calibri"/>
              <a:cs typeface="Calibri"/>
              <a:sym typeface="Calibri"/>
            </a:endParaRPr>
          </a:p>
        </p:txBody>
      </p:sp>
      <p:sp>
        <p:nvSpPr>
          <p:cNvPr id="516" name="Google Shape;516;p50"/>
          <p:cNvSpPr txBox="1"/>
          <p:nvPr/>
        </p:nvSpPr>
        <p:spPr>
          <a:xfrm>
            <a:off x="1295822" y="2636912"/>
            <a:ext cx="230425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a:t>
            </a:r>
            <a:endParaRPr sz="3600" b="0" i="0" u="none" strike="noStrike" cap="none">
              <a:solidFill>
                <a:srgbClr val="366092"/>
              </a:solidFill>
              <a:latin typeface="Calibri"/>
              <a:ea typeface="Calibri"/>
              <a:cs typeface="Calibri"/>
              <a:sym typeface="Calibri"/>
            </a:endParaRPr>
          </a:p>
        </p:txBody>
      </p:sp>
      <p:cxnSp>
        <p:nvCxnSpPr>
          <p:cNvPr id="517" name="Google Shape;517;p50"/>
          <p:cNvCxnSpPr/>
          <p:nvPr/>
        </p:nvCxnSpPr>
        <p:spPr>
          <a:xfrm>
            <a:off x="3600078" y="1772816"/>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1"/>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51"/>
          <p:cNvSpPr txBox="1"/>
          <p:nvPr/>
        </p:nvSpPr>
        <p:spPr>
          <a:xfrm>
            <a:off x="1655862" y="764704"/>
            <a:ext cx="9865096"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 = pd.DataFrame(np.arange(12.).reshape((4, 3)),   .....:                      columns=list('bde'),   .....:                     index=['Utah', 'Ohio', 'Texas', 'Oregon'])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series = frame.iloc[0]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Out:           b     d     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0.0   1.0   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3.0   4.0   5.0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6.0   7.0   8.0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9.0  10.0  11.0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series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b    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e    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Name: Utah, dtype: float64</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2"/>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1" name="Google Shape;531;p52"/>
          <p:cNvSpPr txBox="1"/>
          <p:nvPr/>
        </p:nvSpPr>
        <p:spPr>
          <a:xfrm>
            <a:off x="2087910" y="1988840"/>
            <a:ext cx="7992888"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By default, arithmetic between DataFrame and Series matches the index of the Series on the DataFrame’s columns, broadcasting down the rows: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 – series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b      d      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0.0  0.0  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3.0  3.0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6.0  6.0  6.0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9.0  9.0  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3"/>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8" name="Google Shape;538;p53"/>
          <p:cNvSpPr txBox="1"/>
          <p:nvPr/>
        </p:nvSpPr>
        <p:spPr>
          <a:xfrm>
            <a:off x="2519958" y="1124744"/>
            <a:ext cx="8136904" cy="41549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If an index value is not found in either the DataFrame’s columns or the Series’s index, the objects will be reindexed to form the union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series2 = pd.Series(range(3), index=['b', 'e', 'f'])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 + series2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b     d      e     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Utah    0.0 NaN   3.0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Ohio    3.0 NaN   6.0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Texas   6.0 NaN   9.0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Oregon  9.0 NaN  12.0 NaN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4"/>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5" name="Google Shape;545;p54"/>
          <p:cNvSpPr txBox="1"/>
          <p:nvPr/>
        </p:nvSpPr>
        <p:spPr>
          <a:xfrm>
            <a:off x="1439838" y="836712"/>
            <a:ext cx="5256584"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Sorting and Ranking </a:t>
            </a:r>
            <a:endParaRPr sz="4000" b="0" i="0" u="none" strike="noStrike" cap="none">
              <a:solidFill>
                <a:srgbClr val="366092"/>
              </a:solidFill>
              <a:latin typeface="Calibri"/>
              <a:ea typeface="Calibri"/>
              <a:cs typeface="Calibri"/>
              <a:sym typeface="Calibri"/>
            </a:endParaRPr>
          </a:p>
        </p:txBody>
      </p:sp>
      <p:sp>
        <p:nvSpPr>
          <p:cNvPr id="546" name="Google Shape;546;p54"/>
          <p:cNvSpPr txBox="1"/>
          <p:nvPr/>
        </p:nvSpPr>
        <p:spPr>
          <a:xfrm>
            <a:off x="1943894" y="2276872"/>
            <a:ext cx="9865096"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Sorting a dataset by some criterion is another important built-in operation. To sort lexicographically by row or column index, use the sort_index method, which returns a new, sorted object</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5"/>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3" name="Google Shape;553;p55"/>
          <p:cNvSpPr txBox="1"/>
          <p:nvPr/>
        </p:nvSpPr>
        <p:spPr>
          <a:xfrm>
            <a:off x="3960118" y="1772816"/>
            <a:ext cx="8568952"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 = pd.Series(range(4), index=['d', 'a', 'b', 'c'])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obj.sort_index()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0 dtype: int64 </a:t>
            </a:r>
            <a:endParaRPr sz="2400" b="0" i="0" u="none" strike="noStrike" cap="none">
              <a:solidFill>
                <a:schemeClr val="dk1"/>
              </a:solidFill>
              <a:latin typeface="Calibri"/>
              <a:ea typeface="Calibri"/>
              <a:cs typeface="Calibri"/>
              <a:sym typeface="Calibri"/>
            </a:endParaRPr>
          </a:p>
        </p:txBody>
      </p:sp>
      <p:sp>
        <p:nvSpPr>
          <p:cNvPr id="554" name="Google Shape;554;p55"/>
          <p:cNvSpPr txBox="1"/>
          <p:nvPr/>
        </p:nvSpPr>
        <p:spPr>
          <a:xfrm>
            <a:off x="935782" y="1916832"/>
            <a:ext cx="2088232" cy="19389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Example for Series</a:t>
            </a:r>
            <a:endParaRPr sz="4000" b="0" i="0" u="none" strike="noStrike" cap="none">
              <a:solidFill>
                <a:srgbClr val="366092"/>
              </a:solidFill>
              <a:latin typeface="Calibri"/>
              <a:ea typeface="Calibri"/>
              <a:cs typeface="Calibri"/>
              <a:sym typeface="Calibri"/>
            </a:endParaRPr>
          </a:p>
        </p:txBody>
      </p:sp>
      <p:cxnSp>
        <p:nvCxnSpPr>
          <p:cNvPr id="555" name="Google Shape;555;p55"/>
          <p:cNvCxnSpPr/>
          <p:nvPr/>
        </p:nvCxnSpPr>
        <p:spPr>
          <a:xfrm>
            <a:off x="3384054" y="1700808"/>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6"/>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2" name="Google Shape;562;p56"/>
          <p:cNvSpPr txBox="1"/>
          <p:nvPr/>
        </p:nvSpPr>
        <p:spPr>
          <a:xfrm>
            <a:off x="3096022" y="980728"/>
            <a:ext cx="9001000"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 = pd.DataFrame(np.arange(8).reshape((2, 4)),   .....:                      index=['three', 'one'],   .....:                      columns=['d', 'a', 'b', 'c'])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frame.sort_index()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d  a  b  c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one    4  5  6  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three  0  1  2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frame.sort_index(axis=1)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b  c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three  1  2  3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one    5  6  7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63" name="Google Shape;563;p56"/>
          <p:cNvSpPr txBox="1"/>
          <p:nvPr/>
        </p:nvSpPr>
        <p:spPr>
          <a:xfrm>
            <a:off x="431726" y="2636912"/>
            <a:ext cx="2448272"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 for DataFrames</a:t>
            </a:r>
            <a:endParaRPr sz="3600" b="0" i="0" u="none" strike="noStrike" cap="none">
              <a:solidFill>
                <a:srgbClr val="366092"/>
              </a:solidFill>
              <a:latin typeface="Calibri"/>
              <a:ea typeface="Calibri"/>
              <a:cs typeface="Calibri"/>
              <a:sym typeface="Calibri"/>
            </a:endParaRPr>
          </a:p>
        </p:txBody>
      </p:sp>
      <p:cxnSp>
        <p:nvCxnSpPr>
          <p:cNvPr id="564" name="Google Shape;564;p56"/>
          <p:cNvCxnSpPr/>
          <p:nvPr/>
        </p:nvCxnSpPr>
        <p:spPr>
          <a:xfrm>
            <a:off x="3024014" y="2060848"/>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7"/>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1" name="Google Shape;571;p57"/>
          <p:cNvSpPr txBox="1"/>
          <p:nvPr/>
        </p:nvSpPr>
        <p:spPr>
          <a:xfrm>
            <a:off x="3384054" y="1484784"/>
            <a:ext cx="7488832"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 = pd.Series([7, -5, 7, 4, 2, 0,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obj.rank()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0    6.5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2    6.5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3    4.5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6    4.5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dtype: float64</a:t>
            </a:r>
            <a:endParaRPr sz="2400" b="0" i="0" u="none" strike="noStrike" cap="none">
              <a:solidFill>
                <a:schemeClr val="dk1"/>
              </a:solidFill>
              <a:latin typeface="Calibri"/>
              <a:ea typeface="Calibri"/>
              <a:cs typeface="Calibri"/>
              <a:sym typeface="Calibri"/>
            </a:endParaRPr>
          </a:p>
        </p:txBody>
      </p:sp>
      <p:sp>
        <p:nvSpPr>
          <p:cNvPr id="572" name="Google Shape;572;p57"/>
          <p:cNvSpPr txBox="1"/>
          <p:nvPr/>
        </p:nvSpPr>
        <p:spPr>
          <a:xfrm>
            <a:off x="935782" y="1916832"/>
            <a:ext cx="2088232" cy="19389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Example for Series</a:t>
            </a:r>
            <a:endParaRPr sz="4000" b="0" i="0" u="none" strike="noStrike" cap="none">
              <a:solidFill>
                <a:srgbClr val="366092"/>
              </a:solidFill>
              <a:latin typeface="Calibri"/>
              <a:ea typeface="Calibri"/>
              <a:cs typeface="Calibri"/>
              <a:sym typeface="Calibri"/>
            </a:endParaRPr>
          </a:p>
        </p:txBody>
      </p:sp>
      <p:cxnSp>
        <p:nvCxnSpPr>
          <p:cNvPr id="573" name="Google Shape;573;p57"/>
          <p:cNvCxnSpPr/>
          <p:nvPr/>
        </p:nvCxnSpPr>
        <p:spPr>
          <a:xfrm>
            <a:off x="3096022" y="1772816"/>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8"/>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Google Shape;580;p58"/>
          <p:cNvSpPr txBox="1"/>
          <p:nvPr/>
        </p:nvSpPr>
        <p:spPr>
          <a:xfrm>
            <a:off x="2879998" y="980728"/>
            <a:ext cx="7200800"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Ranks can also be assigned according to the order in which they’re observed in the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obj.rank(method='first')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0    6.0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2    7.0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3    4.0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5    2.0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6    5.0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6"/>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0" name="Google Shape;160;p6"/>
          <p:cNvSpPr txBox="1"/>
          <p:nvPr/>
        </p:nvSpPr>
        <p:spPr>
          <a:xfrm>
            <a:off x="1367830" y="908720"/>
            <a:ext cx="648072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Pandas Data Structures</a:t>
            </a:r>
            <a:endParaRPr sz="4000" b="0" i="0" u="none" strike="noStrike" cap="none">
              <a:solidFill>
                <a:srgbClr val="366092"/>
              </a:solidFill>
              <a:latin typeface="Calibri"/>
              <a:ea typeface="Calibri"/>
              <a:cs typeface="Calibri"/>
              <a:sym typeface="Calibri"/>
            </a:endParaRPr>
          </a:p>
        </p:txBody>
      </p:sp>
      <p:sp>
        <p:nvSpPr>
          <p:cNvPr id="161" name="Google Shape;161;p6"/>
          <p:cNvSpPr txBox="1"/>
          <p:nvPr/>
        </p:nvSpPr>
        <p:spPr>
          <a:xfrm>
            <a:off x="1727870" y="2420888"/>
            <a:ext cx="10801200"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alibri"/>
                <a:ea typeface="Calibri"/>
                <a:cs typeface="Calibri"/>
                <a:sym typeface="Calibri"/>
              </a:rPr>
              <a:t>There  are  two data structures in pandas they are: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  Series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  DataFrame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9"/>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Google Shape;587;p59"/>
          <p:cNvSpPr txBox="1"/>
          <p:nvPr/>
        </p:nvSpPr>
        <p:spPr>
          <a:xfrm>
            <a:off x="3024014" y="980728"/>
            <a:ext cx="9865096" cy="52629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 = pd.DataFrame({'b': [4.3, 7, -3,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 [0, 1, 0, 1],   .....:                       'c': [-2, 5, 8, -2.5]})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    b    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  4.3 -2.0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1  1  7.0  5.0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0 -3.0  8.0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1  2.0 -2.5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frame.rank(axis='columns')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b    c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0  2.0  3.0  1.0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1  1.0  3.0  2.0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2  2.0  1.0  3.0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3  2.0  3.0  1.0</a:t>
            </a:r>
            <a:endParaRPr sz="2400" b="0" i="0" u="none" strike="noStrike" cap="none">
              <a:solidFill>
                <a:schemeClr val="dk1"/>
              </a:solidFill>
              <a:latin typeface="Calibri"/>
              <a:ea typeface="Calibri"/>
              <a:cs typeface="Calibri"/>
              <a:sym typeface="Calibri"/>
            </a:endParaRPr>
          </a:p>
        </p:txBody>
      </p:sp>
      <p:sp>
        <p:nvSpPr>
          <p:cNvPr id="588" name="Google Shape;588;p59"/>
          <p:cNvSpPr txBox="1"/>
          <p:nvPr/>
        </p:nvSpPr>
        <p:spPr>
          <a:xfrm>
            <a:off x="431726" y="2636912"/>
            <a:ext cx="2448272"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 for DataFrames</a:t>
            </a:r>
            <a:endParaRPr sz="3600" b="0" i="0" u="none" strike="noStrike" cap="none">
              <a:solidFill>
                <a:srgbClr val="366092"/>
              </a:solidFill>
              <a:latin typeface="Calibri"/>
              <a:ea typeface="Calibri"/>
              <a:cs typeface="Calibri"/>
              <a:sym typeface="Calibri"/>
            </a:endParaRPr>
          </a:p>
        </p:txBody>
      </p:sp>
      <p:cxnSp>
        <p:nvCxnSpPr>
          <p:cNvPr id="589" name="Google Shape;589;p59"/>
          <p:cNvCxnSpPr/>
          <p:nvPr/>
        </p:nvCxnSpPr>
        <p:spPr>
          <a:xfrm>
            <a:off x="2952006" y="2132856"/>
            <a:ext cx="0" cy="244827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60"/>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6" name="Google Shape;596;p60"/>
          <p:cNvSpPr txBox="1"/>
          <p:nvPr/>
        </p:nvSpPr>
        <p:spPr>
          <a:xfrm>
            <a:off x="1295822" y="980728"/>
            <a:ext cx="9577064"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366092"/>
                </a:solidFill>
                <a:latin typeface="Calibri"/>
                <a:ea typeface="Calibri"/>
                <a:cs typeface="Calibri"/>
                <a:sym typeface="Calibri"/>
              </a:rPr>
              <a:t>Reading and Writing Data in Text Format</a:t>
            </a:r>
            <a:endParaRPr sz="4000" b="0"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366092"/>
              </a:solidFill>
              <a:latin typeface="Calibri"/>
              <a:ea typeface="Calibri"/>
              <a:cs typeface="Calibri"/>
              <a:sym typeface="Calibri"/>
            </a:endParaRPr>
          </a:p>
        </p:txBody>
      </p:sp>
      <p:sp>
        <p:nvSpPr>
          <p:cNvPr id="597" name="Google Shape;597;p60"/>
          <p:cNvSpPr txBox="1"/>
          <p:nvPr/>
        </p:nvSpPr>
        <p:spPr>
          <a:xfrm>
            <a:off x="1871886" y="2492896"/>
            <a:ext cx="9865096"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Pandas features a number of functions for reading tabular data as a DataFrame object. though read_csv and read_table are likely the ones you’ll use the most.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1"/>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604" name="Google Shape;604;p61"/>
          <p:cNvGraphicFramePr/>
          <p:nvPr/>
        </p:nvGraphicFramePr>
        <p:xfrm>
          <a:off x="4176142" y="980728"/>
          <a:ext cx="7128800" cy="4943624"/>
        </p:xfrm>
        <a:graphic>
          <a:graphicData uri="http://schemas.openxmlformats.org/drawingml/2006/table">
            <a:tbl>
              <a:tblPr>
                <a:noFill/>
                <a:tableStyleId>{25F68A05-F0C0-4CA9-9203-5373262064CF}</a:tableStyleId>
              </a:tblPr>
              <a:tblGrid>
                <a:gridCol w="3564400">
                  <a:extLst>
                    <a:ext uri="{9D8B030D-6E8A-4147-A177-3AD203B41FA5}">
                      <a16:colId xmlns:a16="http://schemas.microsoft.com/office/drawing/2014/main" val="20000"/>
                    </a:ext>
                  </a:extLst>
                </a:gridCol>
                <a:gridCol w="3564400">
                  <a:extLst>
                    <a:ext uri="{9D8B030D-6E8A-4147-A177-3AD203B41FA5}">
                      <a16:colId xmlns:a16="http://schemas.microsoft.com/office/drawing/2014/main" val="20001"/>
                    </a:ext>
                  </a:extLst>
                </a:gridCol>
              </a:tblGrid>
              <a:tr h="216025">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Function </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Description</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00"/>
                  </a:ext>
                </a:extLst>
              </a:tr>
              <a:tr h="432050">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read_csv</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Load delimited data from a file, URL, or file-like object; use comma as default delimiter</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1"/>
                  </a:ext>
                </a:extLst>
              </a:tr>
              <a:tr h="432050">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read_table</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Load delimited data from a file, URL, or file-like object; use tab ('\t') as default delimiter</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16025">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read_fwf</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Read data in fixed-width column format (i.e., no delimiters)</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3"/>
                  </a:ext>
                </a:extLst>
              </a:tr>
              <a:tr h="432050">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read_clipboard</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Version of read_table that reads data from the clipboard; useful for converting tables from web pages</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16025">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read_excel</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Read tabular data from an Excel XLS or XLSX file</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5"/>
                  </a:ext>
                </a:extLst>
              </a:tr>
              <a:tr h="216025">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read_hdf</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Read HDF5 files written by pandas</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216025">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 read_html</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 Read all tables found in the given HTML document</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7"/>
                  </a:ext>
                </a:extLst>
              </a:tr>
              <a:tr h="432050">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read_json </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Read data from a JSON (JavaScript Object Notation) string representation</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432050">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read_msgpack</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Read pandas data encoded using the MessagePack binary format</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9"/>
                  </a:ext>
                </a:extLst>
              </a:tr>
              <a:tr h="216025">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read_pickle</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Read an arbitrary object stored in Python pickle format</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432050">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read_sas</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Read a SAS dataset stored in one of the SAS system’s custom storage formats</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11"/>
                  </a:ext>
                </a:extLst>
              </a:tr>
              <a:tr h="432050">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read_sql</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Read the results of a SQL query (using SQLAlchemy) as a pandas DataFrame</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r h="216025">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read_stata</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Read a dataset from Stata file format</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13"/>
                  </a:ext>
                </a:extLst>
              </a:tr>
              <a:tr h="216025">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365F91"/>
                          </a:solidFill>
                          <a:latin typeface="Calibri"/>
                          <a:ea typeface="Calibri"/>
                          <a:cs typeface="Calibri"/>
                          <a:sym typeface="Calibri"/>
                        </a:rPr>
                        <a:t>read_feather</a:t>
                      </a:r>
                      <a:endParaRPr sz="12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a:solidFill>
                            <a:srgbClr val="365F91"/>
                          </a:solidFill>
                          <a:latin typeface="Calibri"/>
                          <a:ea typeface="Calibri"/>
                          <a:cs typeface="Calibri"/>
                          <a:sym typeface="Calibri"/>
                        </a:rPr>
                        <a:t>Read the Feather binary file format</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
        <p:nvSpPr>
          <p:cNvPr id="605" name="Google Shape;605;p61"/>
          <p:cNvSpPr/>
          <p:nvPr/>
        </p:nvSpPr>
        <p:spPr>
          <a:xfrm>
            <a:off x="359718" y="2348880"/>
            <a:ext cx="3600400" cy="175432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366092"/>
              </a:buClr>
              <a:buSzPts val="3600"/>
              <a:buFont typeface="Calibri"/>
              <a:buNone/>
            </a:pPr>
            <a:r>
              <a:rPr lang="en-US" sz="3600" b="0" i="0" u="none" strike="noStrike" cap="none">
                <a:solidFill>
                  <a:srgbClr val="366092"/>
                </a:solidFill>
                <a:latin typeface="Calibri"/>
                <a:ea typeface="Calibri"/>
                <a:cs typeface="Calibri"/>
                <a:sym typeface="Calibri"/>
              </a:rPr>
              <a:t>Parsing functions in pandas:</a:t>
            </a:r>
            <a:endParaRPr sz="3600" b="0" i="0" u="none" strike="noStrike" cap="none">
              <a:solidFill>
                <a:srgbClr val="366092"/>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600"/>
              <a:buFont typeface="Calibri"/>
              <a:buNone/>
            </a:pPr>
            <a:endParaRPr sz="3600" b="0" i="0" u="none" strike="noStrike" cap="none">
              <a:solidFill>
                <a:srgbClr val="366092"/>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62"/>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2" name="Google Shape;612;p62"/>
          <p:cNvSpPr txBox="1"/>
          <p:nvPr/>
        </p:nvSpPr>
        <p:spPr>
          <a:xfrm>
            <a:off x="2231926" y="980728"/>
            <a:ext cx="7056784"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pd.read_table('examples/ex1.csv', sep=',')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   b   c   d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0   1   2   3   4   hello </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1   5   6   7   8   world</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2   9  10  11  12     foo</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3"/>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9" name="Google Shape;619;p63"/>
          <p:cNvSpPr txBox="1"/>
          <p:nvPr/>
        </p:nvSpPr>
        <p:spPr>
          <a:xfrm>
            <a:off x="2447950" y="692696"/>
            <a:ext cx="8712968" cy="52629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 = pd.read_csv('examples/ex1.csv')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   b   c   d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   2   3   4   hello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5   6   7   8   world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9  10  11  12     foo</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pd.read_csv('examples/ex2.csv', header=None)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0   1   2   3     4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   2   3   4  hello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5   6   7   8  world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9  10  11  12    foo</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4"/>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6" name="Google Shape;626;p64"/>
          <p:cNvSpPr txBox="1"/>
          <p:nvPr/>
        </p:nvSpPr>
        <p:spPr>
          <a:xfrm>
            <a:off x="935782" y="764704"/>
            <a:ext cx="8352928"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366092"/>
                </a:solidFill>
                <a:latin typeface="Calibri"/>
                <a:ea typeface="Calibri"/>
                <a:cs typeface="Calibri"/>
                <a:sym typeface="Calibri"/>
              </a:rPr>
              <a:t>Reading Text Files in Pieces</a:t>
            </a:r>
            <a:endParaRPr sz="4000" b="0"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366092"/>
              </a:solidFill>
              <a:latin typeface="Calibri"/>
              <a:ea typeface="Calibri"/>
              <a:cs typeface="Calibri"/>
              <a:sym typeface="Calibri"/>
            </a:endParaRPr>
          </a:p>
        </p:txBody>
      </p:sp>
      <p:sp>
        <p:nvSpPr>
          <p:cNvPr id="627" name="Google Shape;627;p64"/>
          <p:cNvSpPr txBox="1"/>
          <p:nvPr/>
        </p:nvSpPr>
        <p:spPr>
          <a:xfrm>
            <a:off x="2087910" y="2060848"/>
            <a:ext cx="9001000"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When processing very large files or figuring out the right set of arguments to correctly process a large file, you may only want to read in a small piece of a file or iterate through smaller chunks of the file.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5"/>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4" name="Google Shape;634;p65"/>
          <p:cNvSpPr txBox="1"/>
          <p:nvPr/>
        </p:nvSpPr>
        <p:spPr>
          <a:xfrm>
            <a:off x="1943894" y="476672"/>
            <a:ext cx="8208912" cy="60016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pd.options.display.max_rows = 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result = pd.read_csv('examples/ex6.csv')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result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Out[35]:            one          two           three         four    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0.467976 -0.038649 -0.295344 -1.824726   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-0.358893  1.404453  0.704965 -0.200638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-0.501840  0.659254 -0.421691 -0.057688   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0.204886  1.074134  1.388361  -0.982404   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0.354628 -0.133116  0.283763  -0.837063   Q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       ...       ...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9995  2.311896 -0.417070 -1.409599  -0.515821   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9996 -0.479893 -0.650419  0.745152  -0.646038   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9997  0.523331  0.787112   0.486066   1.093156   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9998 -0.362559  0.598894  -1.843201   0.887292  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9999 -0.096376 -1.012999  -0.657431  -0.573315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[10000 rows x 5 columns]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66"/>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1" name="Google Shape;641;p66"/>
          <p:cNvSpPr txBox="1"/>
          <p:nvPr/>
        </p:nvSpPr>
        <p:spPr>
          <a:xfrm>
            <a:off x="1079798" y="1268760"/>
            <a:ext cx="11089232"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If you want to only read a small number of rows (avoiding reading the entire file), specify that with nrows: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pd.read_csv('examples/ex6.csv', nrows=5)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one         two           three           four       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0.467976 -0.038649 -0.295344 -1.824726   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-0.358893  1.404453  0.704965 -0.200638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2 -0.501840  0.659254  -0.421691 -0.057688   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0.204886  1.074134  1.388361  -0.982404    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0.354628 -0.133116  0.283763 -0.837063    Q</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67"/>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8" name="Google Shape;648;p67"/>
          <p:cNvSpPr txBox="1"/>
          <p:nvPr/>
        </p:nvSpPr>
        <p:spPr>
          <a:xfrm>
            <a:off x="719758" y="404664"/>
            <a:ext cx="10441160" cy="64633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To read a file in pieces, specify a chunksize as a number of rows: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In : chunker = pd.read_csv('examples/ex6.csv', chunksize=1000)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tot = pd.Series([])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for piece in chunker: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        tot = tot.add(piece['key'].value_counts(), fill_value=0)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         tot = tot.sort_values(ascending=False)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In : tot[:10]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Out :       E    368.0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                X    364.0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                L    346.0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               O    343.0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               Q    340.0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              M    338.0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                J    337.0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                F    335.0</a:t>
            </a:r>
            <a:br>
              <a:rPr lang="en-US" sz="2300" b="0" i="0" u="none" strike="noStrike" cap="none">
                <a:solidFill>
                  <a:schemeClr val="dk1"/>
                </a:solidFill>
                <a:latin typeface="Calibri"/>
                <a:ea typeface="Calibri"/>
                <a:cs typeface="Calibri"/>
                <a:sym typeface="Calibri"/>
              </a:rPr>
            </a:br>
            <a:r>
              <a:rPr lang="en-US" sz="2300" b="0" i="0" u="none" strike="noStrike" cap="none">
                <a:solidFill>
                  <a:schemeClr val="dk1"/>
                </a:solidFill>
                <a:latin typeface="Calibri"/>
                <a:ea typeface="Calibri"/>
                <a:cs typeface="Calibri"/>
                <a:sym typeface="Calibri"/>
              </a:rPr>
              <a:t>               K    334.0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Calibri"/>
                <a:ea typeface="Calibri"/>
                <a:cs typeface="Calibri"/>
                <a:sym typeface="Calibri"/>
              </a:rPr>
              <a:t>               H    330.0 dtype: float64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8"/>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5" name="Google Shape;655;p68"/>
          <p:cNvSpPr txBox="1"/>
          <p:nvPr/>
        </p:nvSpPr>
        <p:spPr>
          <a:xfrm>
            <a:off x="1223814" y="836712"/>
            <a:ext cx="720080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Writing Data to Text Format</a:t>
            </a:r>
            <a:endParaRPr sz="4000" b="0" i="0" u="none" strike="noStrike" cap="none">
              <a:solidFill>
                <a:srgbClr val="366092"/>
              </a:solidFill>
              <a:latin typeface="Calibri"/>
              <a:ea typeface="Calibri"/>
              <a:cs typeface="Calibri"/>
              <a:sym typeface="Calibri"/>
            </a:endParaRPr>
          </a:p>
        </p:txBody>
      </p:sp>
      <p:sp>
        <p:nvSpPr>
          <p:cNvPr id="656" name="Google Shape;656;p68"/>
          <p:cNvSpPr txBox="1"/>
          <p:nvPr/>
        </p:nvSpPr>
        <p:spPr>
          <a:xfrm>
            <a:off x="3744094" y="2420888"/>
            <a:ext cx="6336704"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 = pd.read_csv('examples/ex5.csv')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something  a   b     c   d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one  1   2   3.0   4     NaN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two  5   6   NaN   8   world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three  9  10  11.0  12     foo</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p:nvPr/>
        </p:nvSpPr>
        <p:spPr>
          <a:xfrm>
            <a:off x="1" y="3726"/>
            <a:ext cx="6035260" cy="6858000"/>
          </a:xfrm>
          <a:prstGeom prst="rect">
            <a:avLst/>
          </a:prstGeom>
          <a:gradFill>
            <a:gsLst>
              <a:gs pos="0">
                <a:srgbClr val="4F81BD">
                  <a:alpha val="81568"/>
                </a:srgbClr>
              </a:gs>
              <a:gs pos="25000">
                <a:srgbClr val="4F81BD">
                  <a:alpha val="60000"/>
                </a:srgbClr>
              </a:gs>
              <a:gs pos="94000">
                <a:srgbClr val="C4BD97"/>
              </a:gs>
              <a:gs pos="100000">
                <a:srgbClr val="C4BD97"/>
              </a:gs>
            </a:gsLst>
            <a:lin ang="4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7" name="Google Shape;167;p7"/>
          <p:cNvPicPr preferRelativeResize="0"/>
          <p:nvPr/>
        </p:nvPicPr>
        <p:blipFill rotWithShape="1">
          <a:blip r:embed="rId3">
            <a:alphaModFix/>
          </a:blip>
          <a:srcRect/>
          <a:stretch/>
        </p:blipFill>
        <p:spPr>
          <a:xfrm>
            <a:off x="0" y="0"/>
            <a:ext cx="13104813" cy="6858000"/>
          </a:xfrm>
          <a:prstGeom prst="rect">
            <a:avLst/>
          </a:prstGeom>
          <a:noFill/>
          <a:ln>
            <a:noFill/>
          </a:ln>
        </p:spPr>
      </p:pic>
      <p:sp>
        <p:nvSpPr>
          <p:cNvPr id="168" name="Google Shape;168;p7"/>
          <p:cNvSpPr/>
          <p:nvPr/>
        </p:nvSpPr>
        <p:spPr>
          <a:xfrm>
            <a:off x="0" y="738619"/>
            <a:ext cx="5374820"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w="25400" cap="flat" cmpd="sng">
            <a:solidFill>
              <a:srgbClr val="B7CCE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9" name="Google Shape;169;p7"/>
          <p:cNvSpPr txBox="1"/>
          <p:nvPr/>
        </p:nvSpPr>
        <p:spPr>
          <a:xfrm>
            <a:off x="6546574" y="738620"/>
            <a:ext cx="5350248" cy="532235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2000"/>
              <a:buFont typeface="Arial"/>
              <a:buNone/>
            </a:pPr>
            <a:endParaRPr sz="2000" b="0" i="0" u="none" strike="noStrike" cap="none">
              <a:solidFill>
                <a:srgbClr val="000000"/>
              </a:solidFill>
              <a:latin typeface="Gill Sans"/>
              <a:ea typeface="Gill Sans"/>
              <a:cs typeface="Gill Sans"/>
              <a:sym typeface="Gill Sans"/>
            </a:endParaRPr>
          </a:p>
        </p:txBody>
      </p:sp>
      <p:sp>
        <p:nvSpPr>
          <p:cNvPr id="171" name="Google Shape;171;p7"/>
          <p:cNvSpPr txBox="1"/>
          <p:nvPr/>
        </p:nvSpPr>
        <p:spPr>
          <a:xfrm>
            <a:off x="1151806" y="2924944"/>
            <a:ext cx="5112568"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rgbClr val="366092"/>
                </a:solidFill>
                <a:latin typeface="Calibri"/>
                <a:ea typeface="Calibri"/>
                <a:cs typeface="Calibri"/>
                <a:sym typeface="Calibri"/>
              </a:rPr>
              <a:t>Series</a:t>
            </a:r>
            <a:endParaRPr sz="6000" b="1" i="0" u="none" strike="noStrike" cap="none">
              <a:solidFill>
                <a:srgbClr val="366092"/>
              </a:solidFill>
              <a:latin typeface="Calibri"/>
              <a:ea typeface="Calibri"/>
              <a:cs typeface="Calibri"/>
              <a:sym typeface="Calibri"/>
            </a:endParaRPr>
          </a:p>
        </p:txBody>
      </p:sp>
      <p:sp>
        <p:nvSpPr>
          <p:cNvPr id="172" name="Google Shape;172;p7"/>
          <p:cNvSpPr txBox="1"/>
          <p:nvPr/>
        </p:nvSpPr>
        <p:spPr>
          <a:xfrm>
            <a:off x="6192366" y="1700808"/>
            <a:ext cx="6768752" cy="31085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A Series is a one-dimensional array-like object containing a sequence of values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 (of similar types to NumPy types) and an associated array of data labels, called its index. The simplest Series is formed from only an array of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69"/>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3" name="Google Shape;663;p69"/>
          <p:cNvSpPr txBox="1"/>
          <p:nvPr/>
        </p:nvSpPr>
        <p:spPr>
          <a:xfrm>
            <a:off x="1655862" y="1124744"/>
            <a:ext cx="9649072" cy="26776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Using </a:t>
            </a:r>
            <a:r>
              <a:rPr lang="en-US" sz="2400" b="0" i="0" u="none" strike="noStrike" cap="none" dirty="0" err="1">
                <a:solidFill>
                  <a:schemeClr val="dk1"/>
                </a:solidFill>
                <a:latin typeface="Calibri"/>
                <a:ea typeface="Calibri"/>
                <a:cs typeface="Calibri"/>
                <a:sym typeface="Calibri"/>
              </a:rPr>
              <a:t>DataFrame’s</a:t>
            </a: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to_csv</a:t>
            </a:r>
            <a:r>
              <a:rPr lang="en-US" sz="2400" b="0" i="0" u="none" strike="noStrike" cap="none" dirty="0">
                <a:solidFill>
                  <a:schemeClr val="dk1"/>
                </a:solidFill>
                <a:latin typeface="Calibri"/>
                <a:ea typeface="Calibri"/>
                <a:cs typeface="Calibri"/>
                <a:sym typeface="Calibri"/>
              </a:rPr>
              <a:t> method, we can write the data out to a comma-separated file: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a:t>
            </a:r>
            <a:r>
              <a:rPr lang="en-US" sz="2400" b="0" i="0" u="none" strike="noStrike" cap="none" dirty="0" err="1">
                <a:solidFill>
                  <a:schemeClr val="dk1"/>
                </a:solidFill>
                <a:latin typeface="Calibri"/>
                <a:ea typeface="Calibri"/>
                <a:cs typeface="Calibri"/>
                <a:sym typeface="Calibri"/>
              </a:rPr>
              <a:t>data.to_csv</a:t>
            </a:r>
            <a:r>
              <a:rPr lang="en-US" sz="2400" b="0" i="0" u="none" strike="noStrike" cap="none" dirty="0">
                <a:solidFill>
                  <a:schemeClr val="dk1"/>
                </a:solidFill>
                <a:latin typeface="Calibri"/>
                <a:ea typeface="Calibri"/>
                <a:cs typeface="Calibri"/>
                <a:sym typeface="Calibri"/>
              </a:rPr>
              <a:t>('examples/out.csv’)</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Out</a:t>
            </a:r>
            <a:r>
              <a:rPr lang="en-US" sz="2400" b="0" i="0" u="none" strike="noStrike" cap="none">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something,a,b,c,d,message</a:t>
            </a:r>
            <a:r>
              <a:rPr lang="en-US" sz="24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0,one,1,2,3.0,4,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1,two,5,6,,8,world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2,three,9,10,11.0,12,foo</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0"/>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0" name="Google Shape;670;p70"/>
          <p:cNvSpPr txBox="1"/>
          <p:nvPr/>
        </p:nvSpPr>
        <p:spPr>
          <a:xfrm>
            <a:off x="1871886" y="1412776"/>
            <a:ext cx="7704856"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Other delimiters can be used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import sys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data.to_csv(sys.stdout, sep='|')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|something|a|b|c|d|message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0|one|1|2|3.0|4|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1|two|5|6||8|world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2|three|9|10|11.0|12|foo</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1"/>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7" name="Google Shape;677;p71"/>
          <p:cNvSpPr txBox="1"/>
          <p:nvPr/>
        </p:nvSpPr>
        <p:spPr>
          <a:xfrm>
            <a:off x="1943894" y="1052736"/>
            <a:ext cx="10009112" cy="30469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Missing values appear as empty strings in the output. You might want to denote them by some other sentinel 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data.to_csv(sys.stdout, na_rep='NULL')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something,a,b,c,d,message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0,one,1,2,3.0,4,NULL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1,two,5,6,NULL,8,world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2,three,9,10,11.0,12,foo</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72"/>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4" name="Google Shape;684;p72"/>
          <p:cNvSpPr txBox="1"/>
          <p:nvPr/>
        </p:nvSpPr>
        <p:spPr>
          <a:xfrm>
            <a:off x="2231926" y="1196752"/>
            <a:ext cx="6768752" cy="4524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Series also has a </a:t>
            </a:r>
            <a:r>
              <a:rPr lang="en-US" sz="2400" b="0" i="0" u="none" strike="noStrike" cap="none" dirty="0" err="1">
                <a:solidFill>
                  <a:schemeClr val="dk1"/>
                </a:solidFill>
                <a:latin typeface="Calibri"/>
                <a:ea typeface="Calibri"/>
                <a:cs typeface="Calibri"/>
                <a:sym typeface="Calibri"/>
              </a:rPr>
              <a:t>to_csv</a:t>
            </a:r>
            <a:r>
              <a:rPr lang="en-US" sz="2400" b="0" i="0" u="none" strike="noStrike" cap="none" dirty="0">
                <a:solidFill>
                  <a:schemeClr val="dk1"/>
                </a:solidFill>
                <a:latin typeface="Calibri"/>
                <a:ea typeface="Calibri"/>
                <a:cs typeface="Calibri"/>
                <a:sym typeface="Calibri"/>
              </a:rPr>
              <a:t> method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dates = </a:t>
            </a:r>
            <a:r>
              <a:rPr lang="en-US" sz="2400" b="0" i="0" u="none" strike="noStrike" cap="none" dirty="0" err="1">
                <a:solidFill>
                  <a:schemeClr val="dk1"/>
                </a:solidFill>
                <a:latin typeface="Calibri"/>
                <a:ea typeface="Calibri"/>
                <a:cs typeface="Calibri"/>
                <a:sym typeface="Calibri"/>
              </a:rPr>
              <a:t>pd.date_range</a:t>
            </a:r>
            <a:r>
              <a:rPr lang="en-US" sz="2400" b="0" i="0" u="none" strike="noStrike" cap="none" dirty="0">
                <a:solidFill>
                  <a:schemeClr val="dk1"/>
                </a:solidFill>
                <a:latin typeface="Calibri"/>
                <a:ea typeface="Calibri"/>
                <a:cs typeface="Calibri"/>
                <a:sym typeface="Calibri"/>
              </a:rPr>
              <a:t>('1/1/2000', periods=7)</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a:t>
            </a:r>
            <a:r>
              <a:rPr lang="en-US" sz="2400" b="0" i="0" u="none" strike="noStrike" cap="none" dirty="0" err="1">
                <a:solidFill>
                  <a:schemeClr val="dk1"/>
                </a:solidFill>
                <a:latin typeface="Calibri"/>
                <a:ea typeface="Calibri"/>
                <a:cs typeface="Calibri"/>
                <a:sym typeface="Calibri"/>
              </a:rPr>
              <a:t>ts</a:t>
            </a:r>
            <a:r>
              <a:rPr lang="en-US" sz="2400" b="0" i="0" u="none" strike="noStrike" cap="none" dirty="0">
                <a:solidFill>
                  <a:schemeClr val="dk1"/>
                </a:solidFill>
                <a:latin typeface="Calibri"/>
                <a:ea typeface="Calibri"/>
                <a:cs typeface="Calibri"/>
                <a:sym typeface="Calibri"/>
              </a:rPr>
              <a:t> = </a:t>
            </a:r>
            <a:r>
              <a:rPr lang="en-US" sz="2400" b="0" i="0" u="none" strike="noStrike" cap="none" dirty="0" err="1">
                <a:solidFill>
                  <a:schemeClr val="dk1"/>
                </a:solidFill>
                <a:latin typeface="Calibri"/>
                <a:ea typeface="Calibri"/>
                <a:cs typeface="Calibri"/>
                <a:sym typeface="Calibri"/>
              </a:rPr>
              <a:t>pd.Series</a:t>
            </a:r>
            <a:r>
              <a:rPr lang="en-US" sz="2400" b="0" i="0" u="none" strike="noStrike" cap="none" dirty="0">
                <a:solidFill>
                  <a:schemeClr val="dk1"/>
                </a:solidFill>
                <a:latin typeface="Calibri"/>
                <a:ea typeface="Calibri"/>
                <a:cs typeface="Calibri"/>
                <a:sym typeface="Calibri"/>
              </a:rPr>
              <a:t>(</a:t>
            </a:r>
            <a:r>
              <a:rPr lang="en-US" sz="2400" b="0" i="0" u="none" strike="noStrike" cap="none" dirty="0" err="1">
                <a:solidFill>
                  <a:schemeClr val="dk1"/>
                </a:solidFill>
                <a:latin typeface="Calibri"/>
                <a:ea typeface="Calibri"/>
                <a:cs typeface="Calibri"/>
                <a:sym typeface="Calibri"/>
              </a:rPr>
              <a:t>np.arange</a:t>
            </a:r>
            <a:r>
              <a:rPr lang="en-US" sz="2400" b="0" i="0" u="none" strike="noStrike" cap="none" dirty="0">
                <a:solidFill>
                  <a:schemeClr val="dk1"/>
                </a:solidFill>
                <a:latin typeface="Calibri"/>
                <a:ea typeface="Calibri"/>
                <a:cs typeface="Calibri"/>
                <a:sym typeface="Calibri"/>
              </a:rPr>
              <a:t>(7), index=dates)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a:t>
            </a:r>
            <a:r>
              <a:rPr lang="en-US" sz="2400" b="0" i="0" u="none" strike="noStrike" cap="none" dirty="0" err="1">
                <a:solidFill>
                  <a:schemeClr val="dk1"/>
                </a:solidFill>
                <a:latin typeface="Calibri"/>
                <a:ea typeface="Calibri"/>
                <a:cs typeface="Calibri"/>
                <a:sym typeface="Calibri"/>
              </a:rPr>
              <a:t>ts.to_csv</a:t>
            </a:r>
            <a:r>
              <a:rPr lang="en-US" sz="2400" b="0" i="0" u="none" strike="noStrike" cap="none" dirty="0">
                <a:solidFill>
                  <a:schemeClr val="dk1"/>
                </a:solidFill>
                <a:latin typeface="Calibri"/>
                <a:ea typeface="Calibri"/>
                <a:cs typeface="Calibri"/>
                <a:sym typeface="Calibri"/>
              </a:rPr>
              <a:t>('examples/tseries.csv’)</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Out</a:t>
            </a:r>
            <a:r>
              <a:rPr lang="en-US" sz="2400" b="0" i="0" u="none" strike="noStrike" cap="none">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2000-01-01,0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2000-01-02,1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2000-01-03,2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2000-01-04,3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2000-01-05,4</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2000-01-06,5</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2000-01-07,6</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3"/>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91" name="Google Shape;691;p73"/>
          <p:cNvSpPr txBox="1"/>
          <p:nvPr/>
        </p:nvSpPr>
        <p:spPr>
          <a:xfrm>
            <a:off x="1631889" y="1931903"/>
            <a:ext cx="972108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There are several Python libraries for reading and writing JSON data. I’ll use json here, as it is built into the Python standard library. To convert a JSON string to Python form, use json.loads</a:t>
            </a:r>
            <a:endParaRPr sz="2400" b="0" i="0" u="none" strike="noStrike" cap="none">
              <a:solidFill>
                <a:schemeClr val="dk1"/>
              </a:solidFill>
              <a:latin typeface="Calibri"/>
              <a:ea typeface="Calibri"/>
              <a:cs typeface="Calibri"/>
              <a:sym typeface="Calibri"/>
            </a:endParaRPr>
          </a:p>
        </p:txBody>
      </p:sp>
      <p:sp>
        <p:nvSpPr>
          <p:cNvPr id="692" name="Google Shape;692;p73"/>
          <p:cNvSpPr txBox="1"/>
          <p:nvPr/>
        </p:nvSpPr>
        <p:spPr>
          <a:xfrm>
            <a:off x="1367830" y="548680"/>
            <a:ext cx="2808312"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366092"/>
                </a:solidFill>
                <a:latin typeface="Calibri"/>
                <a:ea typeface="Calibri"/>
                <a:cs typeface="Calibri"/>
                <a:sym typeface="Calibri"/>
              </a:rPr>
              <a:t>JSON Data</a:t>
            </a:r>
            <a:endParaRPr sz="4000" b="0"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366092"/>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74"/>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99" name="Google Shape;699;p74"/>
          <p:cNvSpPr txBox="1"/>
          <p:nvPr/>
        </p:nvSpPr>
        <p:spPr>
          <a:xfrm>
            <a:off x="2735982" y="487025"/>
            <a:ext cx="9865096" cy="6370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obj = """ {"name": "Wes",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places_lived</a:t>
            </a:r>
            <a:r>
              <a:rPr lang="en-US" sz="2400" b="0" i="0" u="none" strike="noStrike" cap="none" dirty="0">
                <a:solidFill>
                  <a:schemeClr val="dk1"/>
                </a:solidFill>
                <a:latin typeface="Calibri"/>
                <a:ea typeface="Calibri"/>
                <a:cs typeface="Calibri"/>
                <a:sym typeface="Calibri"/>
              </a:rPr>
              <a:t>": ["United States", "Spain", "Germany"],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"pet": null,</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"siblings": [{"name": "Scott", "age": 30, "pets": ["Zeus", "Zuko"]},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{"name": "Katie", "age": 38,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"pets": ["Sixes", "Stache", "Cisco"]}]</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import json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result = </a:t>
            </a:r>
            <a:r>
              <a:rPr lang="en-US" sz="2400" b="0" i="0" u="none" strike="noStrike" cap="none" dirty="0" err="1">
                <a:solidFill>
                  <a:schemeClr val="dk1"/>
                </a:solidFill>
                <a:latin typeface="Calibri"/>
                <a:ea typeface="Calibri"/>
                <a:cs typeface="Calibri"/>
                <a:sym typeface="Calibri"/>
              </a:rPr>
              <a:t>json.loads</a:t>
            </a:r>
            <a:r>
              <a:rPr lang="en-US" sz="2400" b="0" i="0" u="none" strike="noStrike" cap="none" dirty="0">
                <a:solidFill>
                  <a:schemeClr val="dk1"/>
                </a:solidFill>
                <a:latin typeface="Calibri"/>
                <a:ea typeface="Calibri"/>
                <a:cs typeface="Calibri"/>
                <a:sym typeface="Calibri"/>
              </a:rPr>
              <a:t>(obj)</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result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Out : {'name': 'Wes',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pet': None,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places_lived</a:t>
            </a:r>
            <a:r>
              <a:rPr lang="en-US" sz="2400" b="0" i="0" u="none" strike="noStrike" cap="none" dirty="0">
                <a:solidFill>
                  <a:schemeClr val="dk1"/>
                </a:solidFill>
                <a:latin typeface="Calibri"/>
                <a:ea typeface="Calibri"/>
                <a:cs typeface="Calibri"/>
                <a:sym typeface="Calibri"/>
              </a:rPr>
              <a:t>': ['United States', 'Spain', 'Germany'],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'siblings': [{'age': 30, 'name': 'Scott', 'pets': ['Zeus', 'Zuko']},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{'age': 38, 'name': 'Katie', 'pets': ['Sixes', 'Stache', 'Cisco']}]}</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sp>
        <p:nvSpPr>
          <p:cNvPr id="700" name="Google Shape;700;p74"/>
          <p:cNvSpPr txBox="1"/>
          <p:nvPr/>
        </p:nvSpPr>
        <p:spPr>
          <a:xfrm>
            <a:off x="503734" y="548680"/>
            <a:ext cx="194421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a:t>
            </a:r>
            <a:endParaRPr sz="3600" b="0" i="0" u="none" strike="noStrike" cap="none">
              <a:solidFill>
                <a:srgbClr val="366092"/>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75"/>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7" name="Google Shape;707;p75"/>
          <p:cNvSpPr txBox="1"/>
          <p:nvPr/>
        </p:nvSpPr>
        <p:spPr>
          <a:xfrm>
            <a:off x="2087910" y="2132856"/>
            <a:ext cx="9073008" cy="43396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The </a:t>
            </a:r>
            <a:r>
              <a:rPr lang="en-US" sz="2400" b="0" i="0" u="none" strike="noStrike" cap="none" dirty="0" err="1">
                <a:solidFill>
                  <a:schemeClr val="dk1"/>
                </a:solidFill>
                <a:latin typeface="Calibri"/>
                <a:ea typeface="Calibri"/>
                <a:cs typeface="Calibri"/>
                <a:sym typeface="Calibri"/>
              </a:rPr>
              <a:t>pandas.read_html</a:t>
            </a:r>
            <a:r>
              <a:rPr lang="en-US" sz="2400" b="0" i="0" u="none" strike="noStrike" cap="none" dirty="0">
                <a:solidFill>
                  <a:schemeClr val="dk1"/>
                </a:solidFill>
                <a:latin typeface="Calibri"/>
                <a:ea typeface="Calibri"/>
                <a:cs typeface="Calibri"/>
                <a:sym typeface="Calibri"/>
              </a:rPr>
              <a:t> function has a number of options, but by default it searches for and attempts to parse all tabular data contained within &lt;table&gt; tags. The result is a list of </a:t>
            </a:r>
            <a:r>
              <a:rPr lang="en-US" sz="2400" b="0" i="0" u="none" strike="noStrike" cap="none" dirty="0" err="1">
                <a:solidFill>
                  <a:schemeClr val="dk1"/>
                </a:solidFill>
                <a:latin typeface="Calibri"/>
                <a:ea typeface="Calibri"/>
                <a:cs typeface="Calibri"/>
                <a:sym typeface="Calibri"/>
              </a:rPr>
              <a:t>DataFrame</a:t>
            </a:r>
            <a:r>
              <a:rPr lang="en-US" sz="2400" b="0" i="0" u="none" strike="noStrike" cap="none" dirty="0">
                <a:solidFill>
                  <a:schemeClr val="dk1"/>
                </a:solidFill>
                <a:latin typeface="Calibri"/>
                <a:ea typeface="Calibri"/>
                <a:cs typeface="Calibri"/>
                <a:sym typeface="Calibri"/>
              </a:rPr>
              <a:t> objects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rgbClr val="366092"/>
                </a:solidFill>
                <a:latin typeface="Calibri"/>
                <a:ea typeface="Calibri"/>
                <a:cs typeface="Calibri"/>
                <a:sym typeface="Calibri"/>
              </a:rPr>
              <a:t>Example: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tables = </a:t>
            </a:r>
            <a:r>
              <a:rPr lang="en-US" sz="2400" b="0" i="0" u="none" strike="noStrike" cap="none" dirty="0" err="1">
                <a:solidFill>
                  <a:schemeClr val="dk1"/>
                </a:solidFill>
                <a:latin typeface="Calibri"/>
                <a:ea typeface="Calibri"/>
                <a:cs typeface="Calibri"/>
                <a:sym typeface="Calibri"/>
              </a:rPr>
              <a:t>pd.read_html</a:t>
            </a:r>
            <a:r>
              <a:rPr lang="en-US" sz="2400" b="0" i="0" u="none" strike="noStrike" cap="none" dirty="0">
                <a:solidFill>
                  <a:schemeClr val="dk1"/>
                </a:solidFill>
                <a:latin typeface="Calibri"/>
                <a:ea typeface="Calibri"/>
                <a:cs typeface="Calibri"/>
                <a:sym typeface="Calibri"/>
              </a:rPr>
              <a:t>('examples/fdic_failed_bank_list.html')</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a:t>
            </a:r>
            <a:r>
              <a:rPr lang="en-US" sz="2400" b="0" i="0" u="none" strike="noStrike" cap="none" dirty="0" err="1">
                <a:solidFill>
                  <a:schemeClr val="dk1"/>
                </a:solidFill>
                <a:latin typeface="Calibri"/>
                <a:ea typeface="Calibri"/>
                <a:cs typeface="Calibri"/>
                <a:sym typeface="Calibri"/>
              </a:rPr>
              <a:t>len</a:t>
            </a:r>
            <a:r>
              <a:rPr lang="en-US" sz="2400" b="0" i="0" u="none" strike="noStrike" cap="none" dirty="0">
                <a:solidFill>
                  <a:schemeClr val="dk1"/>
                </a:solidFill>
                <a:latin typeface="Calibri"/>
                <a:ea typeface="Calibri"/>
                <a:cs typeface="Calibri"/>
                <a:sym typeface="Calibri"/>
              </a:rPr>
              <a:t>(tables)</a:t>
            </a: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Out[74]: 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failures = tables[0]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a:t>
            </a:r>
            <a:r>
              <a:rPr lang="en-US" sz="2400" b="0" i="0" u="none" strike="noStrike" cap="none" dirty="0" err="1">
                <a:solidFill>
                  <a:schemeClr val="dk1"/>
                </a:solidFill>
                <a:latin typeface="Calibri"/>
                <a:ea typeface="Calibri"/>
                <a:cs typeface="Calibri"/>
                <a:sym typeface="Calibri"/>
              </a:rPr>
              <a:t>failures.head</a:t>
            </a:r>
            <a:r>
              <a:rPr lang="en-US" sz="24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sp>
        <p:nvSpPr>
          <p:cNvPr id="708" name="Google Shape;708;p75"/>
          <p:cNvSpPr txBox="1"/>
          <p:nvPr/>
        </p:nvSpPr>
        <p:spPr>
          <a:xfrm>
            <a:off x="1295822" y="764704"/>
            <a:ext cx="5328592"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366092"/>
                </a:solidFill>
                <a:latin typeface="Calibri"/>
                <a:ea typeface="Calibri"/>
                <a:cs typeface="Calibri"/>
                <a:sym typeface="Calibri"/>
              </a:rPr>
              <a:t>XML and HTML</a:t>
            </a:r>
            <a:endParaRPr sz="4000" b="0"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366092"/>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76"/>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6" name="Google Shape;716;p76"/>
          <p:cNvSpPr txBox="1"/>
          <p:nvPr/>
        </p:nvSpPr>
        <p:spPr>
          <a:xfrm>
            <a:off x="863774" y="836712"/>
            <a:ext cx="10513168" cy="60016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Bank Name                         City           ST   CERT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0                                          Allied Bank                      Mulberry     AR     91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1    The Woodbury Banking Company                      Woodbury  GA  11297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2                       First CornerStone Bank               King of Prussia  PA  35312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3                            Trust Company Bank                       Memphis   TN   9956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4              North Milwaukee State Bank                     Milwaukee  WI   20364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Acquiring Institution        Closing Date       Updated Date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0                                             Today's Bank  September 23, 2016  November 17, 2016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1                                              United Bank     August 19, 2016      November 17, 2016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2        First-Citizens Bank &amp; Trust Company         May 6, 2016      September 6, 2016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3                       The Bank of Fayette County      April 29, 2016  September 6, 2016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4         First-Citizens Bank &amp; Trust Company      March 11, 2016      June 16, 2016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77"/>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3" name="Google Shape;723;p77"/>
          <p:cNvSpPr txBox="1"/>
          <p:nvPr/>
        </p:nvSpPr>
        <p:spPr>
          <a:xfrm>
            <a:off x="1511846" y="404664"/>
            <a:ext cx="9073008" cy="52629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close_timestamps = pd.to_datetime(failures['Closing Date'])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close_timestamps.dt.year.value_counts()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Out:   2010    157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2009    140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2011     92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2012     51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2008     25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2004      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2001      4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2007      3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2003      3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2000      2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Name: Closing Date, Length: 15, dtype: int64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78"/>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30" name="Google Shape;730;p78"/>
          <p:cNvSpPr txBox="1"/>
          <p:nvPr/>
        </p:nvSpPr>
        <p:spPr>
          <a:xfrm>
            <a:off x="791766" y="764704"/>
            <a:ext cx="7488832"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Reading Microsoft Excel Files </a:t>
            </a:r>
            <a:endParaRPr sz="4000" b="0" i="0" u="none" strike="noStrike" cap="none">
              <a:solidFill>
                <a:srgbClr val="366092"/>
              </a:solidFill>
              <a:latin typeface="Calibri"/>
              <a:ea typeface="Calibri"/>
              <a:cs typeface="Calibri"/>
              <a:sym typeface="Calibri"/>
            </a:endParaRPr>
          </a:p>
        </p:txBody>
      </p:sp>
      <p:sp>
        <p:nvSpPr>
          <p:cNvPr id="731" name="Google Shape;731;p78"/>
          <p:cNvSpPr txBox="1"/>
          <p:nvPr/>
        </p:nvSpPr>
        <p:spPr>
          <a:xfrm>
            <a:off x="1295822" y="2060848"/>
            <a:ext cx="10945216"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Pandas also supports reading tabular data stored in Excel 2003 (and higher) files using either the ExcelFile class or pandas.read_excel function. Internally these tools use the add-on packages xlrd and openpyxl to read XLS and XLSX files, respectively. You may need to install these manually with pip</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9" name="Google Shape;179;p8"/>
          <p:cNvSpPr txBox="1"/>
          <p:nvPr/>
        </p:nvSpPr>
        <p:spPr>
          <a:xfrm>
            <a:off x="4320158" y="908720"/>
            <a:ext cx="6696744"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 = pd.Series([4, 7, -5,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Out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0      4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1       7</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3      3</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dtype: int64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obj.values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array([ 4,  7, -5,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obj.index                              # like range(4)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RangeIndex(start=0, stop=4, step=1)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0" name="Google Shape;180;p8"/>
          <p:cNvSpPr txBox="1"/>
          <p:nvPr/>
        </p:nvSpPr>
        <p:spPr>
          <a:xfrm>
            <a:off x="935782" y="836712"/>
            <a:ext cx="259228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Calibri"/>
                <a:ea typeface="Calibri"/>
                <a:cs typeface="Calibri"/>
                <a:sym typeface="Calibri"/>
              </a:rPr>
              <a:t>Example:</a:t>
            </a:r>
            <a:endParaRPr sz="3600" b="0" i="0" u="none" strike="noStrike" cap="none">
              <a:solidFill>
                <a:srgbClr val="366092"/>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79"/>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38" name="Google Shape;738;p79"/>
          <p:cNvSpPr txBox="1"/>
          <p:nvPr/>
        </p:nvSpPr>
        <p:spPr>
          <a:xfrm>
            <a:off x="2015902" y="1340768"/>
            <a:ext cx="5472608"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xlsx = pd.ExcelFile('examples/ex1.xlsx')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Data stored in a sheet can then be read into DataFrame with parse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pd.read_excel(xlsx, 'Sheet1')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   b   c   d message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   2   3   4   hello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5   6   7   8   world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9  10  11  12     foo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80"/>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5" name="Google Shape;745;p80"/>
          <p:cNvSpPr txBox="1"/>
          <p:nvPr/>
        </p:nvSpPr>
        <p:spPr>
          <a:xfrm>
            <a:off x="1223814" y="620688"/>
            <a:ext cx="590465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 Interacting with Web APIs </a:t>
            </a:r>
            <a:endParaRPr sz="4000" b="0" i="0" u="none" strike="noStrike" cap="none">
              <a:solidFill>
                <a:srgbClr val="366092"/>
              </a:solidFill>
              <a:latin typeface="Calibri"/>
              <a:ea typeface="Calibri"/>
              <a:cs typeface="Calibri"/>
              <a:sym typeface="Calibri"/>
            </a:endParaRPr>
          </a:p>
        </p:txBody>
      </p:sp>
      <p:sp>
        <p:nvSpPr>
          <p:cNvPr id="746" name="Google Shape;746;p80"/>
          <p:cNvSpPr txBox="1"/>
          <p:nvPr/>
        </p:nvSpPr>
        <p:spPr>
          <a:xfrm>
            <a:off x="1799878" y="2060848"/>
            <a:ext cx="8784976"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Many websites have public APIs providing data feeds via JSON or some other format. There are a number of ways to access these APIs from Python; one easy-to-use method that I recommend is the requests package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81"/>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53" name="Google Shape;753;p81"/>
          <p:cNvSpPr txBox="1"/>
          <p:nvPr/>
        </p:nvSpPr>
        <p:spPr>
          <a:xfrm>
            <a:off x="1439838" y="764704"/>
            <a:ext cx="10945216" cy="52629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import requests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a:t>
            </a:r>
            <a:r>
              <a:rPr lang="en-US" sz="2400" b="0" i="0" u="none" strike="noStrike" cap="none" dirty="0" err="1">
                <a:solidFill>
                  <a:schemeClr val="dk1"/>
                </a:solidFill>
                <a:latin typeface="Calibri"/>
                <a:ea typeface="Calibri"/>
                <a:cs typeface="Calibri"/>
                <a:sym typeface="Calibri"/>
              </a:rPr>
              <a:t>url</a:t>
            </a:r>
            <a:r>
              <a:rPr lang="en-US" sz="2400" b="0" i="0" u="none" strike="noStrike" cap="none" dirty="0">
                <a:solidFill>
                  <a:schemeClr val="dk1"/>
                </a:solidFill>
                <a:latin typeface="Calibri"/>
                <a:ea typeface="Calibri"/>
                <a:cs typeface="Calibri"/>
                <a:sym typeface="Calibri"/>
              </a:rPr>
              <a:t> = 'https://api.github.com/repos/pandas-dev/pandas/issues'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resp = </a:t>
            </a:r>
            <a:r>
              <a:rPr lang="en-US" sz="2400" b="0" i="0" u="none" strike="noStrike" cap="none" dirty="0" err="1">
                <a:solidFill>
                  <a:schemeClr val="dk1"/>
                </a:solidFill>
                <a:latin typeface="Calibri"/>
                <a:ea typeface="Calibri"/>
                <a:cs typeface="Calibri"/>
                <a:sym typeface="Calibri"/>
              </a:rPr>
              <a:t>requests.get</a:t>
            </a:r>
            <a:r>
              <a:rPr lang="en-US" sz="2400" b="0" i="0" u="none" strike="noStrike" cap="none" dirty="0">
                <a:solidFill>
                  <a:schemeClr val="dk1"/>
                </a:solidFill>
                <a:latin typeface="Calibri"/>
                <a:ea typeface="Calibri"/>
                <a:cs typeface="Calibri"/>
                <a:sym typeface="Calibri"/>
              </a:rPr>
              <a:t>(</a:t>
            </a:r>
            <a:r>
              <a:rPr lang="en-US" sz="2400" b="0" i="0" u="none" strike="noStrike" cap="none" dirty="0" err="1">
                <a:solidFill>
                  <a:schemeClr val="dk1"/>
                </a:solidFill>
                <a:latin typeface="Calibri"/>
                <a:ea typeface="Calibri"/>
                <a:cs typeface="Calibri"/>
                <a:sym typeface="Calibri"/>
              </a:rPr>
              <a:t>url</a:t>
            </a:r>
            <a:r>
              <a:rPr lang="en-US" sz="24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resp</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Out : &lt;Response [200]&gt;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data = </a:t>
            </a:r>
            <a:r>
              <a:rPr lang="en-US" sz="2400" b="0" i="0" u="none" strike="noStrike" cap="none" dirty="0" err="1">
                <a:solidFill>
                  <a:schemeClr val="dk1"/>
                </a:solidFill>
                <a:latin typeface="Calibri"/>
                <a:ea typeface="Calibri"/>
                <a:cs typeface="Calibri"/>
                <a:sym typeface="Calibri"/>
              </a:rPr>
              <a:t>resp.json</a:t>
            </a:r>
            <a:r>
              <a:rPr lang="en-US" sz="24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data[0]['title']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82"/>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0" name="Google Shape;760;p82"/>
          <p:cNvSpPr txBox="1"/>
          <p:nvPr/>
        </p:nvSpPr>
        <p:spPr>
          <a:xfrm>
            <a:off x="791766" y="671691"/>
            <a:ext cx="10009112"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Each element in data is a dictionary containing all of the data found on a GitHub issue page (except for the comments). We can pass data directly to DataFrame and extract fields of interest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In : issues = pd.DataFrame(data, columns=['number', 'title',   .....:                        labels', 'state'])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In : issues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Out :     number                                                                                         title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0    17666  Period does not round down for frequencies les...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1    17665           DOC: improve docstring of function where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2    17664               COMPAT: skip 32-bit test on int repr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3    17662                          implement Delegator class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4    17654  BUG: Fix series rename called with str alterin</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   ..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83"/>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7" name="Google Shape;767;p83"/>
          <p:cNvSpPr txBox="1"/>
          <p:nvPr/>
        </p:nvSpPr>
        <p:spPr>
          <a:xfrm>
            <a:off x="1655862" y="620688"/>
            <a:ext cx="10729192" cy="65248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25   17603  BUG: Correctly localize naive datetime strings...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26   17599                     core.dtypes.generic --&gt; cython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27   17596   Merge cdate_range functionality into bdate_range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28   17587  Time Grouper bug fix when applied for list gro...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29   17583  BUG: fix tz-aware DatetimeIndex + TimedeltaInd...          labels state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0                                                                                []  open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1   [{'id': 134699, 'url': 'https://api.github.com...  open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2   [{'id': 563047854, 'url': 'https://api.github....   open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3                                                                                []  open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4   [{'id': 76811, 'url': 'https://api.github.com/...  open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25  [{'id': 76811, 'url': 'https://api.github.com/...  open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26  [{'id': 49094459, 'url': 'https://api.github.c...  open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27  [{'id': 35818298, 'url': 'https://api.github.c...  open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28  [{'id': 233160, 'url': 'https://api.github.com...  open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29  [{'id': 76811, 'url': 'https://api.github.com/...  Open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               [30 rows x 4 columns]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84"/>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74" name="Google Shape;774;p84"/>
          <p:cNvSpPr txBox="1"/>
          <p:nvPr/>
        </p:nvSpPr>
        <p:spPr>
          <a:xfrm>
            <a:off x="1079798" y="692696"/>
            <a:ext cx="6408712"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 Interacting with Databases </a:t>
            </a:r>
            <a:endParaRPr sz="4000" b="0" i="0" u="none" strike="noStrike" cap="none">
              <a:solidFill>
                <a:srgbClr val="366092"/>
              </a:solidFill>
              <a:latin typeface="Calibri"/>
              <a:ea typeface="Calibri"/>
              <a:cs typeface="Calibri"/>
              <a:sym typeface="Calibri"/>
            </a:endParaRPr>
          </a:p>
        </p:txBody>
      </p:sp>
      <p:sp>
        <p:nvSpPr>
          <p:cNvPr id="775" name="Google Shape;775;p84"/>
          <p:cNvSpPr txBox="1"/>
          <p:nvPr/>
        </p:nvSpPr>
        <p:spPr>
          <a:xfrm>
            <a:off x="2231926" y="1700808"/>
            <a:ext cx="9217024" cy="30469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a business setting, most data may not be stored in text or Excel files. SQL-based relational databases (such as SQL Server, PostgreSQL, and MySQL) are in wide use.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The choice of database is usually dependent on the performance, data integrity, and scalability needs of an application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Loading data from SQL into a DataFrame is fairly straightforward, and pandas has some functions to simplify the process. As an example, I’ll create a SQLite database using Python’s built-in sqlite3 driver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85"/>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3" name="Google Shape;783;p85"/>
          <p:cNvSpPr txBox="1"/>
          <p:nvPr/>
        </p:nvSpPr>
        <p:spPr>
          <a:xfrm>
            <a:off x="2231926" y="980728"/>
            <a:ext cx="10225136" cy="52629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import sqlite3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query = """   .....: CREATE TABLE test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(a VARCHAR(20), b VARCHAR(20),.....:  c REAL,        d INTEGER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con = sqlite3.connect('mydata.sqlite')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con.execute(query)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&lt;sqlite3.Cursor at 0x7f6b12a50f10&gt;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con.commit()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 = [('Atlanta', 'Georgia', 1.25, 6),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('Tallahassee', 'Florida', 2.6, 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         ('Sacramento', 'California', 1.7,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stmt = "INSERT INTO test VALUES(?,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con.executemany(stmt,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&lt;sqlite3.Cursor at 0x7f6b15c66ce0&gt;</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86"/>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1" name="Google Shape;791;p86"/>
          <p:cNvSpPr txBox="1"/>
          <p:nvPr/>
        </p:nvSpPr>
        <p:spPr>
          <a:xfrm>
            <a:off x="2015902" y="620688"/>
            <a:ext cx="7776864" cy="52629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[129]: con.commit()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[130]: cursor = con.execute('select * from test')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[131]: rows = cursor.fetchall()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[132]: rows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Out[132]: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[('Atlanta', 'Georgia', 1.25, 6),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('Tallahassee', 'Florida', 2.6,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('Sacramento', 'California', 1.7,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[133]: cursor.description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Out[133]: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 None, None, None, None, None, None),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('b', None, None, None, None, None, None),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('c', None, None, None, None, None, None),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None, None, None, None, None, None))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87"/>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8" name="Google Shape;798;p87"/>
          <p:cNvSpPr txBox="1"/>
          <p:nvPr/>
        </p:nvSpPr>
        <p:spPr>
          <a:xfrm>
            <a:off x="1799878" y="1052736"/>
            <a:ext cx="10153128"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pd.DataFrame(rows, columns=[x[0] for x in cursor.description])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           b               c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0      Atlanta     Georgia  1.25  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1  Tallahassee     Florida  2.60  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2   Sacramento  California  1.70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88"/>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5" name="Google Shape;805;p88"/>
          <p:cNvSpPr txBox="1"/>
          <p:nvPr/>
        </p:nvSpPr>
        <p:spPr>
          <a:xfrm>
            <a:off x="1295822" y="1916832"/>
            <a:ext cx="1087320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Data Missing data occurs commonly in many data analysis applications. One of the goals of pandas is to make working with missing data as painless as possible.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For numeric data, pandas uses the floating-point value NaN (Not a Number) to represent missing data. We call this a sentinel value that can be easily detected</a:t>
            </a:r>
            <a:endParaRPr sz="2400" b="0" i="0" u="none" strike="noStrike" cap="none">
              <a:solidFill>
                <a:schemeClr val="dk1"/>
              </a:solidFill>
              <a:latin typeface="Calibri"/>
              <a:ea typeface="Calibri"/>
              <a:cs typeface="Calibri"/>
              <a:sym typeface="Calibri"/>
            </a:endParaRPr>
          </a:p>
        </p:txBody>
      </p:sp>
      <p:sp>
        <p:nvSpPr>
          <p:cNvPr id="806" name="Google Shape;806;p88"/>
          <p:cNvSpPr txBox="1"/>
          <p:nvPr/>
        </p:nvSpPr>
        <p:spPr>
          <a:xfrm>
            <a:off x="791766" y="620688"/>
            <a:ext cx="410445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Handling Missing</a:t>
            </a:r>
            <a:endParaRPr sz="4000" b="0" i="0" u="none" strike="noStrike" cap="none">
              <a:solidFill>
                <a:srgbClr val="36609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9"/>
          <p:cNvSpPr txBox="1"/>
          <p:nvPr/>
        </p:nvSpPr>
        <p:spPr>
          <a:xfrm>
            <a:off x="690400" y="487025"/>
            <a:ext cx="10542600" cy="605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 = pd.Series([4, 7, -5, 3], index=['d', 'b', 'a', 'c'])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d    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b    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   -5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    3  dtype: int64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obj2.index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Index(['d', 'b', 'a', 'c'], dtype='object')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Out[18]: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obj2['d'] = 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obj2[['c', 'a', 'd']]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Out:          c    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   -5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    6   dtype: int64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89"/>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13" name="Google Shape;813;p89"/>
          <p:cNvSpPr txBox="1"/>
          <p:nvPr/>
        </p:nvSpPr>
        <p:spPr>
          <a:xfrm>
            <a:off x="1007790" y="548680"/>
            <a:ext cx="10369152" cy="60016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[10]: string_data = pd.Series(['aardvark', 'artichoke', np.nan, 'avocado'])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[11]: string_data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aardvark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artichoke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avocado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dtype: object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string_data.isnull()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False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False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True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False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dtype: bool</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90"/>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20" name="Google Shape;820;p90"/>
          <p:cNvSpPr txBox="1"/>
          <p:nvPr/>
        </p:nvSpPr>
        <p:spPr>
          <a:xfrm>
            <a:off x="2231926" y="1196752"/>
            <a:ext cx="8784976"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The built-in Python None value is also treated as NA in object arrays: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In [13]: string_data[0] = None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In [14]: string_data.isnull()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Out[14]: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0         True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1         False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2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3         False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dtype: bool</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91"/>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827" name="Google Shape;827;p91"/>
          <p:cNvGraphicFramePr/>
          <p:nvPr/>
        </p:nvGraphicFramePr>
        <p:xfrm>
          <a:off x="4968230" y="1484784"/>
          <a:ext cx="5852150" cy="4464500"/>
        </p:xfrm>
        <a:graphic>
          <a:graphicData uri="http://schemas.openxmlformats.org/drawingml/2006/table">
            <a:tbl>
              <a:tblPr>
                <a:noFill/>
                <a:tableStyleId>{25F68A05-F0C0-4CA9-9203-5373262064CF}</a:tableStyleId>
              </a:tblPr>
              <a:tblGrid>
                <a:gridCol w="2921625">
                  <a:extLst>
                    <a:ext uri="{9D8B030D-6E8A-4147-A177-3AD203B41FA5}">
                      <a16:colId xmlns:a16="http://schemas.microsoft.com/office/drawing/2014/main" val="20000"/>
                    </a:ext>
                  </a:extLst>
                </a:gridCol>
                <a:gridCol w="2930525">
                  <a:extLst>
                    <a:ext uri="{9D8B030D-6E8A-4147-A177-3AD203B41FA5}">
                      <a16:colId xmlns:a16="http://schemas.microsoft.com/office/drawing/2014/main" val="20001"/>
                    </a:ext>
                  </a:extLst>
                </a:gridCol>
              </a:tblGrid>
              <a:tr h="446450">
                <a:tc>
                  <a:txBody>
                    <a:bodyPr/>
                    <a:lstStyle/>
                    <a:p>
                      <a:pPr marL="0" marR="0" lvl="0" indent="0" algn="l" rtl="0">
                        <a:lnSpc>
                          <a:spcPct val="115000"/>
                        </a:lnSpc>
                        <a:spcBef>
                          <a:spcPts val="0"/>
                        </a:spcBef>
                        <a:spcAft>
                          <a:spcPts val="0"/>
                        </a:spcAft>
                        <a:buClr>
                          <a:srgbClr val="000000"/>
                        </a:buClr>
                        <a:buSzPts val="1100"/>
                        <a:buFont typeface="Arial"/>
                        <a:buNone/>
                      </a:pPr>
                      <a:r>
                        <a:rPr lang="en-US" sz="1100" b="1" u="none" strike="noStrike" cap="none">
                          <a:solidFill>
                            <a:srgbClr val="365F91"/>
                          </a:solidFill>
                          <a:latin typeface="Calibri"/>
                          <a:ea typeface="Calibri"/>
                          <a:cs typeface="Calibri"/>
                          <a:sym typeface="Calibri"/>
                        </a:rPr>
                        <a:t>Argument</a:t>
                      </a:r>
                      <a:endParaRPr sz="11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b="1" u="none" strike="noStrike" cap="none">
                          <a:solidFill>
                            <a:srgbClr val="365F91"/>
                          </a:solidFill>
                          <a:latin typeface="Calibri"/>
                          <a:ea typeface="Calibri"/>
                          <a:cs typeface="Calibri"/>
                          <a:sym typeface="Calibri"/>
                        </a:rPr>
                        <a:t>Description</a:t>
                      </a:r>
                      <a:endParaRPr sz="11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00"/>
                  </a:ext>
                </a:extLst>
              </a:tr>
              <a:tr h="1785800">
                <a:tc>
                  <a:txBody>
                    <a:bodyPr/>
                    <a:lstStyle/>
                    <a:p>
                      <a:pPr marL="0" marR="0" lvl="0" indent="0" algn="l" rtl="0">
                        <a:lnSpc>
                          <a:spcPct val="115000"/>
                        </a:lnSpc>
                        <a:spcBef>
                          <a:spcPts val="0"/>
                        </a:spcBef>
                        <a:spcAft>
                          <a:spcPts val="0"/>
                        </a:spcAft>
                        <a:buClr>
                          <a:srgbClr val="000000"/>
                        </a:buClr>
                        <a:buSzPts val="1100"/>
                        <a:buFont typeface="Arial"/>
                        <a:buNone/>
                      </a:pPr>
                      <a:r>
                        <a:rPr lang="en-US" sz="1100" b="1" u="none" strike="noStrike" cap="none">
                          <a:solidFill>
                            <a:srgbClr val="365F91"/>
                          </a:solidFill>
                          <a:latin typeface="Calibri"/>
                          <a:ea typeface="Calibri"/>
                          <a:cs typeface="Calibri"/>
                          <a:sym typeface="Calibri"/>
                        </a:rPr>
                        <a:t>dropna</a:t>
                      </a:r>
                      <a:endParaRPr sz="11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365F91"/>
                          </a:solidFill>
                          <a:latin typeface="Calibri"/>
                          <a:ea typeface="Calibri"/>
                          <a:cs typeface="Calibri"/>
                          <a:sym typeface="Calibri"/>
                        </a:rPr>
                        <a:t>Filter axis labels based on whether values for each label have missing data, with varying thresholds for how much missing data to tolerate.</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4F81B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1"/>
                  </a:ext>
                </a:extLst>
              </a:tr>
              <a:tr h="892900">
                <a:tc>
                  <a:txBody>
                    <a:bodyPr/>
                    <a:lstStyle/>
                    <a:p>
                      <a:pPr marL="0" marR="0" lvl="0" indent="0" algn="l" rtl="0">
                        <a:lnSpc>
                          <a:spcPct val="115000"/>
                        </a:lnSpc>
                        <a:spcBef>
                          <a:spcPts val="0"/>
                        </a:spcBef>
                        <a:spcAft>
                          <a:spcPts val="0"/>
                        </a:spcAft>
                        <a:buClr>
                          <a:srgbClr val="000000"/>
                        </a:buClr>
                        <a:buSzPts val="1100"/>
                        <a:buFont typeface="Arial"/>
                        <a:buNone/>
                      </a:pPr>
                      <a:r>
                        <a:rPr lang="en-US" sz="1100" b="1" u="none" strike="noStrike" cap="none">
                          <a:solidFill>
                            <a:srgbClr val="365F91"/>
                          </a:solidFill>
                          <a:latin typeface="Calibri"/>
                          <a:ea typeface="Calibri"/>
                          <a:cs typeface="Calibri"/>
                          <a:sym typeface="Calibri"/>
                        </a:rPr>
                        <a:t>fillna</a:t>
                      </a:r>
                      <a:endParaRPr sz="11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365F91"/>
                          </a:solidFill>
                          <a:latin typeface="Calibri"/>
                          <a:ea typeface="Calibri"/>
                          <a:cs typeface="Calibri"/>
                          <a:sym typeface="Calibri"/>
                        </a:rPr>
                        <a:t>Fill in missing data with some value or using an interpolation method such as 'ffill' or 'bfill'</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892900">
                <a:tc>
                  <a:txBody>
                    <a:bodyPr/>
                    <a:lstStyle/>
                    <a:p>
                      <a:pPr marL="0" marR="0" lvl="0" indent="0" algn="l" rtl="0">
                        <a:lnSpc>
                          <a:spcPct val="115000"/>
                        </a:lnSpc>
                        <a:spcBef>
                          <a:spcPts val="0"/>
                        </a:spcBef>
                        <a:spcAft>
                          <a:spcPts val="0"/>
                        </a:spcAft>
                        <a:buClr>
                          <a:srgbClr val="000000"/>
                        </a:buClr>
                        <a:buSzPts val="1100"/>
                        <a:buFont typeface="Arial"/>
                        <a:buNone/>
                      </a:pPr>
                      <a:r>
                        <a:rPr lang="en-US" sz="1100" b="1" u="none" strike="noStrike" cap="none">
                          <a:solidFill>
                            <a:srgbClr val="365F91"/>
                          </a:solidFill>
                          <a:latin typeface="Calibri"/>
                          <a:ea typeface="Calibri"/>
                          <a:cs typeface="Calibri"/>
                          <a:sym typeface="Calibri"/>
                        </a:rPr>
                        <a:t>isnull</a:t>
                      </a:r>
                      <a:endParaRPr sz="11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365F91"/>
                          </a:solidFill>
                          <a:latin typeface="Calibri"/>
                          <a:ea typeface="Calibri"/>
                          <a:cs typeface="Calibri"/>
                          <a:sym typeface="Calibri"/>
                        </a:rPr>
                        <a:t>Return boolean values indicating which values are missing/NA.</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DFEE"/>
                    </a:solidFill>
                  </a:tcPr>
                </a:tc>
                <a:extLst>
                  <a:ext uri="{0D108BD9-81ED-4DB2-BD59-A6C34878D82A}">
                    <a16:rowId xmlns:a16="http://schemas.microsoft.com/office/drawing/2014/main" val="10003"/>
                  </a:ext>
                </a:extLst>
              </a:tr>
              <a:tr h="446450">
                <a:tc>
                  <a:txBody>
                    <a:bodyPr/>
                    <a:lstStyle/>
                    <a:p>
                      <a:pPr marL="0" marR="0" lvl="0" indent="0" algn="l" rtl="0">
                        <a:lnSpc>
                          <a:spcPct val="115000"/>
                        </a:lnSpc>
                        <a:spcBef>
                          <a:spcPts val="0"/>
                        </a:spcBef>
                        <a:spcAft>
                          <a:spcPts val="0"/>
                        </a:spcAft>
                        <a:buClr>
                          <a:srgbClr val="000000"/>
                        </a:buClr>
                        <a:buSzPts val="1100"/>
                        <a:buFont typeface="Arial"/>
                        <a:buNone/>
                      </a:pPr>
                      <a:r>
                        <a:rPr lang="en-US" sz="1100" b="1" u="none" strike="noStrike" cap="none">
                          <a:solidFill>
                            <a:srgbClr val="365F91"/>
                          </a:solidFill>
                          <a:latin typeface="Calibri"/>
                          <a:ea typeface="Calibri"/>
                          <a:cs typeface="Calibri"/>
                          <a:sym typeface="Calibri"/>
                        </a:rPr>
                        <a:t>Notnull</a:t>
                      </a:r>
                      <a:endParaRPr sz="1100" u="none" strike="noStrike" cap="none">
                        <a:solidFill>
                          <a:srgbClr val="365F91"/>
                        </a:solidFill>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365F91"/>
                          </a:solidFill>
                          <a:latin typeface="Calibri"/>
                          <a:ea typeface="Calibri"/>
                          <a:cs typeface="Calibri"/>
                          <a:sym typeface="Calibri"/>
                        </a:rPr>
                        <a:t>Negation of isnull.</a:t>
                      </a:r>
                      <a:endParaRPr sz="1400" u="none" strike="noStrike" cap="none"/>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828" name="Google Shape;828;p91"/>
          <p:cNvSpPr txBox="1"/>
          <p:nvPr/>
        </p:nvSpPr>
        <p:spPr>
          <a:xfrm>
            <a:off x="5976342" y="548680"/>
            <a:ext cx="3456384"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66092"/>
                </a:solidFill>
                <a:latin typeface="Calibri"/>
                <a:ea typeface="Calibri"/>
                <a:cs typeface="Calibri"/>
                <a:sym typeface="Calibri"/>
              </a:rPr>
              <a:t>NA handling methods: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366092"/>
              </a:solidFill>
              <a:latin typeface="Calibri"/>
              <a:ea typeface="Calibri"/>
              <a:cs typeface="Calibri"/>
              <a:sym typeface="Calibri"/>
            </a:endParaRPr>
          </a:p>
        </p:txBody>
      </p:sp>
      <p:sp>
        <p:nvSpPr>
          <p:cNvPr id="829" name="Google Shape;829;p91"/>
          <p:cNvSpPr txBox="1"/>
          <p:nvPr/>
        </p:nvSpPr>
        <p:spPr>
          <a:xfrm>
            <a:off x="1367830" y="1484784"/>
            <a:ext cx="2664296" cy="31700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366092"/>
                </a:solidFill>
                <a:latin typeface="Calibri"/>
                <a:ea typeface="Calibri"/>
                <a:cs typeface="Calibri"/>
                <a:sym typeface="Calibri"/>
              </a:rPr>
              <a:t>Filtering Out Missing Data </a:t>
            </a:r>
            <a:endParaRPr sz="4000" b="0" i="0" u="none" strike="noStrike" cap="none">
              <a:solidFill>
                <a:srgbClr val="366092"/>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rgbClr val="366092"/>
              </a:solidFill>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92"/>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6" name="Google Shape;836;p92"/>
          <p:cNvSpPr txBox="1"/>
          <p:nvPr/>
        </p:nvSpPr>
        <p:spPr>
          <a:xfrm>
            <a:off x="1655862" y="404664"/>
            <a:ext cx="11161240" cy="52629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from numpy import nan as NA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 = pd.Series([1, NA, 3.5, NA, 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data.dropna()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2    3.5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4    7.0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dtype: float64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data[data.notnull()]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1   3.5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4   7.0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dtype: float64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93"/>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3" name="Google Shape;843;p93"/>
          <p:cNvSpPr txBox="1"/>
          <p:nvPr/>
        </p:nvSpPr>
        <p:spPr>
          <a:xfrm>
            <a:off x="1943894" y="836712"/>
            <a:ext cx="7416824"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 = pd.DataFrame([[1., 6.5, 3.], [1., NA, NA],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[NA, NA, NA], [NA, 6.5,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cleaned = data.dropna()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0      1.0  6.5  3.0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1.0  NaN  NaN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NaN  NaN  NaN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NaN  6.5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94"/>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0" name="Google Shape;850;p94"/>
          <p:cNvSpPr txBox="1"/>
          <p:nvPr/>
        </p:nvSpPr>
        <p:spPr>
          <a:xfrm>
            <a:off x="3312046" y="692696"/>
            <a:ext cx="5472608"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cleaned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0       1.0  6.5  3.0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Passing how='all' will only drop rows that are all NA: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data.dropna(how='all')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1.0  6.5  3.0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1.0  NaN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NaN  6.5  3.0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95"/>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7" name="Google Shape;857;p95"/>
          <p:cNvSpPr txBox="1"/>
          <p:nvPr/>
        </p:nvSpPr>
        <p:spPr>
          <a:xfrm>
            <a:off x="1727870" y="1484784"/>
            <a:ext cx="6336704"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To drop columns in the same way, pass axis=1: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data[4] = NA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0     1      2       4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1.0    6.5   3.0   NaN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1.0  NaN  NaN NaN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NaN  NaN  NaN NaN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NaN  6.5     3.0   NaN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96"/>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4" name="Google Shape;864;p96"/>
          <p:cNvSpPr txBox="1"/>
          <p:nvPr/>
        </p:nvSpPr>
        <p:spPr>
          <a:xfrm>
            <a:off x="575742" y="908720"/>
            <a:ext cx="9721080"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 related way to filter out DataFrame rows tends to concern time series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 = pd.DataFrame(np.random.randn(7,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df.iloc[:4, 1] = NA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df.iloc[:2, 2] = NA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0 -0.204708       NaN       NaN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1 -0.555730       NaN       NaN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0.092908       NaN  0.769023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1.246435       NaN -1.296221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4   0.274992  0.228913  1.352917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0.886429 -2.001637 -0.371843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6  1.669025 -0.438570 -0.539741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97"/>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1" name="Google Shape;871;p97"/>
          <p:cNvSpPr txBox="1"/>
          <p:nvPr/>
        </p:nvSpPr>
        <p:spPr>
          <a:xfrm>
            <a:off x="1367830" y="620688"/>
            <a:ext cx="7704856"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df.dropna()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0          1         2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0      0.274992  0.228913  1.352917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1       0.886429 -2.001637 -0.371843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6  1.669025 -0.438570 -0.539741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df.dropna(thresh=2)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0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2  0.092908       NaN  0.769023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3  1.246435       NaN -1.296221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4  0.274992  0.228913  1.352917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5  0.886429 -2.001637 -0.371843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6  1.669025 -0.438570 -0.539741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98"/>
          <p:cNvSpPr/>
          <p:nvPr/>
        </p:nvSpPr>
        <p:spPr>
          <a:xfrm>
            <a:off x="345640" y="320040"/>
            <a:ext cx="12413534"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8" name="Google Shape;878;p98"/>
          <p:cNvSpPr txBox="1"/>
          <p:nvPr/>
        </p:nvSpPr>
        <p:spPr>
          <a:xfrm>
            <a:off x="1727870" y="980728"/>
            <a:ext cx="7056784"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366092"/>
                </a:solidFill>
                <a:latin typeface="Calibri"/>
                <a:ea typeface="Calibri"/>
                <a:cs typeface="Calibri"/>
                <a:sym typeface="Calibri"/>
              </a:rPr>
              <a:t>Filling In Missing Data </a:t>
            </a:r>
            <a:endParaRPr sz="4000" b="0" i="0" u="none" strike="noStrike" cap="none">
              <a:solidFill>
                <a:srgbClr val="366092"/>
              </a:solidFill>
              <a:latin typeface="Calibri"/>
              <a:ea typeface="Calibri"/>
              <a:cs typeface="Calibri"/>
              <a:sym typeface="Calibri"/>
            </a:endParaRPr>
          </a:p>
        </p:txBody>
      </p:sp>
      <p:sp>
        <p:nvSpPr>
          <p:cNvPr id="879" name="Google Shape;879;p98"/>
          <p:cNvSpPr txBox="1"/>
          <p:nvPr/>
        </p:nvSpPr>
        <p:spPr>
          <a:xfrm>
            <a:off x="1871886" y="2348880"/>
            <a:ext cx="10081120"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Rather than filtering out missing data (and potentially discarding other data along with it), you may want to fill in the “holes” in any number of ways. For most purposes, the fillna method is the workhorse function to use. Calling fillna with a constant replaces missing values with that value</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8784</Words>
  <Application>Microsoft Office PowerPoint</Application>
  <PresentationFormat>Custom</PresentationFormat>
  <Paragraphs>1135</Paragraphs>
  <Slides>110</Slides>
  <Notes>110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110</vt:i4>
      </vt:variant>
    </vt:vector>
  </HeadingPairs>
  <TitlesOfParts>
    <vt:vector size="115" baseType="lpstr">
      <vt:lpstr>Gill Sans</vt:lpstr>
      <vt:lpstr>Calibri</vt:lpstr>
      <vt:lpstr>Times New Roman</vt:lpstr>
      <vt:lpstr>Arial</vt:lpstr>
      <vt:lpstr>Office Theme</vt:lpstr>
      <vt:lpstr>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Indexing, Selection, and Filtering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dc:title>
  <dc:creator>Admin</dc:creator>
  <cp:lastModifiedBy>Saketh Kallepu</cp:lastModifiedBy>
  <cp:revision>21</cp:revision>
  <dcterms:created xsi:type="dcterms:W3CDTF">2019-05-15T09:26:28Z</dcterms:created>
  <dcterms:modified xsi:type="dcterms:W3CDTF">2019-12-05T02:19:32Z</dcterms:modified>
</cp:coreProperties>
</file>