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746038" cy="6858000"/>
  <p:notesSz cx="6858000" cy="9144000"/>
  <p:embeddedFontLst>
    <p:embeddedFont>
      <p:font typeface="Calibri" panose="020F0502020204030204" pitchFamily="34" charset="0"/>
      <p:regular r:id="rId22"/>
      <p:bold r:id="rId23"/>
      <p:italic r:id="rId24"/>
      <p:boldItalic r:id="rId25"/>
    </p:embeddedFont>
    <p:embeddedFont>
      <p:font typeface="Gill Sans"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4015">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9" roundtripDataSignature="AMtx7midc9kKp8+i++fU6ajD3RW7/cnD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78" y="60"/>
      </p:cViewPr>
      <p:guideLst>
        <p:guide orient="horz" pos="2160"/>
        <p:guide pos="40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0: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1: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2: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3: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4: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6: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17: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18: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9: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3: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8: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9:notes"/>
          <p:cNvSpPr>
            <a:spLocks noGrp="1" noRot="1" noChangeAspect="1"/>
          </p:cNvSpPr>
          <p:nvPr>
            <p:ph type="sldImg" idx="2"/>
          </p:nvPr>
        </p:nvSpPr>
        <p:spPr>
          <a:xfrm>
            <a:off x="242888" y="685800"/>
            <a:ext cx="63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955953" y="2130426"/>
            <a:ext cx="10834132"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911906" y="3886200"/>
            <a:ext cx="8922227"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2"/>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637302" y="274638"/>
            <a:ext cx="11471434"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4110037" y="-1872534"/>
            <a:ext cx="4525963" cy="11471434"/>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11955681" y="1202195"/>
            <a:ext cx="5851525" cy="39964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3853317" y="-2691322"/>
            <a:ext cx="5851525" cy="11783446"/>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637302" y="274638"/>
            <a:ext cx="11471434"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637302" y="1600201"/>
            <a:ext cx="11471434"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4"/>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1006849" y="4406901"/>
            <a:ext cx="10834132"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1006849" y="2906713"/>
            <a:ext cx="10834132"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25"/>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637302" y="274638"/>
            <a:ext cx="11471434"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887356" y="1600201"/>
            <a:ext cx="7888823"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26"/>
          <p:cNvSpPr txBox="1">
            <a:spLocks noGrp="1"/>
          </p:cNvSpPr>
          <p:nvPr>
            <p:ph type="body" idx="2"/>
          </p:nvPr>
        </p:nvSpPr>
        <p:spPr>
          <a:xfrm>
            <a:off x="8988613" y="1600201"/>
            <a:ext cx="7891037"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26"/>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637302" y="274638"/>
            <a:ext cx="11471434"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637302" y="1535113"/>
            <a:ext cx="5631714"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27"/>
          <p:cNvSpPr txBox="1">
            <a:spLocks noGrp="1"/>
          </p:cNvSpPr>
          <p:nvPr>
            <p:ph type="body" idx="2"/>
          </p:nvPr>
        </p:nvSpPr>
        <p:spPr>
          <a:xfrm>
            <a:off x="637302" y="2174875"/>
            <a:ext cx="5631714"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27"/>
          <p:cNvSpPr txBox="1">
            <a:spLocks noGrp="1"/>
          </p:cNvSpPr>
          <p:nvPr>
            <p:ph type="body" idx="3"/>
          </p:nvPr>
        </p:nvSpPr>
        <p:spPr>
          <a:xfrm>
            <a:off x="6474811" y="1535113"/>
            <a:ext cx="5633926"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27"/>
          <p:cNvSpPr txBox="1">
            <a:spLocks noGrp="1"/>
          </p:cNvSpPr>
          <p:nvPr>
            <p:ph type="body" idx="4"/>
          </p:nvPr>
        </p:nvSpPr>
        <p:spPr>
          <a:xfrm>
            <a:off x="6474811" y="2174875"/>
            <a:ext cx="5633926"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27"/>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637302" y="274638"/>
            <a:ext cx="11471434"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8"/>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637302" y="273050"/>
            <a:ext cx="4193359"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4983347" y="273051"/>
            <a:ext cx="7125389"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637302" y="1435101"/>
            <a:ext cx="4193359"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9"/>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2498313" y="4800600"/>
            <a:ext cx="7647623"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a:spLocks noGrp="1"/>
          </p:cNvSpPr>
          <p:nvPr>
            <p:ph type="pic" idx="2"/>
          </p:nvPr>
        </p:nvSpPr>
        <p:spPr>
          <a:xfrm>
            <a:off x="2498313" y="612775"/>
            <a:ext cx="7647623"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0"/>
          <p:cNvSpPr txBox="1">
            <a:spLocks noGrp="1"/>
          </p:cNvSpPr>
          <p:nvPr>
            <p:ph type="body" idx="1"/>
          </p:nvPr>
        </p:nvSpPr>
        <p:spPr>
          <a:xfrm>
            <a:off x="2498313" y="5367338"/>
            <a:ext cx="7647623"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30"/>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37302" y="274638"/>
            <a:ext cx="11471434"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637302" y="1600201"/>
            <a:ext cx="11471434"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37302" y="6356351"/>
            <a:ext cx="2974076"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354897" y="6356351"/>
            <a:ext cx="403624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9134660" y="6356351"/>
            <a:ext cx="2974076"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3" y="3"/>
            <a:ext cx="12746037" cy="6858000"/>
          </a:xfrm>
          <a:prstGeom prst="rect">
            <a:avLst/>
          </a:prstGeom>
          <a:solidFill>
            <a:srgbClr val="3F3F3F"/>
          </a:solidFill>
          <a:ln>
            <a:noFill/>
          </a:ln>
        </p:spPr>
        <p:txBody>
          <a:bodyPr spcFirstLastPara="1" wrap="square" lIns="87125" tIns="43550" rIns="87125" bIns="435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6272647" y="1783959"/>
            <a:ext cx="6223167" cy="288911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5700"/>
              <a:buFont typeface="Calibri"/>
              <a:buNone/>
            </a:pPr>
            <a:r>
              <a:rPr lang="en-US" sz="5700">
                <a:solidFill>
                  <a:schemeClr val="lt1"/>
                </a:solidFill>
              </a:rPr>
              <a:t>Data Analysis</a:t>
            </a:r>
            <a:br>
              <a:rPr lang="en-US" sz="5700">
                <a:solidFill>
                  <a:schemeClr val="lt1"/>
                </a:solidFill>
              </a:rPr>
            </a:br>
            <a:endParaRPr sz="5700">
              <a:solidFill>
                <a:schemeClr val="lt1"/>
              </a:solidFill>
            </a:endParaRPr>
          </a:p>
        </p:txBody>
      </p:sp>
      <p:sp>
        <p:nvSpPr>
          <p:cNvPr id="91" name="Google Shape;91;p1"/>
          <p:cNvSpPr txBox="1">
            <a:spLocks noGrp="1"/>
          </p:cNvSpPr>
          <p:nvPr>
            <p:ph type="subTitle" idx="1"/>
          </p:nvPr>
        </p:nvSpPr>
        <p:spPr>
          <a:xfrm>
            <a:off x="7053213" y="4750899"/>
            <a:ext cx="4856344" cy="11478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1900"/>
              <a:buNone/>
            </a:pPr>
            <a:r>
              <a:rPr lang="en-US" sz="1900">
                <a:solidFill>
                  <a:schemeClr val="lt1"/>
                </a:solidFill>
              </a:rPr>
              <a:t>With Matplotlib</a:t>
            </a:r>
            <a:endParaRPr sz="1900">
              <a:solidFill>
                <a:schemeClr val="lt1"/>
              </a:solidFill>
            </a:endParaRPr>
          </a:p>
        </p:txBody>
      </p:sp>
      <p:sp>
        <p:nvSpPr>
          <p:cNvPr id="92" name="Google Shape;92;p1"/>
          <p:cNvSpPr/>
          <p:nvPr/>
        </p:nvSpPr>
        <p:spPr>
          <a:xfrm flipH="1">
            <a:off x="2" y="3"/>
            <a:ext cx="6453291" cy="6858000"/>
          </a:xfrm>
          <a:custGeom>
            <a:avLst/>
            <a:gdLst/>
            <a:ahLst/>
            <a:cxnLst/>
            <a:rect l="l" t="t" r="r" b="b"/>
            <a:pathLst>
              <a:path w="6172782" h="6858000" extrusionOk="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spcFirstLastPara="1" wrap="square" lIns="87125" tIns="43550" rIns="87125" bIns="435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3" name="Google Shape;93;p1"/>
          <p:cNvSpPr/>
          <p:nvPr/>
        </p:nvSpPr>
        <p:spPr>
          <a:xfrm>
            <a:off x="1" y="3"/>
            <a:ext cx="6297909" cy="6858000"/>
          </a:xfrm>
          <a:custGeom>
            <a:avLst/>
            <a:gdLst/>
            <a:ahLst/>
            <a:cxnLst/>
            <a:rect l="l" t="t" r="r" b="b"/>
            <a:pathLst>
              <a:path w="6024154" h="6858000" extrusionOk="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spcFirstLastPara="1" wrap="square" lIns="87125" tIns="43550" rIns="87125" bIns="4355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7" name="Google Shape;167;p10"/>
          <p:cNvSpPr txBox="1"/>
          <p:nvPr/>
        </p:nvSpPr>
        <p:spPr>
          <a:xfrm>
            <a:off x="972419" y="836712"/>
            <a:ext cx="10081120" cy="45243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366092"/>
                </a:solidFill>
                <a:latin typeface="Calibri"/>
                <a:ea typeface="Calibri"/>
                <a:cs typeface="Calibri"/>
                <a:sym typeface="Calibri"/>
              </a:rPr>
              <a:t>Colors, Markers, and Line Styles </a:t>
            </a:r>
            <a:endParaRPr sz="3600" b="1" i="0" u="none" strike="noStrike" cap="none" dirty="0">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dirty="0">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Matplotlib main plot function accepts arrays of x and y coordinates and optionally a string abbreviation indicating color and line style. For example, to plot x versus y with green dashes, you would execute</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chemeClr val="dk1"/>
                </a:solidFill>
                <a:latin typeface="Calibri"/>
                <a:ea typeface="Calibri"/>
                <a:cs typeface="Calibri"/>
                <a:sym typeface="Calibri"/>
              </a:rPr>
              <a:t>ax.plot</a:t>
            </a:r>
            <a:r>
              <a:rPr lang="en-US" sz="2400" b="0" i="0" u="none" strike="noStrike" cap="none" dirty="0">
                <a:solidFill>
                  <a:schemeClr val="dk1"/>
                </a:solidFill>
                <a:latin typeface="Calibri"/>
                <a:ea typeface="Calibri"/>
                <a:cs typeface="Calibri"/>
                <a:sym typeface="Calibri"/>
              </a:rPr>
              <a:t>(x, y, 'g--')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chemeClr val="dk1"/>
                </a:solidFill>
                <a:latin typeface="Calibri"/>
                <a:ea typeface="Calibri"/>
                <a:cs typeface="Calibri"/>
                <a:sym typeface="Calibri"/>
              </a:rPr>
              <a:t>ax.plot</a:t>
            </a:r>
            <a:r>
              <a:rPr lang="en-US" sz="2400" b="0" i="0" u="none" strike="noStrike" cap="none" dirty="0">
                <a:solidFill>
                  <a:schemeClr val="dk1"/>
                </a:solidFill>
                <a:latin typeface="Calibri"/>
                <a:ea typeface="Calibri"/>
                <a:cs typeface="Calibri"/>
                <a:sym typeface="Calibri"/>
              </a:rPr>
              <a:t>(x, y, </a:t>
            </a:r>
            <a:r>
              <a:rPr lang="en-US" sz="2400" b="0" i="0" u="none" strike="noStrike" cap="none" dirty="0" err="1">
                <a:solidFill>
                  <a:schemeClr val="dk1"/>
                </a:solidFill>
                <a:latin typeface="Calibri"/>
                <a:ea typeface="Calibri"/>
                <a:cs typeface="Calibri"/>
                <a:sym typeface="Calibri"/>
              </a:rPr>
              <a:t>linestyle</a:t>
            </a:r>
            <a:r>
              <a:rPr lang="en-US" sz="2400" b="0" i="0" u="none" strike="noStrike" cap="none" dirty="0">
                <a:solidFill>
                  <a:schemeClr val="dk1"/>
                </a:solidFill>
                <a:latin typeface="Calibri"/>
                <a:ea typeface="Calibri"/>
                <a:cs typeface="Calibri"/>
                <a:sym typeface="Calibri"/>
              </a:rPr>
              <a:t>='--', color='g') </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There are a number of color abbreviations provided for commonly used colors, but you can use any color on the spectrum by specifying its hex code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4" name="Google Shape;174;p11"/>
          <p:cNvSpPr txBox="1"/>
          <p:nvPr/>
        </p:nvSpPr>
        <p:spPr>
          <a:xfrm>
            <a:off x="1692499" y="980728"/>
            <a:ext cx="8712968" cy="5262979"/>
          </a:xfrm>
          <a:prstGeom prst="rect">
            <a:avLst/>
          </a:prstGeom>
          <a:noFill/>
          <a:ln>
            <a:noFill/>
          </a:ln>
        </p:spPr>
        <p:txBody>
          <a:bodyPr spcFirstLastPara="1" wrap="square" lIns="91425" tIns="45700" rIns="91425" bIns="45700" anchor="t" anchorCtr="0">
            <a:noAutofit/>
          </a:bodyPr>
          <a:lstStyle/>
          <a:p>
            <a:pPr lvl="1">
              <a:buSzPts val="2400"/>
            </a:pPr>
            <a:r>
              <a:rPr lang="en-US" sz="2400" b="0" i="0" u="none" strike="noStrike" cap="none" dirty="0">
                <a:solidFill>
                  <a:schemeClr val="dk1"/>
                </a:solidFill>
                <a:latin typeface="Calibri"/>
                <a:ea typeface="Calibri"/>
                <a:cs typeface="Calibri"/>
                <a:sym typeface="Calibri"/>
              </a:rPr>
              <a:t>In [30]: from </a:t>
            </a:r>
            <a:r>
              <a:rPr lang="en-US" sz="2400" b="0" i="0" u="none" strike="noStrike" cap="none" dirty="0" err="1">
                <a:solidFill>
                  <a:schemeClr val="dk1"/>
                </a:solidFill>
                <a:latin typeface="Calibri"/>
                <a:ea typeface="Calibri"/>
                <a:cs typeface="Calibri"/>
                <a:sym typeface="Calibri"/>
              </a:rPr>
              <a:t>numpy.random</a:t>
            </a:r>
            <a:r>
              <a:rPr lang="en-US" sz="2400" b="0" i="0" u="none" strike="noStrike" cap="none" dirty="0">
                <a:solidFill>
                  <a:schemeClr val="dk1"/>
                </a:solidFill>
                <a:latin typeface="Calibri"/>
                <a:ea typeface="Calibri"/>
                <a:cs typeface="Calibri"/>
                <a:sym typeface="Calibri"/>
              </a:rPr>
              <a:t> import </a:t>
            </a:r>
            <a:r>
              <a:rPr lang="en-US" sz="2400" b="0" i="0" u="none" strike="noStrike" cap="none" dirty="0" err="1">
                <a:solidFill>
                  <a:schemeClr val="dk1"/>
                </a:solidFill>
                <a:latin typeface="Calibri"/>
                <a:ea typeface="Calibri"/>
                <a:cs typeface="Calibri"/>
                <a:sym typeface="Calibri"/>
              </a:rPr>
              <a:t>randn</a:t>
            </a:r>
            <a:endParaRPr sz="2400" b="0" i="0" u="none" strike="noStrike" cap="none" dirty="0">
              <a:solidFill>
                <a:schemeClr val="dk1"/>
              </a:solidFill>
              <a:latin typeface="Calibri"/>
              <a:ea typeface="Calibri"/>
              <a:cs typeface="Calibri"/>
              <a:sym typeface="Calibri"/>
            </a:endParaRPr>
          </a:p>
          <a:p>
            <a:pPr lvl="1">
              <a:buSzPts val="2400"/>
            </a:pPr>
            <a:r>
              <a:rPr lang="en-US" sz="2400" b="0" i="0" u="none" strike="noStrike" cap="none" dirty="0">
                <a:solidFill>
                  <a:schemeClr val="dk1"/>
                </a:solidFill>
                <a:latin typeface="Calibri"/>
                <a:ea typeface="Calibri"/>
                <a:cs typeface="Calibri"/>
                <a:sym typeface="Calibri"/>
              </a:rPr>
              <a:t>In [31]: </a:t>
            </a:r>
            <a:r>
              <a:rPr lang="en-US" sz="2400" b="0" i="0" u="none" strike="noStrike" cap="none" dirty="0" err="1">
                <a:solidFill>
                  <a:schemeClr val="dk1"/>
                </a:solidFill>
                <a:latin typeface="Calibri"/>
                <a:ea typeface="Calibri"/>
                <a:cs typeface="Calibri"/>
                <a:sym typeface="Calibri"/>
              </a:rPr>
              <a:t>plt.plot</a:t>
            </a:r>
            <a:r>
              <a:rPr lang="en-US" sz="2400" b="0" i="0" u="none" strike="noStrike" cap="none" dirty="0">
                <a:solidFill>
                  <a:schemeClr val="dk1"/>
                </a:solidFill>
                <a:latin typeface="Calibri"/>
                <a:ea typeface="Calibri"/>
                <a:cs typeface="Calibri"/>
                <a:sym typeface="Calibri"/>
              </a:rPr>
              <a:t>(</a:t>
            </a:r>
            <a:r>
              <a:rPr lang="en-US" sz="2400" b="0" i="0" u="none" strike="noStrike" cap="none" dirty="0" err="1">
                <a:solidFill>
                  <a:schemeClr val="dk1"/>
                </a:solidFill>
                <a:latin typeface="Calibri"/>
                <a:ea typeface="Calibri"/>
                <a:cs typeface="Calibri"/>
                <a:sym typeface="Calibri"/>
              </a:rPr>
              <a:t>randn</a:t>
            </a:r>
            <a:r>
              <a:rPr lang="en-US" sz="2400" b="0" i="0" u="none" strike="noStrike" cap="none" dirty="0">
                <a:solidFill>
                  <a:schemeClr val="dk1"/>
                </a:solidFill>
                <a:latin typeface="Calibri"/>
                <a:ea typeface="Calibri"/>
                <a:cs typeface="Calibri"/>
                <a:sym typeface="Calibri"/>
              </a:rPr>
              <a:t>(30).</a:t>
            </a:r>
            <a:r>
              <a:rPr lang="en-US" sz="2400" b="0" i="0" u="none" strike="noStrike" cap="none" dirty="0" err="1">
                <a:solidFill>
                  <a:schemeClr val="dk1"/>
                </a:solidFill>
                <a:latin typeface="Calibri"/>
                <a:ea typeface="Calibri"/>
                <a:cs typeface="Calibri"/>
                <a:sym typeface="Calibri"/>
              </a:rPr>
              <a:t>cumsum</a:t>
            </a:r>
            <a:r>
              <a:rPr lang="en-US" sz="2400" b="0" i="0" u="none" strike="noStrike" cap="none" dirty="0">
                <a:solidFill>
                  <a:schemeClr val="dk1"/>
                </a:solidFill>
                <a:latin typeface="Calibri"/>
                <a:ea typeface="Calibri"/>
                <a:cs typeface="Calibri"/>
                <a:sym typeface="Calibri"/>
              </a:rPr>
              <a:t>(), 'ko--')</a:t>
            </a:r>
            <a:endParaRPr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Out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Line plot with markers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pic>
        <p:nvPicPr>
          <p:cNvPr id="175" name="Google Shape;175;p11" descr="C:\Users\Subrains-3\Pictures\Screenshots\Screenshot (11).png"/>
          <p:cNvPicPr preferRelativeResize="0"/>
          <p:nvPr/>
        </p:nvPicPr>
        <p:blipFill rotWithShape="1">
          <a:blip r:embed="rId3">
            <a:alphaModFix/>
          </a:blip>
          <a:srcRect/>
          <a:stretch/>
        </p:blipFill>
        <p:spPr>
          <a:xfrm>
            <a:off x="4428803" y="2348880"/>
            <a:ext cx="4029710" cy="24244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2" name="Google Shape;182;p12"/>
          <p:cNvSpPr txBox="1"/>
          <p:nvPr/>
        </p:nvSpPr>
        <p:spPr>
          <a:xfrm>
            <a:off x="1692499" y="1772816"/>
            <a:ext cx="9073008" cy="23083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dirty="0" err="1">
                <a:solidFill>
                  <a:schemeClr val="dk1"/>
                </a:solidFill>
                <a:latin typeface="Calibri"/>
                <a:ea typeface="Calibri"/>
                <a:cs typeface="Calibri"/>
                <a:sym typeface="Calibri"/>
              </a:rPr>
              <a:t>p</a:t>
            </a:r>
            <a:r>
              <a:rPr lang="en-US" sz="2400" b="0" i="0" u="none" strike="noStrike" cap="none" dirty="0" err="1">
                <a:solidFill>
                  <a:schemeClr val="dk1"/>
                </a:solidFill>
                <a:latin typeface="Calibri"/>
                <a:ea typeface="Calibri"/>
                <a:cs typeface="Calibri"/>
                <a:sym typeface="Calibri"/>
              </a:rPr>
              <a:t>lt.plot</a:t>
            </a:r>
            <a:r>
              <a:rPr lang="en-US" sz="2400" b="0" i="0" u="none" strike="noStrike" cap="none" dirty="0">
                <a:solidFill>
                  <a:schemeClr val="dk1"/>
                </a:solidFill>
                <a:latin typeface="Calibri"/>
                <a:ea typeface="Calibri"/>
                <a:cs typeface="Calibri"/>
                <a:sym typeface="Calibri"/>
              </a:rPr>
              <a:t>(</a:t>
            </a:r>
            <a:r>
              <a:rPr lang="en-US" sz="2400" b="0" i="0" u="none" strike="noStrike" cap="none" dirty="0" err="1">
                <a:solidFill>
                  <a:schemeClr val="dk1"/>
                </a:solidFill>
                <a:latin typeface="Calibri"/>
                <a:ea typeface="Calibri"/>
                <a:cs typeface="Calibri"/>
                <a:sym typeface="Calibri"/>
              </a:rPr>
              <a:t>randn</a:t>
            </a:r>
            <a:r>
              <a:rPr lang="en-US" sz="2400" b="0" i="0" u="none" strike="noStrike" cap="none" dirty="0">
                <a:solidFill>
                  <a:schemeClr val="dk1"/>
                </a:solidFill>
                <a:latin typeface="Calibri"/>
                <a:ea typeface="Calibri"/>
                <a:cs typeface="Calibri"/>
                <a:sym typeface="Calibri"/>
              </a:rPr>
              <a:t>(30).</a:t>
            </a:r>
            <a:r>
              <a:rPr lang="en-US" sz="2400" b="0" i="0" u="none" strike="noStrike" cap="none" dirty="0" err="1">
                <a:solidFill>
                  <a:schemeClr val="dk1"/>
                </a:solidFill>
                <a:latin typeface="Calibri"/>
                <a:ea typeface="Calibri"/>
                <a:cs typeface="Calibri"/>
                <a:sym typeface="Calibri"/>
              </a:rPr>
              <a:t>cumsum</a:t>
            </a:r>
            <a:r>
              <a:rPr lang="en-US" sz="2400" b="0" i="0" u="none" strike="noStrike" cap="none" dirty="0">
                <a:solidFill>
                  <a:schemeClr val="dk1"/>
                </a:solidFill>
                <a:latin typeface="Calibri"/>
                <a:ea typeface="Calibri"/>
                <a:cs typeface="Calibri"/>
                <a:sym typeface="Calibri"/>
              </a:rPr>
              <a:t>(), color='k', </a:t>
            </a:r>
            <a:r>
              <a:rPr lang="en-US" sz="2400" b="0" i="0" u="none" strike="noStrike" cap="none" dirty="0" err="1">
                <a:solidFill>
                  <a:schemeClr val="dk1"/>
                </a:solidFill>
                <a:latin typeface="Calibri"/>
                <a:ea typeface="Calibri"/>
                <a:cs typeface="Calibri"/>
                <a:sym typeface="Calibri"/>
              </a:rPr>
              <a:t>linestyle</a:t>
            </a:r>
            <a:r>
              <a:rPr lang="en-US" sz="2400" b="0" i="0" u="none" strike="noStrike" cap="none" dirty="0">
                <a:solidFill>
                  <a:schemeClr val="dk1"/>
                </a:solidFill>
                <a:latin typeface="Calibri"/>
                <a:ea typeface="Calibri"/>
                <a:cs typeface="Calibri"/>
                <a:sym typeface="Calibri"/>
              </a:rPr>
              <a:t>='dashed', marker='o') </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For line plots, you will notice that subsequent points are linearly interpolated by default. This can be altered with the </a:t>
            </a:r>
            <a:r>
              <a:rPr lang="en-US" sz="2400" b="0" i="0" u="none" strike="noStrike" cap="none" dirty="0" err="1">
                <a:solidFill>
                  <a:schemeClr val="dk1"/>
                </a:solidFill>
                <a:latin typeface="Calibri"/>
                <a:ea typeface="Calibri"/>
                <a:cs typeface="Calibri"/>
                <a:sym typeface="Calibri"/>
              </a:rPr>
              <a:t>drawstyle</a:t>
            </a:r>
            <a:r>
              <a:rPr lang="en-US" sz="2400" b="0" i="0" u="none" strike="noStrike" cap="none" dirty="0">
                <a:solidFill>
                  <a:schemeClr val="dk1"/>
                </a:solidFill>
                <a:latin typeface="Calibri"/>
                <a:ea typeface="Calibri"/>
                <a:cs typeface="Calibri"/>
                <a:sym typeface="Calibri"/>
              </a:rPr>
              <a:t> option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9" name="Google Shape;189;p13"/>
          <p:cNvSpPr txBox="1"/>
          <p:nvPr/>
        </p:nvSpPr>
        <p:spPr>
          <a:xfrm>
            <a:off x="1764507" y="1124744"/>
            <a:ext cx="10225136" cy="6370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data = </a:t>
            </a:r>
            <a:r>
              <a:rPr lang="en-US" sz="2400" b="0" i="0" u="none" strike="noStrike" cap="none" dirty="0" err="1">
                <a:solidFill>
                  <a:schemeClr val="dk1"/>
                </a:solidFill>
                <a:latin typeface="Calibri"/>
                <a:ea typeface="Calibri"/>
                <a:cs typeface="Calibri"/>
                <a:sym typeface="Calibri"/>
              </a:rPr>
              <a:t>np.random.randn</a:t>
            </a:r>
            <a:r>
              <a:rPr lang="en-US" sz="2400" b="0" i="0" u="none" strike="noStrike" cap="none" dirty="0">
                <a:solidFill>
                  <a:schemeClr val="dk1"/>
                </a:solidFill>
                <a:latin typeface="Calibri"/>
                <a:ea typeface="Calibri"/>
                <a:cs typeface="Calibri"/>
                <a:sym typeface="Calibri"/>
              </a:rPr>
              <a:t>(30).</a:t>
            </a:r>
            <a:r>
              <a:rPr lang="en-US" sz="2400" b="0" i="0" u="none" strike="noStrike" cap="none" dirty="0" err="1">
                <a:solidFill>
                  <a:schemeClr val="dk1"/>
                </a:solidFill>
                <a:latin typeface="Calibri"/>
                <a:ea typeface="Calibri"/>
                <a:cs typeface="Calibri"/>
                <a:sym typeface="Calibri"/>
              </a:rPr>
              <a:t>cumsum</a:t>
            </a:r>
            <a:r>
              <a:rPr lang="en-US" sz="24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a:t>
            </a:r>
            <a:r>
              <a:rPr lang="en-US" sz="2400" b="0" i="0" u="none" strike="noStrike" cap="none" dirty="0" err="1">
                <a:solidFill>
                  <a:schemeClr val="dk1"/>
                </a:solidFill>
                <a:latin typeface="Calibri"/>
                <a:ea typeface="Calibri"/>
                <a:cs typeface="Calibri"/>
                <a:sym typeface="Calibri"/>
              </a:rPr>
              <a:t>plt.plot</a:t>
            </a:r>
            <a:r>
              <a:rPr lang="en-US" sz="2400" b="0" i="0" u="none" strike="noStrike" cap="none" dirty="0">
                <a:solidFill>
                  <a:schemeClr val="dk1"/>
                </a:solidFill>
                <a:latin typeface="Calibri"/>
                <a:ea typeface="Calibri"/>
                <a:cs typeface="Calibri"/>
                <a:sym typeface="Calibri"/>
              </a:rPr>
              <a:t>(data, 'k--', label='Default') </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Out: [&lt;matplotlib.lines.Line2D at 0x7fb624d86160&gt;]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a:t>
            </a:r>
            <a:r>
              <a:rPr lang="en-US" sz="2400" b="0" i="0" u="none" strike="noStrike" cap="none" dirty="0" err="1">
                <a:solidFill>
                  <a:schemeClr val="dk1"/>
                </a:solidFill>
                <a:latin typeface="Calibri"/>
                <a:ea typeface="Calibri"/>
                <a:cs typeface="Calibri"/>
                <a:sym typeface="Calibri"/>
              </a:rPr>
              <a:t>plt.plot</a:t>
            </a:r>
            <a:r>
              <a:rPr lang="en-US" sz="2400" b="0" i="0" u="none" strike="noStrike" cap="none" dirty="0">
                <a:solidFill>
                  <a:schemeClr val="dk1"/>
                </a:solidFill>
                <a:latin typeface="Calibri"/>
                <a:ea typeface="Calibri"/>
                <a:cs typeface="Calibri"/>
                <a:sym typeface="Calibri"/>
              </a:rPr>
              <a:t>(data, 'k-', </a:t>
            </a:r>
            <a:r>
              <a:rPr lang="en-US" sz="2400" b="0" i="0" u="none" strike="noStrike" cap="none" dirty="0" err="1">
                <a:solidFill>
                  <a:schemeClr val="dk1"/>
                </a:solidFill>
                <a:latin typeface="Calibri"/>
                <a:ea typeface="Calibri"/>
                <a:cs typeface="Calibri"/>
                <a:sym typeface="Calibri"/>
              </a:rPr>
              <a:t>drawstyle</a:t>
            </a:r>
            <a:r>
              <a:rPr lang="en-US" sz="2400" b="0" i="0" u="none" strike="noStrike" cap="none" dirty="0">
                <a:solidFill>
                  <a:schemeClr val="dk1"/>
                </a:solidFill>
                <a:latin typeface="Calibri"/>
                <a:ea typeface="Calibri"/>
                <a:cs typeface="Calibri"/>
                <a:sym typeface="Calibri"/>
              </a:rPr>
              <a:t>='steps-post', label='steps-post')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Out : [&lt;matplotlib.lines.Line2D at 0x7fb624d869e8&gt;]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a:t>
            </a:r>
            <a:r>
              <a:rPr lang="en-US" sz="2400" b="0" i="0" u="none" strike="noStrike" cap="none" dirty="0" err="1">
                <a:solidFill>
                  <a:schemeClr val="dk1"/>
                </a:solidFill>
                <a:latin typeface="Calibri"/>
                <a:ea typeface="Calibri"/>
                <a:cs typeface="Calibri"/>
                <a:sym typeface="Calibri"/>
              </a:rPr>
              <a:t>plt.legend</a:t>
            </a:r>
            <a:r>
              <a:rPr lang="en-US" sz="2400" b="0" i="0" u="none" strike="noStrike" cap="none" dirty="0">
                <a:solidFill>
                  <a:schemeClr val="dk1"/>
                </a:solidFill>
                <a:latin typeface="Calibri"/>
                <a:ea typeface="Calibri"/>
                <a:cs typeface="Calibri"/>
                <a:sym typeface="Calibri"/>
              </a:rPr>
              <a:t>(loc='best')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Out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Line plot with different </a:t>
            </a:r>
            <a:r>
              <a:rPr lang="en-US" sz="2400" b="0" i="0" u="none" strike="noStrike" cap="none" dirty="0" err="1">
                <a:solidFill>
                  <a:schemeClr val="dk1"/>
                </a:solidFill>
                <a:latin typeface="Calibri"/>
                <a:ea typeface="Calibri"/>
                <a:cs typeface="Calibri"/>
                <a:sym typeface="Calibri"/>
              </a:rPr>
              <a:t>drawstyle</a:t>
            </a:r>
            <a:r>
              <a:rPr lang="en-US" sz="2400" b="0" i="0" u="none" strike="noStrike" cap="none" dirty="0">
                <a:solidFill>
                  <a:schemeClr val="dk1"/>
                </a:solidFill>
                <a:latin typeface="Calibri"/>
                <a:ea typeface="Calibri"/>
                <a:cs typeface="Calibri"/>
                <a:sym typeface="Calibri"/>
              </a:rPr>
              <a:t> options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pic>
        <p:nvPicPr>
          <p:cNvPr id="190" name="Google Shape;190;p13" descr="C:\Users\Subrains-3\Pictures\Screenshots\Screenshot (12).png"/>
          <p:cNvPicPr preferRelativeResize="0"/>
          <p:nvPr/>
        </p:nvPicPr>
        <p:blipFill rotWithShape="1">
          <a:blip r:embed="rId3">
            <a:alphaModFix/>
          </a:blip>
          <a:srcRect/>
          <a:stretch/>
        </p:blipFill>
        <p:spPr>
          <a:xfrm>
            <a:off x="3348683" y="3356992"/>
            <a:ext cx="4093845" cy="25946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 name="Google Shape;197;p14"/>
          <p:cNvSpPr txBox="1"/>
          <p:nvPr/>
        </p:nvSpPr>
        <p:spPr>
          <a:xfrm>
            <a:off x="1116435" y="908720"/>
            <a:ext cx="9577064" cy="41549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366092"/>
                </a:solidFill>
                <a:latin typeface="Calibri"/>
                <a:ea typeface="Calibri"/>
                <a:cs typeface="Calibri"/>
                <a:sym typeface="Calibri"/>
              </a:rPr>
              <a:t>Ticks, Labels, and Legends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The pyplot interface, designed for interactive use, consists of methods like xlim, xticks, and xticklabels. These control the plot range, tick locations, and tick labels, respectively. They can be used in two ways: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Called with no arguments returns the current parameter value (e.g., plt.xlim() returns the current x-axis plotting range)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Called with parameters sets the parameter value (e.g., plt.xlim([0, 10]), sets the x-axis range to 0 to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5" name="Google Shape;205;p15"/>
          <p:cNvSpPr txBox="1"/>
          <p:nvPr/>
        </p:nvSpPr>
        <p:spPr>
          <a:xfrm>
            <a:off x="612379" y="487025"/>
            <a:ext cx="10009112" cy="37856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Adding legends</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Legends are another critical element for identifying plot elements. There are a couple of ways to add one. The easiest is to pass the label argument when adding each piece of the plot</a:t>
            </a:r>
            <a:r>
              <a:rPr lang="en-US" sz="2400" b="1"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[44]: from numpy.random import randn</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[45]: fig = plt.figure(); ax = fig.add_subplot(1, 1,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[46]: ax.plot(randn(1000).cumsum(), 'k', label='one')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Out[46]: [&lt;matplotlib.lines.Line2D at 0x7fb624bdf860&gt;]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2" name="Google Shape;212;p16"/>
          <p:cNvSpPr txBox="1"/>
          <p:nvPr/>
        </p:nvSpPr>
        <p:spPr>
          <a:xfrm>
            <a:off x="396354" y="908720"/>
            <a:ext cx="12349683" cy="6001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a:t>
            </a:r>
            <a:r>
              <a:rPr lang="en-US" sz="2400" b="0" i="0" u="none" strike="noStrike" cap="none" dirty="0" err="1">
                <a:solidFill>
                  <a:schemeClr val="dk1"/>
                </a:solidFill>
                <a:latin typeface="Calibri"/>
                <a:ea typeface="Calibri"/>
                <a:cs typeface="Calibri"/>
                <a:sym typeface="Calibri"/>
              </a:rPr>
              <a:t>ax.plot</a:t>
            </a:r>
            <a:r>
              <a:rPr lang="en-US" sz="2400" b="0" i="0" u="none" strike="noStrike" cap="none" dirty="0">
                <a:solidFill>
                  <a:schemeClr val="dk1"/>
                </a:solidFill>
                <a:latin typeface="Calibri"/>
                <a:ea typeface="Calibri"/>
                <a:cs typeface="Calibri"/>
                <a:sym typeface="Calibri"/>
              </a:rPr>
              <a:t>(</a:t>
            </a:r>
            <a:r>
              <a:rPr lang="en-US" sz="2400" b="0" i="0" u="none" strike="noStrike" cap="none" dirty="0" err="1">
                <a:solidFill>
                  <a:schemeClr val="dk1"/>
                </a:solidFill>
                <a:latin typeface="Calibri"/>
                <a:ea typeface="Calibri"/>
                <a:cs typeface="Calibri"/>
                <a:sym typeface="Calibri"/>
              </a:rPr>
              <a:t>randn</a:t>
            </a:r>
            <a:r>
              <a:rPr lang="en-US" sz="2400" b="0" i="0" u="none" strike="noStrike" cap="none" dirty="0">
                <a:solidFill>
                  <a:schemeClr val="dk1"/>
                </a:solidFill>
                <a:latin typeface="Calibri"/>
                <a:ea typeface="Calibri"/>
                <a:cs typeface="Calibri"/>
                <a:sym typeface="Calibri"/>
              </a:rPr>
              <a:t>(1000).</a:t>
            </a:r>
            <a:r>
              <a:rPr lang="en-US" sz="2400" b="0" i="0" u="none" strike="noStrike" cap="none" dirty="0" err="1">
                <a:solidFill>
                  <a:schemeClr val="dk1"/>
                </a:solidFill>
                <a:latin typeface="Calibri"/>
                <a:ea typeface="Calibri"/>
                <a:cs typeface="Calibri"/>
                <a:sym typeface="Calibri"/>
              </a:rPr>
              <a:t>cumsum</a:t>
            </a:r>
            <a:r>
              <a:rPr lang="en-US" sz="2400" b="0" i="0" u="none" strike="noStrike" cap="none" dirty="0">
                <a:solidFill>
                  <a:schemeClr val="dk1"/>
                </a:solidFill>
                <a:latin typeface="Calibri"/>
                <a:ea typeface="Calibri"/>
                <a:cs typeface="Calibri"/>
                <a:sym typeface="Calibri"/>
              </a:rPr>
              <a:t>(), 'k--', label='two')</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Out : [&lt;matplotlib.lines.Line2D at 0x7fb624be90f0&gt;]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 </a:t>
            </a:r>
            <a:r>
              <a:rPr lang="en-US" sz="2400" b="0" i="0" u="none" strike="noStrike" cap="none" dirty="0" err="1">
                <a:solidFill>
                  <a:schemeClr val="dk1"/>
                </a:solidFill>
                <a:latin typeface="Calibri"/>
                <a:ea typeface="Calibri"/>
                <a:cs typeface="Calibri"/>
                <a:sym typeface="Calibri"/>
              </a:rPr>
              <a:t>ax.plot</a:t>
            </a:r>
            <a:r>
              <a:rPr lang="en-US" sz="2400" b="0" i="0" u="none" strike="noStrike" cap="none" dirty="0">
                <a:solidFill>
                  <a:schemeClr val="dk1"/>
                </a:solidFill>
                <a:latin typeface="Calibri"/>
                <a:ea typeface="Calibri"/>
                <a:cs typeface="Calibri"/>
                <a:sym typeface="Calibri"/>
              </a:rPr>
              <a:t>(</a:t>
            </a:r>
            <a:r>
              <a:rPr lang="en-US" sz="2400" b="0" i="0" u="none" strike="noStrike" cap="none" dirty="0" err="1">
                <a:solidFill>
                  <a:schemeClr val="dk1"/>
                </a:solidFill>
                <a:latin typeface="Calibri"/>
                <a:ea typeface="Calibri"/>
                <a:cs typeface="Calibri"/>
                <a:sym typeface="Calibri"/>
              </a:rPr>
              <a:t>randn</a:t>
            </a:r>
            <a:r>
              <a:rPr lang="en-US" sz="2400" b="0" i="0" u="none" strike="noStrike" cap="none" dirty="0">
                <a:solidFill>
                  <a:schemeClr val="dk1"/>
                </a:solidFill>
                <a:latin typeface="Calibri"/>
                <a:ea typeface="Calibri"/>
                <a:cs typeface="Calibri"/>
                <a:sym typeface="Calibri"/>
              </a:rPr>
              <a:t>(1000).</a:t>
            </a:r>
            <a:r>
              <a:rPr lang="en-US" sz="2400" b="0" i="0" u="none" strike="noStrike" cap="none" dirty="0" err="1">
                <a:solidFill>
                  <a:schemeClr val="dk1"/>
                </a:solidFill>
                <a:latin typeface="Calibri"/>
                <a:ea typeface="Calibri"/>
                <a:cs typeface="Calibri"/>
                <a:sym typeface="Calibri"/>
              </a:rPr>
              <a:t>cumsum</a:t>
            </a:r>
            <a:r>
              <a:rPr lang="en-US" sz="2400" b="0" i="0" u="none" strike="noStrike" cap="none" dirty="0">
                <a:solidFill>
                  <a:schemeClr val="dk1"/>
                </a:solidFill>
                <a:latin typeface="Calibri"/>
                <a:ea typeface="Calibri"/>
                <a:cs typeface="Calibri"/>
                <a:sym typeface="Calibri"/>
              </a:rPr>
              <a:t>(), 'k.', label='three')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Out : [&lt;matplotlib.lines.Line2D at 0x7fb624be9160&gt;]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you can either call </a:t>
            </a:r>
            <a:r>
              <a:rPr lang="en-US" sz="2400" b="0" i="0" u="none" strike="noStrike" cap="none" dirty="0" err="1">
                <a:solidFill>
                  <a:schemeClr val="dk1"/>
                </a:solidFill>
                <a:latin typeface="Calibri"/>
                <a:ea typeface="Calibri"/>
                <a:cs typeface="Calibri"/>
                <a:sym typeface="Calibri"/>
              </a:rPr>
              <a:t>ax.legend</a:t>
            </a:r>
            <a:r>
              <a:rPr lang="en-US" sz="2400" b="0" i="0" u="none" strike="noStrike" cap="none" dirty="0">
                <a:solidFill>
                  <a:schemeClr val="dk1"/>
                </a:solidFill>
                <a:latin typeface="Calibri"/>
                <a:ea typeface="Calibri"/>
                <a:cs typeface="Calibri"/>
                <a:sym typeface="Calibri"/>
              </a:rPr>
              <a:t>() or </a:t>
            </a:r>
            <a:r>
              <a:rPr lang="en-US" sz="2400" b="0" i="0" u="none" strike="noStrike" cap="none" dirty="0" err="1">
                <a:solidFill>
                  <a:schemeClr val="dk1"/>
                </a:solidFill>
                <a:latin typeface="Calibri"/>
                <a:ea typeface="Calibri"/>
                <a:cs typeface="Calibri"/>
                <a:sym typeface="Calibri"/>
              </a:rPr>
              <a:t>plt.legend</a:t>
            </a:r>
            <a:r>
              <a:rPr lang="en-US" sz="2400" b="0" i="0" u="none" strike="noStrike" cap="none" dirty="0">
                <a:solidFill>
                  <a:schemeClr val="dk1"/>
                </a:solidFill>
                <a:latin typeface="Calibri"/>
                <a:ea typeface="Calibri"/>
                <a:cs typeface="Calibri"/>
                <a:sym typeface="Calibri"/>
              </a:rPr>
              <a:t>() to automatically create a legend.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[49]: </a:t>
            </a:r>
            <a:r>
              <a:rPr lang="en-US" sz="2400" b="0" i="0" u="none" strike="noStrike" cap="none" dirty="0" err="1">
                <a:solidFill>
                  <a:schemeClr val="dk1"/>
                </a:solidFill>
                <a:latin typeface="Calibri"/>
                <a:ea typeface="Calibri"/>
                <a:cs typeface="Calibri"/>
                <a:sym typeface="Calibri"/>
              </a:rPr>
              <a:t>ax.legend</a:t>
            </a:r>
            <a:r>
              <a:rPr lang="en-US" sz="2400" b="0" i="0" u="none" strike="noStrike" cap="none" dirty="0">
                <a:solidFill>
                  <a:schemeClr val="dk1"/>
                </a:solidFill>
                <a:latin typeface="Calibri"/>
                <a:ea typeface="Calibri"/>
                <a:cs typeface="Calibri"/>
                <a:sym typeface="Calibri"/>
              </a:rPr>
              <a:t>(loc='best')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Out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Simple plot with three lines and legend</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pic>
        <p:nvPicPr>
          <p:cNvPr id="213" name="Google Shape;213;p16" descr="C:\Users\Subrains-3\Pictures\Screenshots\Screenshot (13).png"/>
          <p:cNvPicPr preferRelativeResize="0"/>
          <p:nvPr/>
        </p:nvPicPr>
        <p:blipFill rotWithShape="1">
          <a:blip r:embed="rId3">
            <a:alphaModFix/>
          </a:blip>
          <a:srcRect/>
          <a:stretch/>
        </p:blipFill>
        <p:spPr>
          <a:xfrm>
            <a:off x="2772619" y="3429000"/>
            <a:ext cx="3976370" cy="24561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0" name="Google Shape;220;p17"/>
          <p:cNvSpPr txBox="1"/>
          <p:nvPr/>
        </p:nvSpPr>
        <p:spPr>
          <a:xfrm>
            <a:off x="1620491" y="548680"/>
            <a:ext cx="9649072" cy="35086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366092"/>
                </a:solidFill>
                <a:latin typeface="Calibri"/>
                <a:ea typeface="Calibri"/>
                <a:cs typeface="Calibri"/>
                <a:sym typeface="Calibri"/>
              </a:rPr>
              <a:t>Bar Plots </a:t>
            </a:r>
            <a:endParaRPr sz="3600" b="0"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The plot.bar() and plot.barh() make vertical and horizontal bar plots, respectively. In this case, the Series or DataFrame index will be used as the x (bar) or y (barh) ticks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fig, axes = plt.subplots(2,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 = pd.Series(np.random.rand(16), index=list('abcdefghijklmnop'))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data.plot.bar(ax=axes[0], color='k', alpha=0.7)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&lt;matplotlib.axes._subplots.AxesSubplot at 0x7fb62493d470&gt;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7" name="Google Shape;227;p18"/>
          <p:cNvSpPr txBox="1"/>
          <p:nvPr/>
        </p:nvSpPr>
        <p:spPr>
          <a:xfrm>
            <a:off x="1980531" y="1196752"/>
            <a:ext cx="8208912" cy="45243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[67]: data.plot.barh(ax=axes[1], color='k', alpha=0.7)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Horizonal and vertical bar plot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228" name="Google Shape;228;p18" descr="C:\Users\Subrains-3\Pictures\Screenshots\Screenshot (14).png"/>
          <p:cNvPicPr preferRelativeResize="0"/>
          <p:nvPr/>
        </p:nvPicPr>
        <p:blipFill rotWithShape="1">
          <a:blip r:embed="rId3">
            <a:alphaModFix/>
          </a:blip>
          <a:srcRect/>
          <a:stretch/>
        </p:blipFill>
        <p:spPr>
          <a:xfrm>
            <a:off x="3204667" y="1916832"/>
            <a:ext cx="4083050" cy="25196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 name="Google Shape;235;p19"/>
          <p:cNvSpPr txBox="1"/>
          <p:nvPr/>
        </p:nvSpPr>
        <p:spPr>
          <a:xfrm>
            <a:off x="1044427" y="692696"/>
            <a:ext cx="10009112" cy="38779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366092"/>
                </a:solidFill>
                <a:latin typeface="Calibri"/>
                <a:ea typeface="Calibri"/>
                <a:cs typeface="Calibri"/>
                <a:sym typeface="Calibri"/>
              </a:rPr>
              <a:t>Histograms and Density Plots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 histogram is a kind of bar plot that gives a discretized display of value frequency. The data points are split into discrete, evenly spaced bins, and the number of data points in each bin is plotted. Using the tipping data from before, we can make a histogram of tip percentages of the total bill using the plot.hist method on the Series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3" y="3729"/>
            <a:ext cx="5870030" cy="6858000"/>
          </a:xfrm>
          <a:prstGeom prst="rect">
            <a:avLst/>
          </a:prstGeom>
          <a:gradFill>
            <a:gsLst>
              <a:gs pos="0">
                <a:srgbClr val="4F81BD">
                  <a:alpha val="81568"/>
                </a:srgbClr>
              </a:gs>
              <a:gs pos="25000">
                <a:srgbClr val="4F81BD">
                  <a:alpha val="60000"/>
                </a:srgbClr>
              </a:gs>
              <a:gs pos="94000">
                <a:srgbClr val="C4BD97"/>
              </a:gs>
              <a:gs pos="100000">
                <a:srgbClr val="C4BD97"/>
              </a:gs>
            </a:gsLst>
            <a:lin ang="4200000" scaled="0"/>
          </a:gradFill>
          <a:ln>
            <a:noFill/>
          </a:ln>
        </p:spPr>
        <p:txBody>
          <a:bodyPr spcFirstLastPara="1" wrap="square" lIns="106750" tIns="53375" rIns="106750" bIns="533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2" y="3"/>
            <a:ext cx="12746038" cy="6858000"/>
          </a:xfrm>
          <a:prstGeom prst="rect">
            <a:avLst/>
          </a:prstGeom>
          <a:noFill/>
          <a:ln>
            <a:noFill/>
          </a:ln>
        </p:spPr>
      </p:pic>
      <p:sp>
        <p:nvSpPr>
          <p:cNvPr id="101" name="Google Shape;101;p2"/>
          <p:cNvSpPr/>
          <p:nvPr/>
        </p:nvSpPr>
        <p:spPr>
          <a:xfrm>
            <a:off x="1" y="738619"/>
            <a:ext cx="5227673"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w="25400" cap="flat" cmpd="sng">
            <a:solidFill>
              <a:srgbClr val="B7CCE4"/>
            </a:solidFill>
            <a:prstDash val="solid"/>
            <a:round/>
            <a:headEnd type="none" w="sm" len="sm"/>
            <a:tailEnd type="none" w="sm" len="sm"/>
          </a:ln>
        </p:spPr>
        <p:txBody>
          <a:bodyPr spcFirstLastPara="1" wrap="square" lIns="106750" tIns="53375" rIns="106750" bIns="533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2"/>
          <p:cNvSpPr txBox="1"/>
          <p:nvPr/>
        </p:nvSpPr>
        <p:spPr>
          <a:xfrm>
            <a:off x="250228" y="2348881"/>
            <a:ext cx="4566293" cy="2132189"/>
          </a:xfrm>
          <a:prstGeom prst="rect">
            <a:avLst/>
          </a:prstGeom>
          <a:noFill/>
          <a:ln>
            <a:noFill/>
          </a:ln>
        </p:spPr>
        <p:txBody>
          <a:bodyPr spcFirstLastPara="1" wrap="square" lIns="106750" tIns="53375" rIns="106750" bIns="53375" anchor="ctr" anchorCtr="0">
            <a:noAutofit/>
          </a:bodyPr>
          <a:lstStyle/>
          <a:p>
            <a:pPr marL="0" marR="0" lvl="0" indent="0" algn="l" rtl="0">
              <a:lnSpc>
                <a:spcPct val="90000"/>
              </a:lnSpc>
              <a:spcBef>
                <a:spcPts val="0"/>
              </a:spcBef>
              <a:spcAft>
                <a:spcPts val="0"/>
              </a:spcAft>
              <a:buClr>
                <a:srgbClr val="000000"/>
              </a:buClr>
              <a:buSzPts val="7000"/>
              <a:buFont typeface="Arial"/>
              <a:buNone/>
            </a:pPr>
            <a:r>
              <a:rPr lang="en-US" sz="7000" b="1" i="0" u="none" strike="noStrike" cap="none">
                <a:solidFill>
                  <a:srgbClr val="93B3D7"/>
                </a:solidFill>
                <a:latin typeface="Arial"/>
                <a:ea typeface="Arial"/>
                <a:cs typeface="Arial"/>
                <a:sym typeface="Arial"/>
              </a:rPr>
              <a:t>Matplotlib</a:t>
            </a:r>
            <a:endParaRPr sz="7000" b="1" i="0" u="none" strike="noStrike" cap="none">
              <a:solidFill>
                <a:srgbClr val="93B3D7"/>
              </a:solidFill>
              <a:latin typeface="Arial"/>
              <a:ea typeface="Arial"/>
              <a:cs typeface="Arial"/>
              <a:sym typeface="Arial"/>
            </a:endParaRPr>
          </a:p>
        </p:txBody>
      </p:sp>
      <p:sp>
        <p:nvSpPr>
          <p:cNvPr id="103" name="Google Shape;103;p2"/>
          <p:cNvSpPr txBox="1"/>
          <p:nvPr/>
        </p:nvSpPr>
        <p:spPr>
          <a:xfrm>
            <a:off x="6367347" y="3695701"/>
            <a:ext cx="5203774" cy="2365271"/>
          </a:xfrm>
          <a:prstGeom prst="rect">
            <a:avLst/>
          </a:prstGeom>
          <a:noFill/>
          <a:ln>
            <a:noFill/>
          </a:ln>
        </p:spPr>
        <p:txBody>
          <a:bodyPr spcFirstLastPara="1" wrap="square" lIns="106750" tIns="53375" rIns="106750" bIns="53375" anchor="ctr" anchorCtr="0">
            <a:noAutofit/>
          </a:bodyPr>
          <a:lstStyle/>
          <a:p>
            <a:pPr marL="0" marR="0" lvl="0" indent="0" algn="l" rtl="0">
              <a:lnSpc>
                <a:spcPct val="90000"/>
              </a:lnSpc>
              <a:spcBef>
                <a:spcPts val="0"/>
              </a:spcBef>
              <a:spcAft>
                <a:spcPts val="0"/>
              </a:spcAft>
              <a:buClr>
                <a:srgbClr val="000000"/>
              </a:buClr>
              <a:buSzPts val="2400"/>
              <a:buFont typeface="Arial"/>
              <a:buNone/>
            </a:pPr>
            <a:endParaRPr sz="2400" b="0" i="0" u="none" strike="noStrike" cap="none">
              <a:solidFill>
                <a:srgbClr val="000000"/>
              </a:solidFill>
              <a:latin typeface="Gill Sans"/>
              <a:ea typeface="Gill Sans"/>
              <a:cs typeface="Gill Sans"/>
              <a:sym typeface="Gill Sans"/>
            </a:endParaRPr>
          </a:p>
        </p:txBody>
      </p:sp>
      <p:sp>
        <p:nvSpPr>
          <p:cNvPr id="105" name="Google Shape;105;p2"/>
          <p:cNvSpPr txBox="1"/>
          <p:nvPr/>
        </p:nvSpPr>
        <p:spPr>
          <a:xfrm>
            <a:off x="6589043" y="1412776"/>
            <a:ext cx="4817936" cy="384799"/>
          </a:xfrm>
          <a:prstGeom prst="rect">
            <a:avLst/>
          </a:prstGeom>
          <a:noFill/>
          <a:ln>
            <a:noFill/>
          </a:ln>
        </p:spPr>
        <p:txBody>
          <a:bodyPr spcFirstLastPara="1" wrap="square" lIns="106750" tIns="53375" rIns="106750" bIns="53375" anchor="t"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2"/>
          <p:cNvSpPr txBox="1"/>
          <p:nvPr/>
        </p:nvSpPr>
        <p:spPr>
          <a:xfrm>
            <a:off x="6156995" y="2564904"/>
            <a:ext cx="6336704"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Matplotlib is python’s fundamental plotting library. It is  extremely flexible and gives the user full control over all elements of the plot.</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 name="Google Shape;113;p3"/>
          <p:cNvSpPr txBox="1"/>
          <p:nvPr/>
        </p:nvSpPr>
        <p:spPr>
          <a:xfrm>
            <a:off x="1764507" y="980728"/>
            <a:ext cx="10369152" cy="39703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366092"/>
                </a:solidFill>
                <a:latin typeface="Calibri"/>
                <a:ea typeface="Calibri"/>
                <a:cs typeface="Calibri"/>
                <a:sym typeface="Calibri"/>
              </a:rPr>
              <a:t>Plotting and Visualization</a:t>
            </a:r>
            <a:endParaRPr sz="3600" b="0"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import matplotlib.pyplot as plt #calling with alias name</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#running %matplotlib notebook in Jupyter</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import numpy as np</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 = np.arange(10)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 array([0, 1, 2, 3, 4, 5, 6, 7, 8, 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plt.plot(data)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4"/>
          <p:cNvSpPr txBox="1"/>
          <p:nvPr/>
        </p:nvSpPr>
        <p:spPr>
          <a:xfrm>
            <a:off x="2196555" y="1556792"/>
            <a:ext cx="4824536" cy="23083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#plotting a line graph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plt.plot(data)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121" name="Google Shape;121;p4" descr="C:\Users\Subrains-3\Desktop\SCRN\Screenshot (7).png"/>
          <p:cNvPicPr preferRelativeResize="0"/>
          <p:nvPr/>
        </p:nvPicPr>
        <p:blipFill rotWithShape="1">
          <a:blip r:embed="rId3">
            <a:alphaModFix/>
          </a:blip>
          <a:srcRect/>
          <a:stretch/>
        </p:blipFill>
        <p:spPr>
          <a:xfrm>
            <a:off x="2844627" y="2852936"/>
            <a:ext cx="4083050" cy="25412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5"/>
          <p:cNvSpPr txBox="1"/>
          <p:nvPr/>
        </p:nvSpPr>
        <p:spPr>
          <a:xfrm>
            <a:off x="612379" y="1052736"/>
            <a:ext cx="11629603" cy="3323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366092"/>
                </a:solidFill>
                <a:latin typeface="Calibri"/>
                <a:ea typeface="Calibri"/>
                <a:cs typeface="Calibri"/>
                <a:sym typeface="Calibri"/>
              </a:rPr>
              <a:t>Subplots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Plots in matplotlib reside within a Figure object. You can create a new figure with plt.figure</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fig = plt.figure()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ax1 = fig.add_subplot(2, 2,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ax2 = fig.add_subplot(2, 2,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ax3 = fig.add_subplot(2, 2,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5" name="Google Shape;135;p6" descr="C:\Users\Subrains-3\Desktop\SCRN\Screenshot (5).png"/>
          <p:cNvPicPr preferRelativeResize="0"/>
          <p:nvPr/>
        </p:nvPicPr>
        <p:blipFill rotWithShape="1">
          <a:blip r:embed="rId3">
            <a:alphaModFix/>
          </a:blip>
          <a:srcRect/>
          <a:stretch/>
        </p:blipFill>
        <p:spPr>
          <a:xfrm>
            <a:off x="3852739" y="1412776"/>
            <a:ext cx="6455286" cy="4356184"/>
          </a:xfrm>
          <a:prstGeom prst="rect">
            <a:avLst/>
          </a:prstGeom>
          <a:noFill/>
          <a:ln>
            <a:noFill/>
          </a:ln>
        </p:spPr>
      </p:pic>
      <p:sp>
        <p:nvSpPr>
          <p:cNvPr id="136" name="Google Shape;136;p6"/>
          <p:cNvSpPr txBox="1"/>
          <p:nvPr/>
        </p:nvSpPr>
        <p:spPr>
          <a:xfrm>
            <a:off x="1692499" y="1484784"/>
            <a:ext cx="172819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p:nvPr/>
        </p:nvSpPr>
        <p:spPr>
          <a:xfrm>
            <a:off x="338780" y="243322"/>
            <a:ext cx="12167099" cy="6207900"/>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7"/>
          <p:cNvSpPr txBox="1"/>
          <p:nvPr/>
        </p:nvSpPr>
        <p:spPr>
          <a:xfrm>
            <a:off x="2250764" y="382019"/>
            <a:ext cx="6912900" cy="3047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fig = plt.figure()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ax1 = fig.add_subplot(2, 2,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ax2 = fig.add_subplot(2, 2,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ax3 = fig.add_subplot(2, 2,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plt.plot(np.random.randn(50).cumsum(), 'k--')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144" name="Google Shape;144;p7" descr="C:\Users\Subrains-3\Pictures\Screenshots\Screenshot (8).png"/>
          <p:cNvPicPr preferRelativeResize="0"/>
          <p:nvPr/>
        </p:nvPicPr>
        <p:blipFill rotWithShape="1">
          <a:blip r:embed="rId3">
            <a:alphaModFix/>
          </a:blip>
          <a:srcRect/>
          <a:stretch/>
        </p:blipFill>
        <p:spPr>
          <a:xfrm>
            <a:off x="4284787" y="3501008"/>
            <a:ext cx="4029710" cy="24561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1" name="Google Shape;151;p8"/>
          <p:cNvSpPr txBox="1"/>
          <p:nvPr/>
        </p:nvSpPr>
        <p:spPr>
          <a:xfrm>
            <a:off x="684387" y="1556792"/>
            <a:ext cx="10081120"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ax1.hist(np.random.randn(100), bins=20, color='k', alpha=0.3)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 ax2.scatter(np.arange(30), np.arange(30) + 3 * np.random.randn(30))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Out :</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152" name="Google Shape;152;p8" descr="C:\Users\Subrains-3\Pictures\Screenshots\Screenshot (9).png"/>
          <p:cNvPicPr preferRelativeResize="0"/>
          <p:nvPr/>
        </p:nvPicPr>
        <p:blipFill rotWithShape="1">
          <a:blip r:embed="rId3">
            <a:alphaModFix/>
          </a:blip>
          <a:srcRect/>
          <a:stretch/>
        </p:blipFill>
        <p:spPr>
          <a:xfrm>
            <a:off x="2772619" y="2708920"/>
            <a:ext cx="4968552" cy="360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p:nvPr/>
        </p:nvSpPr>
        <p:spPr>
          <a:xfrm>
            <a:off x="338780" y="319522"/>
            <a:ext cx="12167157" cy="6207861"/>
          </a:xfrm>
          <a:prstGeom prst="rect">
            <a:avLst/>
          </a:prstGeom>
          <a:solidFill>
            <a:schemeClr val="dk1">
              <a:alpha val="7450"/>
            </a:schemeClr>
          </a:solidFill>
          <a:ln>
            <a:noFill/>
          </a:ln>
        </p:spPr>
        <p:txBody>
          <a:bodyPr spcFirstLastPara="1" wrap="square" lIns="90050" tIns="45025" rIns="90050" bIns="45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9" name="Google Shape;159;p9"/>
          <p:cNvSpPr txBox="1"/>
          <p:nvPr/>
        </p:nvSpPr>
        <p:spPr>
          <a:xfrm>
            <a:off x="396355" y="404664"/>
            <a:ext cx="11089232" cy="37856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[24]: fig, axes = </a:t>
            </a:r>
            <a:r>
              <a:rPr lang="en-US" sz="2400" b="0" i="0" u="none" strike="noStrike" cap="none" dirty="0" err="1">
                <a:solidFill>
                  <a:schemeClr val="dk1"/>
                </a:solidFill>
                <a:latin typeface="Calibri"/>
                <a:ea typeface="Calibri"/>
                <a:cs typeface="Calibri"/>
                <a:sym typeface="Calibri"/>
              </a:rPr>
              <a:t>plt.subplots</a:t>
            </a:r>
            <a:r>
              <a:rPr lang="en-US" sz="2400" b="0" i="0" u="none" strike="noStrike" cap="none" dirty="0">
                <a:solidFill>
                  <a:schemeClr val="dk1"/>
                </a:solidFill>
                <a:latin typeface="Calibri"/>
                <a:ea typeface="Calibri"/>
                <a:cs typeface="Calibri"/>
                <a:sym typeface="Calibri"/>
              </a:rPr>
              <a:t>(2, 3)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In [25]: axes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Out[25]:</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array([[&lt;matplotlib.axes._</a:t>
            </a:r>
            <a:r>
              <a:rPr lang="en-US" sz="2400" b="0" i="0" u="none" strike="noStrike" cap="none" dirty="0" err="1">
                <a:solidFill>
                  <a:schemeClr val="dk1"/>
                </a:solidFill>
                <a:latin typeface="Calibri"/>
                <a:ea typeface="Calibri"/>
                <a:cs typeface="Calibri"/>
                <a:sym typeface="Calibri"/>
              </a:rPr>
              <a:t>subplots.AxesSubplot</a:t>
            </a:r>
            <a:r>
              <a:rPr lang="en-US" sz="2400" b="0" i="0" u="none" strike="noStrike" cap="none" dirty="0">
                <a:solidFill>
                  <a:schemeClr val="dk1"/>
                </a:solidFill>
                <a:latin typeface="Calibri"/>
                <a:ea typeface="Calibri"/>
                <a:cs typeface="Calibri"/>
                <a:sym typeface="Calibri"/>
              </a:rPr>
              <a:t> object at 0x7fb626374048&gt;,        &lt;matplotlib.axes._</a:t>
            </a:r>
            <a:r>
              <a:rPr lang="en-US" sz="2400" b="0" i="0" u="none" strike="noStrike" cap="none" dirty="0" err="1">
                <a:solidFill>
                  <a:schemeClr val="dk1"/>
                </a:solidFill>
                <a:latin typeface="Calibri"/>
                <a:ea typeface="Calibri"/>
                <a:cs typeface="Calibri"/>
                <a:sym typeface="Calibri"/>
              </a:rPr>
              <a:t>subplots.AxesSubplot</a:t>
            </a:r>
            <a:r>
              <a:rPr lang="en-US" sz="2400" b="0" i="0" u="none" strike="noStrike" cap="none" dirty="0">
                <a:solidFill>
                  <a:schemeClr val="dk1"/>
                </a:solidFill>
                <a:latin typeface="Calibri"/>
                <a:ea typeface="Calibri"/>
                <a:cs typeface="Calibri"/>
                <a:sym typeface="Calibri"/>
              </a:rPr>
              <a:t> object at 0x7fb62625db00&gt;,        &lt;matplotlib.axes._</a:t>
            </a:r>
            <a:r>
              <a:rPr lang="en-US" sz="2400" b="0" i="0" u="none" strike="noStrike" cap="none" dirty="0" err="1">
                <a:solidFill>
                  <a:schemeClr val="dk1"/>
                </a:solidFill>
                <a:latin typeface="Calibri"/>
                <a:ea typeface="Calibri"/>
                <a:cs typeface="Calibri"/>
                <a:sym typeface="Calibri"/>
              </a:rPr>
              <a:t>subplots.AxesSubplot</a:t>
            </a:r>
            <a:r>
              <a:rPr lang="en-US" sz="2400" b="0" i="0" u="none" strike="noStrike" cap="none" dirty="0">
                <a:solidFill>
                  <a:schemeClr val="dk1"/>
                </a:solidFill>
                <a:latin typeface="Calibri"/>
                <a:ea typeface="Calibri"/>
                <a:cs typeface="Calibri"/>
                <a:sym typeface="Calibri"/>
              </a:rPr>
              <a:t> object at 0x7fb6262f6c88&gt;],       [&lt;matplotlib.axes._</a:t>
            </a:r>
            <a:r>
              <a:rPr lang="en-US" sz="2400" b="0" i="0" u="none" strike="noStrike" cap="none" dirty="0" err="1">
                <a:solidFill>
                  <a:schemeClr val="dk1"/>
                </a:solidFill>
                <a:latin typeface="Calibri"/>
                <a:ea typeface="Calibri"/>
                <a:cs typeface="Calibri"/>
                <a:sym typeface="Calibri"/>
              </a:rPr>
              <a:t>subplots.AxesSubplot</a:t>
            </a:r>
            <a:r>
              <a:rPr lang="en-US" sz="2400" b="0" i="0" u="none" strike="noStrike" cap="none" dirty="0">
                <a:solidFill>
                  <a:schemeClr val="dk1"/>
                </a:solidFill>
                <a:latin typeface="Calibri"/>
                <a:ea typeface="Calibri"/>
                <a:cs typeface="Calibri"/>
                <a:sym typeface="Calibri"/>
              </a:rPr>
              <a:t> object at 0x7fb6261a36a0&gt;,        &lt;matplotlib.axes._</a:t>
            </a:r>
            <a:r>
              <a:rPr lang="en-US" sz="2400" b="0" i="0" u="none" strike="noStrike" cap="none" dirty="0" err="1">
                <a:solidFill>
                  <a:schemeClr val="dk1"/>
                </a:solidFill>
                <a:latin typeface="Calibri"/>
                <a:ea typeface="Calibri"/>
                <a:cs typeface="Calibri"/>
                <a:sym typeface="Calibri"/>
              </a:rPr>
              <a:t>subplots.AxesSubplot</a:t>
            </a:r>
            <a:r>
              <a:rPr lang="en-US" sz="2400" b="0" i="0" u="none" strike="noStrike" cap="none" dirty="0">
                <a:solidFill>
                  <a:schemeClr val="dk1"/>
                </a:solidFill>
                <a:latin typeface="Calibri"/>
                <a:ea typeface="Calibri"/>
                <a:cs typeface="Calibri"/>
                <a:sym typeface="Calibri"/>
              </a:rPr>
              <a:t> object at 0x7fb626181860&gt;,        &lt;matplotlib.axes._</a:t>
            </a:r>
            <a:r>
              <a:rPr lang="en-US" sz="2400" b="0" i="0" u="none" strike="noStrike" cap="none" dirty="0" err="1">
                <a:solidFill>
                  <a:schemeClr val="dk1"/>
                </a:solidFill>
                <a:latin typeface="Calibri"/>
                <a:ea typeface="Calibri"/>
                <a:cs typeface="Calibri"/>
                <a:sym typeface="Calibri"/>
              </a:rPr>
              <a:t>subplots.AxesSubplot</a:t>
            </a:r>
            <a:r>
              <a:rPr lang="en-US" sz="2400" b="0" i="0" u="none" strike="noStrike" cap="none" dirty="0">
                <a:solidFill>
                  <a:schemeClr val="dk1"/>
                </a:solidFill>
                <a:latin typeface="Calibri"/>
                <a:ea typeface="Calibri"/>
                <a:cs typeface="Calibri"/>
                <a:sym typeface="Calibri"/>
              </a:rPr>
              <a:t> object at 0x7fb6260fd4e0&gt;]], </a:t>
            </a:r>
            <a:r>
              <a:rPr lang="en-US" sz="2400" b="0" i="0" u="none" strike="noStrike" cap="none" dirty="0" err="1">
                <a:solidFill>
                  <a:schemeClr val="dk1"/>
                </a:solidFill>
                <a:latin typeface="Calibri"/>
                <a:ea typeface="Calibri"/>
                <a:cs typeface="Calibri"/>
                <a:sym typeface="Calibri"/>
              </a:rPr>
              <a:t>dtype</a:t>
            </a:r>
            <a:r>
              <a:rPr lang="en-US" sz="2400" b="0" i="0" u="none" strike="noStrike" cap="none" dirty="0">
                <a:solidFill>
                  <a:schemeClr val="dk1"/>
                </a:solidFill>
                <a:latin typeface="Calibri"/>
                <a:ea typeface="Calibri"/>
                <a:cs typeface="Calibri"/>
                <a:sym typeface="Calibri"/>
              </a:rPr>
              <a:t> =object)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pic>
        <p:nvPicPr>
          <p:cNvPr id="160" name="Google Shape;160;p9" descr="C:\Users\Subrains-3\Pictures\Screenshots\Screenshot (10).png"/>
          <p:cNvPicPr preferRelativeResize="0"/>
          <p:nvPr/>
        </p:nvPicPr>
        <p:blipFill rotWithShape="1">
          <a:blip r:embed="rId3">
            <a:alphaModFix/>
          </a:blip>
          <a:srcRect/>
          <a:stretch/>
        </p:blipFill>
        <p:spPr>
          <a:xfrm>
            <a:off x="3564707" y="3861048"/>
            <a:ext cx="4040505" cy="25304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1224</Words>
  <Application>Microsoft Office PowerPoint</Application>
  <PresentationFormat>Custom</PresentationFormat>
  <Paragraphs>123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Gill Sans</vt:lpstr>
      <vt:lpstr>Calibri</vt:lpstr>
      <vt:lpstr>Arial</vt:lpstr>
      <vt:lpstr>Office Theme</vt:lpstr>
      <vt:lpstr>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dc:title>
  <cp:lastModifiedBy>Saketh Kallepu</cp:lastModifiedBy>
  <cp:revision>4</cp:revision>
  <dcterms:modified xsi:type="dcterms:W3CDTF">2019-12-08T16:11:37Z</dcterms:modified>
</cp:coreProperties>
</file>