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3990638" cy="6858000"/>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4407">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jTIm4A+D63cDMKkH1I3wR93rM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08" y="60"/>
      </p:cViewPr>
      <p:guideLst>
        <p:guide orient="horz" pos="2160"/>
        <p:guide pos="44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163" cy="511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4313" y="0"/>
            <a:ext cx="3078162" cy="511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1200" y="4860925"/>
            <a:ext cx="5683250" cy="4605338"/>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8163" cy="511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4313" y="9721850"/>
            <a:ext cx="3078162" cy="5111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11200" y="4860925"/>
            <a:ext cx="5683250" cy="460533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024313" y="9721850"/>
            <a:ext cx="3078162" cy="511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2aa93d712_0_9: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62aa93d712_0_9: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5: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1" name="Google Shape;221;p17: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012ee7e3e_0_0: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6012ee7e3e_0_0: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8: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8: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1: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2aa93d712_0_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62aa93d712_0_1: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360363" y="768350"/>
            <a:ext cx="7824788"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049299" y="2130430"/>
            <a:ext cx="11892042"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2098598" y="3886200"/>
            <a:ext cx="9793447"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3"/>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4732338" y="-2432600"/>
            <a:ext cx="4525963" cy="12591574"/>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15002174" y="793336"/>
            <a:ext cx="5851525" cy="481414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5253664" y="-3907858"/>
            <a:ext cx="5851525" cy="1421652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4"/>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1105165" y="4406905"/>
            <a:ext cx="11892042"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1105165" y="2906713"/>
            <a:ext cx="11892042"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5"/>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1071161" y="1600205"/>
            <a:ext cx="9514119"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6"/>
          <p:cNvSpPr txBox="1">
            <a:spLocks noGrp="1"/>
          </p:cNvSpPr>
          <p:nvPr>
            <p:ph type="body" idx="2"/>
          </p:nvPr>
        </p:nvSpPr>
        <p:spPr>
          <a:xfrm>
            <a:off x="10818458" y="1600205"/>
            <a:ext cx="9516549"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6"/>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699532" y="1535113"/>
            <a:ext cx="618162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699532" y="2174875"/>
            <a:ext cx="618162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7"/>
          <p:cNvSpPr txBox="1">
            <a:spLocks noGrp="1"/>
          </p:cNvSpPr>
          <p:nvPr>
            <p:ph type="body" idx="3"/>
          </p:nvPr>
        </p:nvSpPr>
        <p:spPr>
          <a:xfrm>
            <a:off x="7107053" y="1535113"/>
            <a:ext cx="6184056"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7107053" y="2174875"/>
            <a:ext cx="6184056"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7"/>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699533" y="273050"/>
            <a:ext cx="460282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469952" y="273055"/>
            <a:ext cx="7821155"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699533" y="1435103"/>
            <a:ext cx="460282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0"/>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2742263" y="4800600"/>
            <a:ext cx="8394383"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2742263" y="612775"/>
            <a:ext cx="8394383"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1"/>
          <p:cNvSpPr txBox="1">
            <a:spLocks noGrp="1"/>
          </p:cNvSpPr>
          <p:nvPr>
            <p:ph type="body" idx="1"/>
          </p:nvPr>
        </p:nvSpPr>
        <p:spPr>
          <a:xfrm>
            <a:off x="2742263" y="5367338"/>
            <a:ext cx="839438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1"/>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699532" y="6356355"/>
            <a:ext cx="326448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780137" y="6356355"/>
            <a:ext cx="4430369"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10026625" y="6356355"/>
            <a:ext cx="326448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3" y="2"/>
            <a:ext cx="13990638" cy="6858000"/>
          </a:xfrm>
          <a:prstGeom prst="rect">
            <a:avLst/>
          </a:prstGeom>
          <a:solidFill>
            <a:srgbClr val="3F3F3F"/>
          </a:solidFill>
          <a:ln>
            <a:noFill/>
          </a:ln>
        </p:spPr>
        <p:txBody>
          <a:bodyPr spcFirstLastPara="1" wrap="square" lIns="90050" tIns="45025" rIns="90050" bIns="450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6885145" y="1783959"/>
            <a:ext cx="6830834" cy="288911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5900"/>
              <a:buFont typeface="Calibri"/>
              <a:buNone/>
            </a:pPr>
            <a:r>
              <a:rPr lang="en-US" sz="5900">
                <a:solidFill>
                  <a:schemeClr val="lt1"/>
                </a:solidFill>
              </a:rPr>
              <a:t>Data Analysis</a:t>
            </a:r>
            <a:br>
              <a:rPr lang="en-US" sz="5900">
                <a:solidFill>
                  <a:schemeClr val="lt1"/>
                </a:solidFill>
              </a:rPr>
            </a:br>
            <a:endParaRPr sz="5900">
              <a:solidFill>
                <a:schemeClr val="lt1"/>
              </a:solidFill>
            </a:endParaRPr>
          </a:p>
        </p:txBody>
      </p:sp>
      <p:sp>
        <p:nvSpPr>
          <p:cNvPr id="91" name="Google Shape;91;p1"/>
          <p:cNvSpPr txBox="1">
            <a:spLocks noGrp="1"/>
          </p:cNvSpPr>
          <p:nvPr>
            <p:ph type="subTitle" idx="1"/>
          </p:nvPr>
        </p:nvSpPr>
        <p:spPr>
          <a:xfrm>
            <a:off x="9301582" y="3861052"/>
            <a:ext cx="5330546" cy="11478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r>
              <a:rPr lang="en-US">
                <a:solidFill>
                  <a:schemeClr val="lt1"/>
                </a:solidFill>
              </a:rPr>
              <a:t>With  Seaborn</a:t>
            </a:r>
            <a:endParaRPr>
              <a:solidFill>
                <a:schemeClr val="lt1"/>
              </a:solidFill>
            </a:endParaRPr>
          </a:p>
        </p:txBody>
      </p:sp>
      <p:sp>
        <p:nvSpPr>
          <p:cNvPr id="92" name="Google Shape;92;p1"/>
          <p:cNvSpPr/>
          <p:nvPr/>
        </p:nvSpPr>
        <p:spPr>
          <a:xfrm flipH="1">
            <a:off x="4" y="2"/>
            <a:ext cx="7083429" cy="6858000"/>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spcFirstLastPara="1" wrap="square" lIns="90050" tIns="45025" rIns="90050" bIns="45025"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1"/>
          <p:cNvSpPr/>
          <p:nvPr/>
        </p:nvSpPr>
        <p:spPr>
          <a:xfrm>
            <a:off x="3" y="2"/>
            <a:ext cx="6912875" cy="6858000"/>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spcFirstLastPara="1" wrap="square" lIns="90050" tIns="45025" rIns="90050" bIns="45025"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Seaborn - Figure Aesthetic</a:t>
            </a:r>
            <a:endParaRPr/>
          </a:p>
        </p:txBody>
      </p:sp>
      <p:sp>
        <p:nvSpPr>
          <p:cNvPr id="148" name="Google Shape;148;p9"/>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Visualizing data is one step and further making the visualized data more pleasing is another step. Visualization plays a vital role in communicating quantitative insights to an audience to catch their attention.</a:t>
            </a:r>
            <a:endParaRPr/>
          </a:p>
          <a:p>
            <a:pPr marL="342900" lvl="0" indent="-254000" algn="l" rtl="0">
              <a:spcBef>
                <a:spcPts val="0"/>
              </a:spcBef>
              <a:spcAft>
                <a:spcPts val="0"/>
              </a:spcAft>
              <a:buSzPts val="1800"/>
              <a:buChar char="•"/>
            </a:pPr>
            <a:r>
              <a:rPr lang="en-US"/>
              <a:t>Aesthetics means a set of principles concerned with the nature and appreciation of beauty,especially in art.Thus Visualization is an art of representing data in effective and easiest possible way.</a:t>
            </a:r>
            <a:endParaRPr/>
          </a:p>
          <a:p>
            <a:pPr marL="342900" lvl="0" indent="0" algn="l" rtl="0">
              <a:spcBef>
                <a:spcPts val="0"/>
              </a:spcBef>
              <a:spcAft>
                <a:spcPts val="0"/>
              </a:spcAft>
              <a:buNone/>
            </a:pPr>
            <a:r>
              <a:rPr lang="en-US"/>
              <a:t> </a:t>
            </a:r>
            <a:endParaRPr/>
          </a:p>
          <a:p>
            <a:pPr marL="742950" lvl="0" indent="0" algn="l" rtl="0">
              <a:spcBef>
                <a:spcPts val="5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62aa93d712_0_9"/>
          <p:cNvSpPr txBox="1">
            <a:spLocks noGrp="1"/>
          </p:cNvSpPr>
          <p:nvPr>
            <p:ph type="title"/>
          </p:nvPr>
        </p:nvSpPr>
        <p:spPr>
          <a:xfrm>
            <a:off x="699532" y="274638"/>
            <a:ext cx="12591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Seaborn - Matplotlib</a:t>
            </a:r>
            <a:endParaRPr/>
          </a:p>
        </p:txBody>
      </p:sp>
      <p:sp>
        <p:nvSpPr>
          <p:cNvPr id="162" name="Google Shape;162;g62aa93d712_0_9"/>
          <p:cNvSpPr txBox="1">
            <a:spLocks noGrp="1"/>
          </p:cNvSpPr>
          <p:nvPr>
            <p:ph type="body" idx="1"/>
          </p:nvPr>
        </p:nvSpPr>
        <p:spPr>
          <a:xfrm>
            <a:off x="699532" y="1600205"/>
            <a:ext cx="12591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 Palette means a flat surface on which a painter arranges and mixes paints,similarly color_palette() or palette function can be used to give colors to plots</a:t>
            </a:r>
            <a:endParaRPr/>
          </a:p>
          <a:p>
            <a:pPr marL="457200" lvl="0" indent="-431800" algn="l" rtl="0">
              <a:spcBef>
                <a:spcPts val="0"/>
              </a:spcBef>
              <a:spcAft>
                <a:spcPts val="0"/>
              </a:spcAft>
              <a:buSzPts val="3200"/>
              <a:buFont typeface="Calibri"/>
              <a:buChar char="•"/>
            </a:pPr>
            <a:r>
              <a:rPr lang="en-US">
                <a:highlight>
                  <a:srgbClr val="EEEEEE"/>
                </a:highlight>
              </a:rPr>
              <a:t>seaborn.color_palette(palette = None, n_colors = None, desat = None)</a:t>
            </a:r>
            <a:endParaRPr>
              <a:highlight>
                <a:srgbClr val="EEEEEE"/>
              </a:highlight>
            </a:endParaRPr>
          </a:p>
          <a:p>
            <a:pPr marL="457200" lvl="0" indent="-431800" algn="l" rtl="0">
              <a:spcBef>
                <a:spcPts val="0"/>
              </a:spcBef>
              <a:spcAft>
                <a:spcPts val="0"/>
              </a:spcAft>
              <a:buSzPts val="3200"/>
              <a:buChar char="•"/>
            </a:pPr>
            <a:r>
              <a:rPr lang="en-US"/>
              <a:t>Available seaborn palette names : deep,muted,bright,pastel,dark,colorblind</a:t>
            </a:r>
            <a:endParaRPr/>
          </a:p>
          <a:p>
            <a:pPr marL="457200" lvl="0" indent="-431800" algn="l" rtl="0">
              <a:spcBef>
                <a:spcPts val="0"/>
              </a:spcBef>
              <a:spcAft>
                <a:spcPts val="0"/>
              </a:spcAft>
              <a:buSzPts val="3200"/>
              <a:buChar char="•"/>
            </a:pPr>
            <a:r>
              <a:rPr lang="en-US"/>
              <a:t>n_colors - no.of colors,by default - 6 colors,desat - proportion to desaturate each color.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Seaborn Histogram		</a:t>
            </a:r>
            <a:endParaRPr/>
          </a:p>
        </p:txBody>
      </p:sp>
      <p:sp>
        <p:nvSpPr>
          <p:cNvPr id="169" name="Google Shape;169;p10"/>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Histograms represent the data distribution by forming bins along the range of the data and then drawing bars to show the number of observations that fall in each bin.</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Example: Histogram.py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Kernel Density Estimation</a:t>
            </a:r>
            <a:endParaRPr/>
          </a:p>
        </p:txBody>
      </p:sp>
      <p:sp>
        <p:nvSpPr>
          <p:cNvPr id="176" name="Google Shape;176;p11"/>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Kernel Density Estimation (KDE) is a way to estimate the probability density function of a continuous random variable. It is used for non-parametric analysis.</a:t>
            </a:r>
            <a:endParaRPr dirty="0"/>
          </a:p>
          <a:p>
            <a:pPr marL="342900" lvl="0" indent="-342900" algn="l" rtl="0">
              <a:spcBef>
                <a:spcPts val="640"/>
              </a:spcBef>
              <a:spcAft>
                <a:spcPts val="0"/>
              </a:spcAft>
              <a:buClr>
                <a:schemeClr val="dk1"/>
              </a:buClr>
              <a:buSzPts val="3200"/>
              <a:buChar char="•"/>
            </a:pPr>
            <a:r>
              <a:rPr lang="en-US" dirty="0"/>
              <a:t>Setting the hist flag to False in </a:t>
            </a:r>
            <a:r>
              <a:rPr lang="en-US" dirty="0" err="1"/>
              <a:t>distplot</a:t>
            </a:r>
            <a:r>
              <a:rPr lang="en-US" dirty="0"/>
              <a:t> will yield the kernel density estimation plot.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Fitting Parametric Distribution</a:t>
            </a:r>
            <a:endParaRPr/>
          </a:p>
        </p:txBody>
      </p:sp>
      <p:sp>
        <p:nvSpPr>
          <p:cNvPr id="183" name="Google Shape;183;p12"/>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lang="en-US" dirty="0"/>
          </a:p>
          <a:p>
            <a:pPr marL="342900" lvl="0" indent="-139700" algn="l" rtl="0">
              <a:spcBef>
                <a:spcPts val="0"/>
              </a:spcBef>
              <a:spcAft>
                <a:spcPts val="0"/>
              </a:spcAft>
              <a:buClr>
                <a:schemeClr val="dk1"/>
              </a:buClr>
              <a:buSzPts val="3200"/>
              <a:buNone/>
            </a:pPr>
            <a:endParaRPr lang="en-IN" dirty="0"/>
          </a:p>
          <a:p>
            <a:pPr marL="342900" lvl="0" indent="-139700" algn="l" rtl="0">
              <a:spcBef>
                <a:spcPts val="0"/>
              </a:spcBef>
              <a:spcAft>
                <a:spcPts val="0"/>
              </a:spcAft>
              <a:buClr>
                <a:schemeClr val="dk1"/>
              </a:buClr>
              <a:buSzPts val="3200"/>
              <a:buNone/>
            </a:pPr>
            <a:endParaRPr dirty="0"/>
          </a:p>
          <a:p>
            <a:pPr marL="342900" lvl="0" indent="-342900" algn="l" rtl="0">
              <a:spcBef>
                <a:spcPts val="640"/>
              </a:spcBef>
              <a:spcAft>
                <a:spcPts val="0"/>
              </a:spcAft>
              <a:buClr>
                <a:schemeClr val="dk1"/>
              </a:buClr>
              <a:buSzPts val="3200"/>
              <a:buChar char="•"/>
            </a:pPr>
            <a:r>
              <a:rPr lang="en-US" dirty="0" err="1"/>
              <a:t>distplot</a:t>
            </a:r>
            <a:r>
              <a:rPr lang="en-US" dirty="0"/>
              <a:t>() is used to visualize the parametric distribution of a dataset.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Plotting Bivariate Distribution</a:t>
            </a:r>
            <a:endParaRPr/>
          </a:p>
        </p:txBody>
      </p:sp>
      <p:sp>
        <p:nvSpPr>
          <p:cNvPr id="190" name="Google Shape;190;p13"/>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Bivariate Distribution is used to determine the relation between two variables. This mainly deals with relationship between two variables and how one variable is behaving with respect to the other.</a:t>
            </a:r>
            <a:endParaRPr/>
          </a:p>
          <a:p>
            <a:pPr marL="342900" lvl="0" indent="-342900" algn="l" rtl="0">
              <a:spcBef>
                <a:spcPts val="640"/>
              </a:spcBef>
              <a:spcAft>
                <a:spcPts val="0"/>
              </a:spcAft>
              <a:buClr>
                <a:schemeClr val="dk1"/>
              </a:buClr>
              <a:buSzPts val="3200"/>
              <a:buChar char="•"/>
            </a:pPr>
            <a:r>
              <a:rPr lang="en-US"/>
              <a:t>The best way to analyze Bivariate Distribution in seaborn is by using the jointplot() function.</a:t>
            </a:r>
            <a:endParaRPr/>
          </a:p>
          <a:p>
            <a:pPr marL="342900" lvl="0" indent="-342900" algn="l" rtl="0">
              <a:spcBef>
                <a:spcPts val="640"/>
              </a:spcBef>
              <a:spcAft>
                <a:spcPts val="0"/>
              </a:spcAft>
              <a:buClr>
                <a:schemeClr val="dk1"/>
              </a:buClr>
              <a:buSzPts val="3200"/>
              <a:buChar char="•"/>
            </a:pPr>
            <a:r>
              <a:rPr lang="en-US"/>
              <a:t>Jointplot creates a multi-panel figure that projects the bivariate relationship between two variables and also the univariate distribution of each variable on separate axes.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body" idx="1"/>
          </p:nvPr>
        </p:nvSpPr>
        <p:spPr>
          <a:xfrm>
            <a:off x="961858" y="779780"/>
            <a:ext cx="12066924" cy="5397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Scatter Plot:</a:t>
            </a:r>
            <a:endParaRPr dirty="0"/>
          </a:p>
          <a:p>
            <a:pPr marL="742950" lvl="1" indent="-285750" algn="l" rtl="0">
              <a:spcBef>
                <a:spcPts val="560"/>
              </a:spcBef>
              <a:spcAft>
                <a:spcPts val="0"/>
              </a:spcAft>
              <a:buClr>
                <a:schemeClr val="dk1"/>
              </a:buClr>
              <a:buSzPts val="2800"/>
              <a:buChar char="–"/>
            </a:pPr>
            <a:r>
              <a:rPr lang="en-US" dirty="0"/>
              <a:t>Scatter plot is the most convenient way to visualize the distribution where</a:t>
            </a:r>
            <a:endParaRPr dirty="0"/>
          </a:p>
          <a:p>
            <a:pPr marL="742950" lvl="1" indent="-285750" algn="l" rtl="0">
              <a:spcBef>
                <a:spcPts val="560"/>
              </a:spcBef>
              <a:spcAft>
                <a:spcPts val="0"/>
              </a:spcAft>
              <a:buClr>
                <a:schemeClr val="dk1"/>
              </a:buClr>
              <a:buSzPts val="2800"/>
              <a:buNone/>
            </a:pPr>
            <a:r>
              <a:rPr lang="en-US" dirty="0"/>
              <a:t> each observation is represented in two-dimensional plot via x and y axis.</a:t>
            </a:r>
            <a:endParaRPr dirty="0"/>
          </a:p>
          <a:p>
            <a:pPr marL="742950" lvl="1" indent="-107950" algn="l" rtl="0">
              <a:spcBef>
                <a:spcPts val="560"/>
              </a:spcBef>
              <a:spcAft>
                <a:spcPts val="0"/>
              </a:spcAft>
              <a:buClr>
                <a:schemeClr val="dk1"/>
              </a:buClr>
              <a:buSzPts val="28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5"/>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Visualizing pairwise relationship</a:t>
            </a:r>
            <a:endParaRPr/>
          </a:p>
        </p:txBody>
      </p:sp>
      <p:sp>
        <p:nvSpPr>
          <p:cNvPr id="203" name="Google Shape;203;p15"/>
          <p:cNvSpPr txBox="1">
            <a:spLocks noGrp="1"/>
          </p:cNvSpPr>
          <p:nvPr>
            <p:ph type="body" idx="1"/>
          </p:nvPr>
        </p:nvSpPr>
        <p:spPr>
          <a:xfrm>
            <a:off x="699532" y="1600205"/>
            <a:ext cx="12591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640"/>
              <a:buChar char="•"/>
            </a:pPr>
            <a:r>
              <a:rPr lang="en-US" sz="2640" dirty="0"/>
              <a:t>To plot multiple pairwise bivariate distributions in a dataset, you can use the </a:t>
            </a:r>
            <a:r>
              <a:rPr lang="en-US" sz="2640" dirty="0" err="1"/>
              <a:t>pairplot</a:t>
            </a:r>
            <a:r>
              <a:rPr lang="en-US" sz="2640" dirty="0"/>
              <a:t>() function. This shows the relationship for (n,2) combination of variable in a </a:t>
            </a:r>
            <a:r>
              <a:rPr lang="en-US" sz="2640" dirty="0" err="1"/>
              <a:t>DataFrame</a:t>
            </a:r>
            <a:r>
              <a:rPr lang="en-US" sz="2640" dirty="0"/>
              <a:t> as a matrix of plots and the diagonal plots are the univariate plots.</a:t>
            </a:r>
            <a:endParaRPr dirty="0"/>
          </a:p>
          <a:p>
            <a:pPr marL="742950" lvl="1" indent="-285750" algn="l" rtl="0">
              <a:lnSpc>
                <a:spcPct val="80000"/>
              </a:lnSpc>
              <a:spcBef>
                <a:spcPts val="462"/>
              </a:spcBef>
              <a:spcAft>
                <a:spcPts val="0"/>
              </a:spcAft>
              <a:buClr>
                <a:schemeClr val="dk1"/>
              </a:buClr>
              <a:buSzPts val="2310"/>
              <a:buChar char="–"/>
            </a:pPr>
            <a:r>
              <a:rPr lang="en-US" sz="2310" dirty="0"/>
              <a:t>Usage:</a:t>
            </a:r>
            <a:endParaRPr sz="2310" dirty="0"/>
          </a:p>
          <a:p>
            <a:pPr marL="742950" lvl="1" indent="-285750" algn="l" rtl="0">
              <a:lnSpc>
                <a:spcPct val="80000"/>
              </a:lnSpc>
              <a:spcBef>
                <a:spcPts val="462"/>
              </a:spcBef>
              <a:spcAft>
                <a:spcPts val="0"/>
              </a:spcAft>
              <a:buClr>
                <a:schemeClr val="dk1"/>
              </a:buClr>
              <a:buSzPts val="2310"/>
              <a:buChar char="–"/>
            </a:pPr>
            <a:r>
              <a:rPr lang="en-US" sz="2310" dirty="0" err="1"/>
              <a:t>seaborn.pairplot</a:t>
            </a:r>
            <a:r>
              <a:rPr lang="en-US" sz="2310" dirty="0"/>
              <a:t>(data,…)</a:t>
            </a:r>
            <a:endParaRPr dirty="0"/>
          </a:p>
          <a:p>
            <a:pPr marL="742950" lvl="1" indent="-285750" algn="l" rtl="0">
              <a:lnSpc>
                <a:spcPct val="80000"/>
              </a:lnSpc>
              <a:spcBef>
                <a:spcPts val="462"/>
              </a:spcBef>
              <a:spcAft>
                <a:spcPts val="0"/>
              </a:spcAft>
              <a:buClr>
                <a:schemeClr val="dk1"/>
              </a:buClr>
              <a:buSzPts val="2310"/>
              <a:buChar char="–"/>
            </a:pPr>
            <a:r>
              <a:rPr lang="en-US" sz="2310" b="1" dirty="0"/>
              <a:t>Parameters</a:t>
            </a:r>
            <a:endParaRPr sz="2310" dirty="0"/>
          </a:p>
          <a:p>
            <a:pPr marL="1143000" lvl="2" indent="-228600" algn="l" rtl="0">
              <a:lnSpc>
                <a:spcPct val="80000"/>
              </a:lnSpc>
              <a:spcBef>
                <a:spcPts val="396"/>
              </a:spcBef>
              <a:spcAft>
                <a:spcPts val="0"/>
              </a:spcAft>
              <a:buClr>
                <a:schemeClr val="dk1"/>
              </a:buClr>
              <a:buSzPts val="1979"/>
              <a:buChar char="•"/>
            </a:pPr>
            <a:r>
              <a:rPr lang="en-US" sz="1979" dirty="0"/>
              <a:t>Following table lists down the parameters for Axes −</a:t>
            </a:r>
            <a:endParaRPr dirty="0"/>
          </a:p>
          <a:p>
            <a:pPr marL="1143000" lvl="2" indent="-228600" algn="l" rtl="0">
              <a:lnSpc>
                <a:spcPct val="80000"/>
              </a:lnSpc>
              <a:spcBef>
                <a:spcPts val="396"/>
              </a:spcBef>
              <a:spcAft>
                <a:spcPts val="0"/>
              </a:spcAft>
              <a:buClr>
                <a:schemeClr val="dk1"/>
              </a:buClr>
              <a:buSzPts val="1979"/>
              <a:buChar char="•"/>
            </a:pPr>
            <a:r>
              <a:rPr lang="en-US" sz="1979" dirty="0"/>
              <a:t>data		- 	</a:t>
            </a:r>
            <a:r>
              <a:rPr lang="en-US" sz="1979" dirty="0" err="1"/>
              <a:t>Dataframe</a:t>
            </a:r>
            <a:endParaRPr dirty="0"/>
          </a:p>
          <a:p>
            <a:pPr marL="1143000" lvl="2" indent="-228600" algn="l" rtl="0">
              <a:lnSpc>
                <a:spcPct val="80000"/>
              </a:lnSpc>
              <a:spcBef>
                <a:spcPts val="396"/>
              </a:spcBef>
              <a:spcAft>
                <a:spcPts val="0"/>
              </a:spcAft>
              <a:buClr>
                <a:schemeClr val="dk1"/>
              </a:buClr>
              <a:buSzPts val="1979"/>
              <a:buChar char="•"/>
            </a:pPr>
            <a:r>
              <a:rPr lang="en-US" sz="1979" dirty="0"/>
              <a:t>hue		- 	Variable in data to map plot aspects to different colors.</a:t>
            </a:r>
            <a:endParaRPr dirty="0"/>
          </a:p>
          <a:p>
            <a:pPr marL="1143000" lvl="2" indent="-228600" algn="l" rtl="0">
              <a:lnSpc>
                <a:spcPct val="80000"/>
              </a:lnSpc>
              <a:spcBef>
                <a:spcPts val="396"/>
              </a:spcBef>
              <a:spcAft>
                <a:spcPts val="0"/>
              </a:spcAft>
              <a:buClr>
                <a:schemeClr val="dk1"/>
              </a:buClr>
              <a:buSzPts val="1979"/>
              <a:buChar char="•"/>
            </a:pPr>
            <a:r>
              <a:rPr lang="en-US" sz="1979" dirty="0"/>
              <a:t>palette 	-	Set of colors for mapping the hue variable</a:t>
            </a:r>
            <a:endParaRPr dirty="0"/>
          </a:p>
          <a:p>
            <a:pPr marL="1143000" lvl="2" indent="-228600" algn="l" rtl="0">
              <a:lnSpc>
                <a:spcPct val="80000"/>
              </a:lnSpc>
              <a:spcBef>
                <a:spcPts val="396"/>
              </a:spcBef>
              <a:spcAft>
                <a:spcPts val="0"/>
              </a:spcAft>
              <a:buClr>
                <a:schemeClr val="dk1"/>
              </a:buClr>
              <a:buSzPts val="1979"/>
              <a:buChar char="•"/>
            </a:pPr>
            <a:r>
              <a:rPr lang="en-US" sz="1979" dirty="0"/>
              <a:t>kind		-	Kind of plot for the non-identity relationships. {‘scatter’, ‘reg’}</a:t>
            </a:r>
            <a:endParaRPr dirty="0"/>
          </a:p>
          <a:p>
            <a:pPr marL="1143000" lvl="2" indent="-228600" algn="l" rtl="0">
              <a:lnSpc>
                <a:spcPct val="80000"/>
              </a:lnSpc>
              <a:spcBef>
                <a:spcPts val="396"/>
              </a:spcBef>
              <a:spcAft>
                <a:spcPts val="0"/>
              </a:spcAft>
              <a:buClr>
                <a:schemeClr val="dk1"/>
              </a:buClr>
              <a:buSzPts val="1979"/>
              <a:buChar char="•"/>
            </a:pPr>
            <a:r>
              <a:rPr lang="en-US" sz="1979" dirty="0" err="1"/>
              <a:t>diag_kind</a:t>
            </a:r>
            <a:r>
              <a:rPr lang="en-US" sz="1979" dirty="0"/>
              <a:t>	-	Kind of plot for the diagonal subplots. {‘hist’, ‘</a:t>
            </a:r>
            <a:r>
              <a:rPr lang="en-US" sz="1979" dirty="0" err="1"/>
              <a:t>kde</a:t>
            </a:r>
            <a:r>
              <a:rPr lang="en-US" sz="1979" dirty="0"/>
              <a:t>’}</a:t>
            </a:r>
            <a:endParaRPr sz="2640" dirty="0"/>
          </a:p>
          <a:p>
            <a:pPr marL="1143000" lvl="2" indent="-102869" algn="l" rtl="0">
              <a:lnSpc>
                <a:spcPct val="80000"/>
              </a:lnSpc>
              <a:spcBef>
                <a:spcPts val="396"/>
              </a:spcBef>
              <a:spcAft>
                <a:spcPts val="0"/>
              </a:spcAft>
              <a:buClr>
                <a:schemeClr val="dk1"/>
              </a:buClr>
              <a:buSzPts val="1980"/>
              <a:buNone/>
            </a:pPr>
            <a:endParaRPr sz="1979" dirty="0"/>
          </a:p>
          <a:p>
            <a:pPr marL="0" lvl="0" indent="0" algn="l" rtl="0">
              <a:lnSpc>
                <a:spcPct val="80000"/>
              </a:lnSpc>
              <a:spcBef>
                <a:spcPts val="528"/>
              </a:spcBef>
              <a:spcAft>
                <a:spcPts val="0"/>
              </a:spcAft>
              <a:buClr>
                <a:schemeClr val="dk1"/>
              </a:buClr>
              <a:buSzPts val="2640"/>
              <a:buNone/>
            </a:pPr>
            <a:endParaRPr sz="2640" dirty="0"/>
          </a:p>
          <a:p>
            <a:pPr marL="342900" lvl="0" indent="-175260" algn="l" rtl="0">
              <a:lnSpc>
                <a:spcPct val="80000"/>
              </a:lnSpc>
              <a:spcBef>
                <a:spcPts val="528"/>
              </a:spcBef>
              <a:spcAft>
                <a:spcPts val="0"/>
              </a:spcAft>
              <a:buClr>
                <a:schemeClr val="dk1"/>
              </a:buClr>
              <a:buSzPts val="2640"/>
              <a:buNone/>
            </a:pPr>
            <a:endParaRPr sz="26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Point Plots</a:t>
            </a:r>
            <a:endParaRPr/>
          </a:p>
        </p:txBody>
      </p:sp>
      <p:sp>
        <p:nvSpPr>
          <p:cNvPr id="210" name="Google Shape;210;p19"/>
          <p:cNvSpPr txBox="1">
            <a:spLocks noGrp="1"/>
          </p:cNvSpPr>
          <p:nvPr>
            <p:ph type="body" idx="1"/>
          </p:nvPr>
        </p:nvSpPr>
        <p:spPr>
          <a:xfrm>
            <a:off x="699525" y="1600199"/>
            <a:ext cx="12591600" cy="5065800"/>
          </a:xfrm>
          <a:prstGeom prst="rect">
            <a:avLst/>
          </a:prstGeom>
          <a:noFill/>
          <a:ln>
            <a:noFill/>
          </a:ln>
        </p:spPr>
        <p:txBody>
          <a:bodyPr spcFirstLastPara="1" wrap="square" lIns="91425" tIns="45700" rIns="91425" bIns="45700" anchor="t" anchorCtr="0">
            <a:normAutofit lnSpcReduction="10000"/>
          </a:bodyPr>
          <a:lstStyle/>
          <a:p>
            <a:pPr marL="342900" lvl="0" indent="-139700" algn="l" rtl="0">
              <a:spcBef>
                <a:spcPts val="0"/>
              </a:spcBef>
              <a:spcAft>
                <a:spcPts val="0"/>
              </a:spcAft>
              <a:buClr>
                <a:schemeClr val="dk1"/>
              </a:buClr>
              <a:buSzPts val="3200"/>
              <a:buNone/>
            </a:pPr>
            <a:endParaRPr dirty="0"/>
          </a:p>
          <a:p>
            <a:pPr marL="342900" lvl="0" indent="-431800" algn="l" rtl="0">
              <a:lnSpc>
                <a:spcPct val="115000"/>
              </a:lnSpc>
              <a:spcBef>
                <a:spcPts val="0"/>
              </a:spcBef>
              <a:spcAft>
                <a:spcPts val="0"/>
              </a:spcAft>
              <a:buClr>
                <a:srgbClr val="000000"/>
              </a:buClr>
              <a:buSzPts val="3200"/>
              <a:buFont typeface="Calibri"/>
              <a:buChar char="•"/>
            </a:pPr>
            <a:r>
              <a:rPr lang="en-US" dirty="0">
                <a:solidFill>
                  <a:srgbClr val="000000"/>
                </a:solidFill>
              </a:rPr>
              <a:t>A point plot represents an estimate of central tendency for a numeric variable by the position of scatter plot points and provides some indication of the uncertainty around that estimate using error bars.</a:t>
            </a:r>
            <a:endParaRPr dirty="0">
              <a:solidFill>
                <a:srgbClr val="000000"/>
              </a:solidFill>
            </a:endParaRPr>
          </a:p>
          <a:p>
            <a:pPr marL="342900" lvl="0" indent="0" algn="l" rtl="0">
              <a:lnSpc>
                <a:spcPct val="115000"/>
              </a:lnSpc>
              <a:spcBef>
                <a:spcPts val="1000"/>
              </a:spcBef>
              <a:spcAft>
                <a:spcPts val="0"/>
              </a:spcAft>
              <a:buNone/>
            </a:pPr>
            <a:r>
              <a:rPr lang="en-US" dirty="0">
                <a:solidFill>
                  <a:srgbClr val="000000"/>
                </a:solidFill>
              </a:rPr>
              <a:t>Point plots can be more useful than bar plots for focusing comparisons between different levels of one or more categorical variables. </a:t>
            </a:r>
            <a:endParaRPr dirty="0">
              <a:solidFill>
                <a:srgbClr val="000000"/>
              </a:solidFill>
            </a:endParaRPr>
          </a:p>
          <a:p>
            <a:pPr marL="342900" lvl="0" indent="-431800" algn="l" rtl="0">
              <a:spcBef>
                <a:spcPts val="1000"/>
              </a:spcBef>
              <a:spcAft>
                <a:spcPts val="0"/>
              </a:spcAft>
              <a:buSzPts val="3200"/>
              <a:buChar char="•"/>
            </a:pPr>
            <a:r>
              <a:rPr lang="en-US" dirty="0"/>
              <a:t>Point plots serve same as bar plots but in a different style. Rather than the full bar, the value of the estimate is represented by the point at a certain height on the other axis.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Bar Plot</a:t>
            </a:r>
            <a:endParaRPr/>
          </a:p>
        </p:txBody>
      </p:sp>
      <p:sp>
        <p:nvSpPr>
          <p:cNvPr id="217" name="Google Shape;217;p16"/>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The </a:t>
            </a:r>
            <a:r>
              <a:rPr lang="en-US" dirty="0" err="1"/>
              <a:t>barplot</a:t>
            </a:r>
            <a:r>
              <a:rPr lang="en-US" dirty="0"/>
              <a:t>() shows the relation between a categorical variable and a continuous variable. The data is represented in rectangular bars where the length the bar represents the proportion of the data in that category.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Introduction</a:t>
            </a:r>
            <a:endParaRPr/>
          </a:p>
        </p:txBody>
      </p:sp>
      <p:sp>
        <p:nvSpPr>
          <p:cNvPr id="100" name="Google Shape;100;p2"/>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Seaborn is a Python data visualization library based on matplotlib. It provides a high-level interface for drawing attractive and informative statistical graphics.</a:t>
            </a:r>
            <a:endParaRPr dirty="0"/>
          </a:p>
          <a:p>
            <a:pPr marL="342900" lvl="0" indent="-342900" algn="l" rtl="0">
              <a:spcBef>
                <a:spcPts val="640"/>
              </a:spcBef>
              <a:spcAft>
                <a:spcPts val="0"/>
              </a:spcAft>
              <a:buClr>
                <a:schemeClr val="dk1"/>
              </a:buClr>
              <a:buSzPts val="3200"/>
              <a:buChar char="•"/>
            </a:pPr>
            <a:r>
              <a:rPr lang="en-US" dirty="0"/>
              <a:t>To </a:t>
            </a:r>
            <a:r>
              <a:rPr lang="en-US" dirty="0" err="1"/>
              <a:t>analyse</a:t>
            </a:r>
            <a:r>
              <a:rPr lang="en-US" dirty="0"/>
              <a:t> a set of data using Python, we make use of Matplotlib, a widely implemented 2D plotting library.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Box Plot	</a:t>
            </a:r>
            <a:endParaRPr/>
          </a:p>
        </p:txBody>
      </p:sp>
      <p:sp>
        <p:nvSpPr>
          <p:cNvPr id="224" name="Google Shape;224;p17"/>
          <p:cNvSpPr txBox="1">
            <a:spLocks noGrp="1"/>
          </p:cNvSpPr>
          <p:nvPr>
            <p:ph type="body" idx="1"/>
          </p:nvPr>
        </p:nvSpPr>
        <p:spPr>
          <a:xfrm>
            <a:off x="699525" y="1600199"/>
            <a:ext cx="12591600" cy="501360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960"/>
              <a:buChar char="•"/>
            </a:pPr>
            <a:r>
              <a:rPr lang="en-US" sz="2960" dirty="0"/>
              <a:t>Boxplot is a convenient way to visualize the distribution of data through their quartiles.</a:t>
            </a:r>
            <a:endParaRPr sz="2960" dirty="0"/>
          </a:p>
          <a:p>
            <a:pPr marL="342900" lvl="0" indent="-342900" algn="l" rtl="0">
              <a:lnSpc>
                <a:spcPct val="80000"/>
              </a:lnSpc>
              <a:spcBef>
                <a:spcPts val="592"/>
              </a:spcBef>
              <a:spcAft>
                <a:spcPts val="0"/>
              </a:spcAft>
              <a:buClr>
                <a:schemeClr val="dk1"/>
              </a:buClr>
              <a:buSzPts val="2960"/>
              <a:buChar char="•"/>
            </a:pPr>
            <a:r>
              <a:rPr lang="en-US" sz="2960" dirty="0"/>
              <a:t>Box plots usually have vertical lines extending from the boxes which are termed as whiskers. These whiskers indicate variability outside the upper and lower quartiles, hence Box Plots are also termed as box-and-whisker plot and box-and-whisker diagram. Any Outliers in the data are plotted as individual points.</a:t>
            </a:r>
            <a:endParaRPr sz="2960" dirty="0"/>
          </a:p>
          <a:p>
            <a:pPr marL="342900" lvl="0" indent="-342900" algn="l" rtl="0">
              <a:lnSpc>
                <a:spcPct val="80000"/>
              </a:lnSpc>
              <a:spcBef>
                <a:spcPts val="592"/>
              </a:spcBef>
              <a:spcAft>
                <a:spcPts val="0"/>
              </a:spcAft>
              <a:buSzPts val="2960"/>
              <a:buChar char="•"/>
            </a:pPr>
            <a:r>
              <a:rPr lang="en-US" sz="2800" b="1" dirty="0"/>
              <a:t>median (Q2/50th Percentile)</a:t>
            </a:r>
            <a:r>
              <a:rPr lang="en-US" sz="2800" dirty="0"/>
              <a:t>: the middle value of the dataset</a:t>
            </a:r>
            <a:endParaRPr sz="2800" dirty="0"/>
          </a:p>
          <a:p>
            <a:pPr marL="342900" lvl="0" indent="-332740" algn="l" rtl="0">
              <a:lnSpc>
                <a:spcPct val="80000"/>
              </a:lnSpc>
              <a:spcBef>
                <a:spcPts val="592"/>
              </a:spcBef>
              <a:spcAft>
                <a:spcPts val="0"/>
              </a:spcAft>
              <a:buSzPts val="2800"/>
              <a:buChar char="•"/>
            </a:pPr>
            <a:r>
              <a:rPr lang="en-US" sz="2800" b="1" dirty="0"/>
              <a:t>first quartile (Q1/25th Percentile)</a:t>
            </a:r>
            <a:r>
              <a:rPr lang="en-US" sz="2800" dirty="0"/>
              <a:t>: the middle number between the smallest number (not the “minimum”) and the median of the dataset</a:t>
            </a:r>
            <a:endParaRPr sz="2800" dirty="0"/>
          </a:p>
          <a:p>
            <a:pPr marL="342900" lvl="0" indent="-332740" algn="l" rtl="0">
              <a:lnSpc>
                <a:spcPct val="80000"/>
              </a:lnSpc>
              <a:spcBef>
                <a:spcPts val="592"/>
              </a:spcBef>
              <a:spcAft>
                <a:spcPts val="0"/>
              </a:spcAft>
              <a:buSzPts val="2800"/>
              <a:buChar char="•"/>
            </a:pPr>
            <a:r>
              <a:rPr lang="en-US" sz="2800" b="1" dirty="0"/>
              <a:t>third quartile (Q3/75th Percentile)</a:t>
            </a:r>
            <a:r>
              <a:rPr lang="en-US" sz="2800" dirty="0"/>
              <a:t>: the middle value between the median and the highest value (not the “maximum”) of the dataset</a:t>
            </a:r>
            <a:endParaRPr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6012ee7e3e_0_0"/>
          <p:cNvSpPr txBox="1">
            <a:spLocks noGrp="1"/>
          </p:cNvSpPr>
          <p:nvPr>
            <p:ph type="title"/>
          </p:nvPr>
        </p:nvSpPr>
        <p:spPr>
          <a:xfrm>
            <a:off x="699532" y="274638"/>
            <a:ext cx="12591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	</a:t>
            </a:r>
            <a:endParaRPr/>
          </a:p>
        </p:txBody>
      </p:sp>
      <p:sp>
        <p:nvSpPr>
          <p:cNvPr id="231" name="Google Shape;231;g6012ee7e3e_0_0"/>
          <p:cNvSpPr txBox="1">
            <a:spLocks noGrp="1"/>
          </p:cNvSpPr>
          <p:nvPr>
            <p:ph type="body" idx="1"/>
          </p:nvPr>
        </p:nvSpPr>
        <p:spPr>
          <a:xfrm>
            <a:off x="699525" y="274650"/>
            <a:ext cx="12591600" cy="5851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457200" lvl="0" indent="-416560" algn="l" rtl="0">
              <a:lnSpc>
                <a:spcPct val="80000"/>
              </a:lnSpc>
              <a:spcBef>
                <a:spcPts val="592"/>
              </a:spcBef>
              <a:spcAft>
                <a:spcPts val="0"/>
              </a:spcAft>
              <a:buSzPts val="2960"/>
              <a:buChar char="•"/>
            </a:pPr>
            <a:r>
              <a:rPr lang="en-US" sz="2960"/>
              <a:t>Interquartile range(IQR) - 25th to 75th percentile</a:t>
            </a:r>
            <a:endParaRPr sz="2960"/>
          </a:p>
          <a:p>
            <a:pPr marL="457200" lvl="0" indent="-416560" algn="l" rtl="0">
              <a:lnSpc>
                <a:spcPct val="80000"/>
              </a:lnSpc>
              <a:spcBef>
                <a:spcPts val="0"/>
              </a:spcBef>
              <a:spcAft>
                <a:spcPts val="0"/>
              </a:spcAft>
              <a:buSzPts val="2960"/>
              <a:buChar char="•"/>
            </a:pPr>
            <a:r>
              <a:rPr lang="en-US" sz="2960"/>
              <a:t>whiskers (shown in blue color) and outliers shown in green color</a:t>
            </a: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a:p>
            <a:pPr marL="342900" lvl="0" indent="0" algn="l" rtl="0">
              <a:lnSpc>
                <a:spcPct val="80000"/>
              </a:lnSpc>
              <a:spcBef>
                <a:spcPts val="592"/>
              </a:spcBef>
              <a:spcAft>
                <a:spcPts val="0"/>
              </a:spcAft>
              <a:buNone/>
            </a:pPr>
            <a:endParaRPr sz="2960"/>
          </a:p>
        </p:txBody>
      </p:sp>
      <p:pic>
        <p:nvPicPr>
          <p:cNvPr id="233" name="Google Shape;233;g6012ee7e3e_0_0"/>
          <p:cNvPicPr preferRelativeResize="0"/>
          <p:nvPr/>
        </p:nvPicPr>
        <p:blipFill>
          <a:blip r:embed="rId3">
            <a:alphaModFix/>
          </a:blip>
          <a:stretch>
            <a:fillRect/>
          </a:stretch>
        </p:blipFill>
        <p:spPr>
          <a:xfrm>
            <a:off x="3366550" y="448475"/>
            <a:ext cx="6524625" cy="365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Violin Plots</a:t>
            </a:r>
            <a:endParaRPr/>
          </a:p>
        </p:txBody>
      </p:sp>
      <p:sp>
        <p:nvSpPr>
          <p:cNvPr id="239" name="Google Shape;239;p18"/>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90000"/>
              </a:lnSpc>
              <a:spcBef>
                <a:spcPts val="0"/>
              </a:spcBef>
              <a:spcAft>
                <a:spcPts val="0"/>
              </a:spcAft>
              <a:buClr>
                <a:schemeClr val="dk1"/>
              </a:buClr>
              <a:buSzPts val="3200"/>
              <a:buNone/>
            </a:pPr>
            <a:endParaRPr dirty="0"/>
          </a:p>
          <a:p>
            <a:pPr marL="342900" lvl="0" indent="-342900" algn="l" rtl="0">
              <a:lnSpc>
                <a:spcPct val="90000"/>
              </a:lnSpc>
              <a:spcBef>
                <a:spcPts val="640"/>
              </a:spcBef>
              <a:spcAft>
                <a:spcPts val="0"/>
              </a:spcAft>
              <a:buClr>
                <a:schemeClr val="dk1"/>
              </a:buClr>
              <a:buSzPts val="3200"/>
              <a:buChar char="•"/>
            </a:pPr>
            <a:r>
              <a:rPr lang="en-US" dirty="0"/>
              <a:t>Violin Plots are a combination of the box plot with the kernel density estimates. So, these plots are easier to analyze and understand the distribution of the data.</a:t>
            </a:r>
            <a:endParaRPr dirty="0"/>
          </a:p>
          <a:p>
            <a:pPr marL="342900" lvl="0" indent="-139700" algn="l" rtl="0">
              <a:lnSpc>
                <a:spcPct val="90000"/>
              </a:lnSpc>
              <a:spcBef>
                <a:spcPts val="640"/>
              </a:spcBef>
              <a:spcAft>
                <a:spcPts val="0"/>
              </a:spcAft>
              <a:buClr>
                <a:schemeClr val="dk1"/>
              </a:buClr>
              <a:buSzPts val="3200"/>
              <a:buNone/>
            </a:pPr>
            <a:endParaRPr dirty="0"/>
          </a:p>
          <a:p>
            <a:pPr marL="342900" lvl="0" indent="-342900" algn="l" rtl="0">
              <a:lnSpc>
                <a:spcPct val="90000"/>
              </a:lnSpc>
              <a:spcBef>
                <a:spcPts val="640"/>
              </a:spcBef>
              <a:spcAft>
                <a:spcPts val="0"/>
              </a:spcAft>
              <a:buClr>
                <a:schemeClr val="dk1"/>
              </a:buClr>
              <a:buSzPts val="3200"/>
              <a:buChar char="•"/>
            </a:pPr>
            <a:r>
              <a:rPr lang="en-US" dirty="0"/>
              <a:t>Let us use tips dataset called to learn more into violin plots. This dataset contains the information related to the tips given by the customers in a restaurant.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Multi Panel Categorical Plots</a:t>
            </a:r>
            <a:endParaRPr/>
          </a:p>
        </p:txBody>
      </p:sp>
      <p:sp>
        <p:nvSpPr>
          <p:cNvPr id="246" name="Google Shape;246;p20"/>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Categorical data can we visualized using two plots, you can either use the functions pointplot(), or the higher-level function factorplot().</a:t>
            </a:r>
            <a:endParaRPr/>
          </a:p>
          <a:p>
            <a:pPr marL="342900" lvl="0" indent="-342900" algn="l" rtl="0">
              <a:spcBef>
                <a:spcPts val="640"/>
              </a:spcBef>
              <a:spcAft>
                <a:spcPts val="0"/>
              </a:spcAft>
              <a:buClr>
                <a:schemeClr val="dk1"/>
              </a:buClr>
              <a:buSzPts val="3200"/>
              <a:buChar char="•"/>
            </a:pPr>
            <a:r>
              <a:rPr lang="en-US" b="1"/>
              <a:t>Factorplot</a:t>
            </a:r>
            <a:endParaRPr/>
          </a:p>
          <a:p>
            <a:pPr marL="342900" lvl="0" indent="-342900" algn="l" rtl="0">
              <a:spcBef>
                <a:spcPts val="640"/>
              </a:spcBef>
              <a:spcAft>
                <a:spcPts val="0"/>
              </a:spcAft>
              <a:buClr>
                <a:schemeClr val="dk1"/>
              </a:buClr>
              <a:buSzPts val="3200"/>
              <a:buChar char="•"/>
            </a:pPr>
            <a:r>
              <a:rPr lang="en-US"/>
              <a:t>Factorplot draws a categorical plot on a FacetGrid. Using ‘kind’ parameter we can choose the plot like boxplot, violinplot, barplot and stripplot. FacetGrid uses pointplot by default.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PairGrid</a:t>
            </a:r>
            <a:endParaRPr/>
          </a:p>
        </p:txBody>
      </p:sp>
      <p:sp>
        <p:nvSpPr>
          <p:cNvPr id="253" name="Google Shape;253;p21"/>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960"/>
              <a:buChar char="•"/>
            </a:pPr>
            <a:r>
              <a:rPr lang="en-US" sz="2960" dirty="0" err="1"/>
              <a:t>PairGrid</a:t>
            </a:r>
            <a:r>
              <a:rPr lang="en-US" sz="2960" dirty="0"/>
              <a:t> allows us to draw a grid of subplots using the same plot type to visualize data.</a:t>
            </a:r>
            <a:endParaRPr dirty="0"/>
          </a:p>
          <a:p>
            <a:pPr marL="342900" lvl="0" indent="-154940" algn="l" rtl="0">
              <a:lnSpc>
                <a:spcPct val="90000"/>
              </a:lnSpc>
              <a:spcBef>
                <a:spcPts val="592"/>
              </a:spcBef>
              <a:spcAft>
                <a:spcPts val="0"/>
              </a:spcAft>
              <a:buClr>
                <a:schemeClr val="dk1"/>
              </a:buClr>
              <a:buSzPts val="2960"/>
              <a:buNone/>
            </a:pPr>
            <a:endParaRPr sz="2960" dirty="0"/>
          </a:p>
          <a:p>
            <a:pPr marL="342900" lvl="0" indent="-342900" algn="l" rtl="0">
              <a:lnSpc>
                <a:spcPct val="90000"/>
              </a:lnSpc>
              <a:spcBef>
                <a:spcPts val="592"/>
              </a:spcBef>
              <a:spcAft>
                <a:spcPts val="0"/>
              </a:spcAft>
              <a:buClr>
                <a:schemeClr val="dk1"/>
              </a:buClr>
              <a:buSzPts val="2960"/>
              <a:buChar char="•"/>
            </a:pPr>
            <a:r>
              <a:rPr lang="en-US" sz="2960" dirty="0"/>
              <a:t>Unlike </a:t>
            </a:r>
            <a:r>
              <a:rPr lang="en-US" sz="2960" dirty="0" err="1"/>
              <a:t>FacetGrid</a:t>
            </a:r>
            <a:r>
              <a:rPr lang="en-US" sz="2960" dirty="0"/>
              <a:t>, it uses different pair of variable for each subplot. It forms a matrix of sub-plots. It is also sometimes called as “scatterplot matrix”.</a:t>
            </a:r>
            <a:endParaRPr dirty="0"/>
          </a:p>
          <a:p>
            <a:pPr marL="342900" lvl="0" indent="-154940" algn="l" rtl="0">
              <a:lnSpc>
                <a:spcPct val="90000"/>
              </a:lnSpc>
              <a:spcBef>
                <a:spcPts val="592"/>
              </a:spcBef>
              <a:spcAft>
                <a:spcPts val="0"/>
              </a:spcAft>
              <a:buClr>
                <a:schemeClr val="dk1"/>
              </a:buClr>
              <a:buSzPts val="2960"/>
              <a:buNone/>
            </a:pPr>
            <a:endParaRPr sz="2960" dirty="0"/>
          </a:p>
          <a:p>
            <a:pPr marL="342900" lvl="0" indent="-342900" algn="l" rtl="0">
              <a:lnSpc>
                <a:spcPct val="90000"/>
              </a:lnSpc>
              <a:spcBef>
                <a:spcPts val="592"/>
              </a:spcBef>
              <a:spcAft>
                <a:spcPts val="0"/>
              </a:spcAft>
              <a:buClr>
                <a:schemeClr val="dk1"/>
              </a:buClr>
              <a:buSzPts val="2960"/>
              <a:buChar char="•"/>
            </a:pPr>
            <a:r>
              <a:rPr lang="en-US" sz="2960" dirty="0"/>
              <a:t>The usage of </a:t>
            </a:r>
            <a:r>
              <a:rPr lang="en-US" sz="2960" dirty="0" err="1"/>
              <a:t>pairgrid</a:t>
            </a:r>
            <a:r>
              <a:rPr lang="en-US" sz="2960" dirty="0"/>
              <a:t> is similar to </a:t>
            </a:r>
            <a:r>
              <a:rPr lang="en-US" sz="2960" dirty="0" err="1"/>
              <a:t>facetgrid</a:t>
            </a:r>
            <a:r>
              <a:rPr lang="en-US" sz="2960" dirty="0"/>
              <a:t>. First </a:t>
            </a:r>
            <a:r>
              <a:rPr lang="en-US" sz="2960" dirty="0" err="1"/>
              <a:t>initialise</a:t>
            </a:r>
            <a:r>
              <a:rPr lang="en-US" sz="2960" dirty="0"/>
              <a:t> the grid and then pass the plotting function.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Seaborn Vs Matplotlib</a:t>
            </a:r>
            <a:endParaRPr/>
          </a:p>
        </p:txBody>
      </p:sp>
      <p:sp>
        <p:nvSpPr>
          <p:cNvPr id="107" name="Google Shape;107;p3"/>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960"/>
              <a:buChar char="•"/>
            </a:pPr>
            <a:r>
              <a:rPr lang="en-US" sz="2960" dirty="0"/>
              <a:t>It is summarized that if Matplotlib “tries to make easy things easy and hard things possible”, Seaborn tries to make a well-defined set of hard things easy too.”</a:t>
            </a:r>
            <a:endParaRPr dirty="0"/>
          </a:p>
          <a:p>
            <a:pPr marL="342900" lvl="0" indent="-342900" algn="l" rtl="0">
              <a:lnSpc>
                <a:spcPct val="90000"/>
              </a:lnSpc>
              <a:spcBef>
                <a:spcPts val="592"/>
              </a:spcBef>
              <a:spcAft>
                <a:spcPts val="0"/>
              </a:spcAft>
              <a:buClr>
                <a:schemeClr val="dk1"/>
              </a:buClr>
              <a:buSzPts val="2960"/>
              <a:buChar char="•"/>
            </a:pPr>
            <a:r>
              <a:rPr lang="en-US" sz="2960" dirty="0"/>
              <a:t>Seaborn helps resolve the two major problems faced by Matplotlib; the problems are −</a:t>
            </a:r>
            <a:endParaRPr dirty="0"/>
          </a:p>
          <a:p>
            <a:pPr marL="342900" lvl="0" indent="-342900" algn="l" rtl="0">
              <a:lnSpc>
                <a:spcPct val="90000"/>
              </a:lnSpc>
              <a:spcBef>
                <a:spcPts val="592"/>
              </a:spcBef>
              <a:spcAft>
                <a:spcPts val="0"/>
              </a:spcAft>
              <a:buClr>
                <a:schemeClr val="dk1"/>
              </a:buClr>
              <a:buSzPts val="2960"/>
              <a:buChar char="•"/>
            </a:pPr>
            <a:r>
              <a:rPr lang="en-US" sz="2960" dirty="0"/>
              <a:t>Default Matplotlib parameters</a:t>
            </a:r>
            <a:endParaRPr dirty="0"/>
          </a:p>
          <a:p>
            <a:pPr marL="342900" lvl="0" indent="-342900" algn="l" rtl="0">
              <a:lnSpc>
                <a:spcPct val="90000"/>
              </a:lnSpc>
              <a:spcBef>
                <a:spcPts val="592"/>
              </a:spcBef>
              <a:spcAft>
                <a:spcPts val="0"/>
              </a:spcAft>
              <a:buClr>
                <a:schemeClr val="dk1"/>
              </a:buClr>
              <a:buSzPts val="2960"/>
              <a:buChar char="•"/>
            </a:pPr>
            <a:r>
              <a:rPr lang="en-US" sz="2960" dirty="0"/>
              <a:t>Working with data frames</a:t>
            </a:r>
            <a:endParaRPr dirty="0"/>
          </a:p>
          <a:p>
            <a:pPr marL="342900" lvl="0" indent="-342900" algn="l" rtl="0">
              <a:lnSpc>
                <a:spcPct val="90000"/>
              </a:lnSpc>
              <a:spcBef>
                <a:spcPts val="592"/>
              </a:spcBef>
              <a:spcAft>
                <a:spcPts val="0"/>
              </a:spcAft>
              <a:buClr>
                <a:schemeClr val="dk1"/>
              </a:buClr>
              <a:buSzPts val="2960"/>
              <a:buChar char="•"/>
            </a:pPr>
            <a:r>
              <a:rPr lang="en-US" sz="2960" dirty="0"/>
              <a:t>As Seaborn compliments and extends Matplotlib, the learning curve is quite gradual. If you know Matplotlib, you are already half way through Seaborn.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Important Features of Seaborn</a:t>
            </a:r>
            <a:endParaRPr/>
          </a:p>
        </p:txBody>
      </p:sp>
      <p:sp>
        <p:nvSpPr>
          <p:cNvPr id="114" name="Google Shape;114;p4"/>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960"/>
              <a:buChar char="•"/>
            </a:pPr>
            <a:r>
              <a:rPr lang="en-US" sz="2960"/>
              <a:t>Seaborn is built on top of Python’s core visualization library Matplotlib. It is meant to serve as a complement, and not a replacement. However, Seaborn comes with some very important features. Let us see a few of them here. The features help in −</a:t>
            </a:r>
            <a:endParaRPr/>
          </a:p>
          <a:p>
            <a:pPr marL="342900" lvl="0" indent="-342900" algn="l" rtl="0">
              <a:lnSpc>
                <a:spcPct val="80000"/>
              </a:lnSpc>
              <a:spcBef>
                <a:spcPts val="592"/>
              </a:spcBef>
              <a:spcAft>
                <a:spcPts val="0"/>
              </a:spcAft>
              <a:buClr>
                <a:schemeClr val="dk1"/>
              </a:buClr>
              <a:buSzPts val="2960"/>
              <a:buChar char="•"/>
            </a:pPr>
            <a:r>
              <a:rPr lang="en-US" sz="2960"/>
              <a:t>Built in themes for styling matplotlib graphics</a:t>
            </a:r>
            <a:endParaRPr/>
          </a:p>
          <a:p>
            <a:pPr marL="342900" lvl="0" indent="-342900" algn="l" rtl="0">
              <a:lnSpc>
                <a:spcPct val="80000"/>
              </a:lnSpc>
              <a:spcBef>
                <a:spcPts val="592"/>
              </a:spcBef>
              <a:spcAft>
                <a:spcPts val="0"/>
              </a:spcAft>
              <a:buClr>
                <a:schemeClr val="dk1"/>
              </a:buClr>
              <a:buSzPts val="2960"/>
              <a:buChar char="•"/>
            </a:pPr>
            <a:r>
              <a:rPr lang="en-US" sz="2960"/>
              <a:t>Visualizing univariate and bivariate data</a:t>
            </a:r>
            <a:endParaRPr/>
          </a:p>
          <a:p>
            <a:pPr marL="342900" lvl="0" indent="-342900" algn="l" rtl="0">
              <a:lnSpc>
                <a:spcPct val="80000"/>
              </a:lnSpc>
              <a:spcBef>
                <a:spcPts val="592"/>
              </a:spcBef>
              <a:spcAft>
                <a:spcPts val="0"/>
              </a:spcAft>
              <a:buClr>
                <a:schemeClr val="dk1"/>
              </a:buClr>
              <a:buSzPts val="2960"/>
              <a:buChar char="•"/>
            </a:pPr>
            <a:r>
              <a:rPr lang="en-US" sz="2960"/>
              <a:t>Fitting in and visualizing linear regression models</a:t>
            </a:r>
            <a:endParaRPr/>
          </a:p>
          <a:p>
            <a:pPr marL="342900" lvl="0" indent="-342900" algn="l" rtl="0">
              <a:lnSpc>
                <a:spcPct val="80000"/>
              </a:lnSpc>
              <a:spcBef>
                <a:spcPts val="592"/>
              </a:spcBef>
              <a:spcAft>
                <a:spcPts val="0"/>
              </a:spcAft>
              <a:buClr>
                <a:schemeClr val="dk1"/>
              </a:buClr>
              <a:buSzPts val="2960"/>
              <a:buChar char="•"/>
            </a:pPr>
            <a:r>
              <a:rPr lang="en-US" sz="2960"/>
              <a:t>Plotting statistical time series data</a:t>
            </a:r>
            <a:endParaRPr/>
          </a:p>
          <a:p>
            <a:pPr marL="342900" lvl="0" indent="-342900" algn="l" rtl="0">
              <a:lnSpc>
                <a:spcPct val="80000"/>
              </a:lnSpc>
              <a:spcBef>
                <a:spcPts val="592"/>
              </a:spcBef>
              <a:spcAft>
                <a:spcPts val="0"/>
              </a:spcAft>
              <a:buClr>
                <a:schemeClr val="dk1"/>
              </a:buClr>
              <a:buSzPts val="2960"/>
              <a:buChar char="•"/>
            </a:pPr>
            <a:r>
              <a:rPr lang="en-US" sz="2960"/>
              <a:t>Seaborn works well with NumPy and Pandas data structures</a:t>
            </a:r>
            <a:endParaRPr/>
          </a:p>
          <a:p>
            <a:pPr marL="342900" lvl="0" indent="-342900" algn="l" rtl="0">
              <a:lnSpc>
                <a:spcPct val="80000"/>
              </a:lnSpc>
              <a:spcBef>
                <a:spcPts val="592"/>
              </a:spcBef>
              <a:spcAft>
                <a:spcPts val="0"/>
              </a:spcAft>
              <a:buClr>
                <a:schemeClr val="dk1"/>
              </a:buClr>
              <a:buSzPts val="2960"/>
              <a:buChar char="•"/>
            </a:pPr>
            <a:r>
              <a:rPr lang="en-US" sz="2960"/>
              <a:t>It comes with built in themes for styling Matplotlib graphics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62aa93d712_0_1"/>
          <p:cNvSpPr txBox="1">
            <a:spLocks noGrp="1"/>
          </p:cNvSpPr>
          <p:nvPr>
            <p:ph type="title"/>
          </p:nvPr>
        </p:nvSpPr>
        <p:spPr>
          <a:xfrm>
            <a:off x="699532" y="274638"/>
            <a:ext cx="12591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Seaborn - Matplotlib</a:t>
            </a:r>
            <a:endParaRPr/>
          </a:p>
        </p:txBody>
      </p:sp>
      <p:sp>
        <p:nvSpPr>
          <p:cNvPr id="155" name="Google Shape;155;g62aa93d712_0_1"/>
          <p:cNvSpPr txBox="1">
            <a:spLocks noGrp="1"/>
          </p:cNvSpPr>
          <p:nvPr>
            <p:ph type="body" idx="1"/>
          </p:nvPr>
        </p:nvSpPr>
        <p:spPr>
          <a:xfrm>
            <a:off x="699532" y="1600205"/>
            <a:ext cx="12591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Seaborn splits the matplotlib parameters in two groups :</a:t>
            </a:r>
            <a:endParaRPr/>
          </a:p>
          <a:p>
            <a:pPr marL="342900" lvl="0" indent="0" algn="l" rtl="0">
              <a:spcBef>
                <a:spcPts val="0"/>
              </a:spcBef>
              <a:spcAft>
                <a:spcPts val="0"/>
              </a:spcAft>
              <a:buNone/>
            </a:pPr>
            <a:r>
              <a:rPr lang="en-US"/>
              <a:t>1)Plot Styles    2)Plot scale</a:t>
            </a:r>
            <a:endParaRPr/>
          </a:p>
          <a:p>
            <a:pPr marL="457200" lvl="0" indent="-431800" algn="l" rtl="0">
              <a:spcBef>
                <a:spcPts val="0"/>
              </a:spcBef>
              <a:spcAft>
                <a:spcPts val="0"/>
              </a:spcAft>
              <a:buSzPts val="3200"/>
              <a:buChar char="•"/>
            </a:pPr>
            <a:r>
              <a:rPr lang="en-US"/>
              <a:t>Plot styles - set_style() or seaborn.set() which sets aesthetic parameters in one group.</a:t>
            </a:r>
            <a:endParaRPr/>
          </a:p>
          <a:p>
            <a:pPr marL="457200" lvl="0" indent="-431800" algn="l" rtl="0">
              <a:spcBef>
                <a:spcPts val="0"/>
              </a:spcBef>
              <a:spcAft>
                <a:spcPts val="0"/>
              </a:spcAft>
              <a:buSzPts val="3200"/>
              <a:buChar char="•"/>
            </a:pPr>
            <a:r>
              <a:rPr lang="en-US"/>
              <a:t>set- parameters include context,style,palette,font,font_scale and color_ codes.</a:t>
            </a:r>
            <a:endParaRPr/>
          </a:p>
          <a:p>
            <a:pPr marL="457200" lvl="0" indent="-431800" algn="l" rtl="0">
              <a:spcBef>
                <a:spcPts val="0"/>
              </a:spcBef>
              <a:spcAft>
                <a:spcPts val="0"/>
              </a:spcAft>
              <a:buSzPts val="3200"/>
              <a:buChar char="•"/>
            </a:pPr>
            <a:r>
              <a:rPr lang="en-US"/>
              <a:t>Themes are Darkgrid,Whitegrid,Dark,White,ticks.We can control the scale of plot using set_context() or context function which takes four preset parameters - paper,notebook,talk,poster.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Installing Seaborn and getting started</a:t>
            </a:r>
            <a:endParaRPr/>
          </a:p>
        </p:txBody>
      </p:sp>
      <p:sp>
        <p:nvSpPr>
          <p:cNvPr id="121" name="Google Shape;121;p5"/>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For Windows, Linux &amp; Mac using Anaconda</a:t>
            </a:r>
            <a:endParaRPr/>
          </a:p>
          <a:p>
            <a:pPr marL="742950" lvl="1" indent="-285750" algn="l" rtl="0">
              <a:spcBef>
                <a:spcPts val="560"/>
              </a:spcBef>
              <a:spcAft>
                <a:spcPts val="0"/>
              </a:spcAft>
              <a:buClr>
                <a:schemeClr val="dk1"/>
              </a:buClr>
              <a:buSzPts val="2800"/>
              <a:buChar char="–"/>
            </a:pPr>
            <a:r>
              <a:rPr lang="en-US"/>
              <a:t>conda install seaborn</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For Windows, Linux &amp; Mac using Python</a:t>
            </a:r>
            <a:endParaRPr/>
          </a:p>
          <a:p>
            <a:pPr marL="742950" lvl="1" indent="-285750" algn="l" rtl="0">
              <a:spcBef>
                <a:spcPts val="560"/>
              </a:spcBef>
              <a:spcAft>
                <a:spcPts val="0"/>
              </a:spcAft>
              <a:buClr>
                <a:schemeClr val="dk1"/>
              </a:buClr>
              <a:buSzPts val="2800"/>
              <a:buChar char="–"/>
            </a:pPr>
            <a:r>
              <a:rPr lang="en-US"/>
              <a:t>pip install seaborn</a:t>
            </a:r>
            <a:endParaRPr/>
          </a:p>
          <a:p>
            <a:pPr marL="742950" lvl="1" indent="-107950" algn="l" rtl="0">
              <a:spcBef>
                <a:spcPts val="560"/>
              </a:spcBef>
              <a:spcAft>
                <a:spcPts val="0"/>
              </a:spcAft>
              <a:buClr>
                <a:schemeClr val="dk1"/>
              </a:buClr>
              <a:buSzPts val="28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Seaborn - Importing Datasets and Libraries</a:t>
            </a:r>
            <a:endParaRPr/>
          </a:p>
        </p:txBody>
      </p:sp>
      <p:sp>
        <p:nvSpPr>
          <p:cNvPr id="128" name="Google Shape;128;p6"/>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Importing Libraries</a:t>
            </a:r>
            <a:endParaRPr/>
          </a:p>
          <a:p>
            <a:pPr marL="742950" lvl="1" indent="-285750" algn="l" rtl="0">
              <a:lnSpc>
                <a:spcPct val="90000"/>
              </a:lnSpc>
              <a:spcBef>
                <a:spcPts val="560"/>
              </a:spcBef>
              <a:spcAft>
                <a:spcPts val="0"/>
              </a:spcAft>
              <a:buClr>
                <a:schemeClr val="dk1"/>
              </a:buClr>
              <a:buSzPts val="2800"/>
              <a:buChar char="–"/>
            </a:pPr>
            <a:r>
              <a:rPr lang="en-US"/>
              <a:t>Let us start by importing Pandas, which is a great library for managing relational (table-format) datasets. Seaborn comes handy when dealing with DataFrames, which is most widely used data structure for data analysis.</a:t>
            </a:r>
            <a:endParaRPr/>
          </a:p>
          <a:p>
            <a:pPr marL="1143000" lvl="2" indent="-228600" algn="l" rtl="0">
              <a:lnSpc>
                <a:spcPct val="90000"/>
              </a:lnSpc>
              <a:spcBef>
                <a:spcPts val="480"/>
              </a:spcBef>
              <a:spcAft>
                <a:spcPts val="0"/>
              </a:spcAft>
              <a:buClr>
                <a:schemeClr val="dk1"/>
              </a:buClr>
              <a:buSzPts val="2000"/>
              <a:buChar char="•"/>
            </a:pPr>
            <a:r>
              <a:rPr lang="en-US" sz="2000"/>
              <a:t>#</a:t>
            </a:r>
            <a:r>
              <a:rPr lang="en-US"/>
              <a:t>Pandas for managing datasets</a:t>
            </a:r>
            <a:endParaRPr/>
          </a:p>
          <a:p>
            <a:pPr marL="1143000" lvl="2" indent="-228600" algn="l" rtl="0">
              <a:lnSpc>
                <a:spcPct val="90000"/>
              </a:lnSpc>
              <a:spcBef>
                <a:spcPts val="480"/>
              </a:spcBef>
              <a:spcAft>
                <a:spcPts val="0"/>
              </a:spcAft>
              <a:buClr>
                <a:schemeClr val="dk1"/>
              </a:buClr>
              <a:buSzPts val="2400"/>
              <a:buChar char="•"/>
            </a:pPr>
            <a:r>
              <a:rPr lang="en-US"/>
              <a:t>import pandas as pd</a:t>
            </a:r>
            <a:endParaRPr/>
          </a:p>
          <a:p>
            <a:pPr marL="742950" lvl="1" indent="-285750" algn="l" rtl="0">
              <a:lnSpc>
                <a:spcPct val="90000"/>
              </a:lnSpc>
              <a:spcBef>
                <a:spcPts val="560"/>
              </a:spcBef>
              <a:spcAft>
                <a:spcPts val="0"/>
              </a:spcAft>
              <a:buClr>
                <a:schemeClr val="dk1"/>
              </a:buClr>
              <a:buSzPts val="2800"/>
              <a:buChar char="–"/>
            </a:pPr>
            <a:r>
              <a:rPr lang="en-US"/>
              <a:t>Now, let us import the Matplotlib library, which helps us customize our plots.</a:t>
            </a:r>
            <a:endParaRPr/>
          </a:p>
          <a:p>
            <a:pPr marL="1143000" lvl="2" indent="-228600" algn="l" rtl="0">
              <a:lnSpc>
                <a:spcPct val="90000"/>
              </a:lnSpc>
              <a:spcBef>
                <a:spcPts val="480"/>
              </a:spcBef>
              <a:spcAft>
                <a:spcPts val="0"/>
              </a:spcAft>
              <a:buClr>
                <a:schemeClr val="dk1"/>
              </a:buClr>
              <a:buSzPts val="2400"/>
              <a:buChar char="•"/>
            </a:pPr>
            <a:r>
              <a:rPr lang="en-US"/>
              <a:t>from matplotlib import pyplot as plt</a:t>
            </a:r>
            <a:endParaRPr/>
          </a:p>
          <a:p>
            <a:pPr marL="742950" lvl="1" indent="-285750" algn="l" rtl="0">
              <a:lnSpc>
                <a:spcPct val="90000"/>
              </a:lnSpc>
              <a:spcBef>
                <a:spcPts val="560"/>
              </a:spcBef>
              <a:spcAft>
                <a:spcPts val="0"/>
              </a:spcAft>
              <a:buClr>
                <a:schemeClr val="dk1"/>
              </a:buClr>
              <a:buSzPts val="2800"/>
              <a:buChar char="–"/>
            </a:pPr>
            <a:r>
              <a:rPr lang="en-US"/>
              <a:t>We will import the Seaborn library with the following command −</a:t>
            </a:r>
            <a:endParaRPr/>
          </a:p>
          <a:p>
            <a:pPr marL="1143000" lvl="2" indent="-228600" algn="l" rtl="0">
              <a:lnSpc>
                <a:spcPct val="90000"/>
              </a:lnSpc>
              <a:spcBef>
                <a:spcPts val="480"/>
              </a:spcBef>
              <a:spcAft>
                <a:spcPts val="0"/>
              </a:spcAft>
              <a:buClr>
                <a:schemeClr val="dk1"/>
              </a:buClr>
              <a:buSzPts val="2400"/>
              <a:buChar char="•"/>
            </a:pPr>
            <a:r>
              <a:rPr lang="en-US"/>
              <a:t>import seaborn as sb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699532" y="274638"/>
            <a:ext cx="1259157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Importing Datasets</a:t>
            </a:r>
            <a:endParaRPr/>
          </a:p>
        </p:txBody>
      </p:sp>
      <p:sp>
        <p:nvSpPr>
          <p:cNvPr id="135" name="Google Shape;135;p7"/>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960"/>
              <a:buChar char="•"/>
            </a:pPr>
            <a:r>
              <a:rPr lang="en-US" sz="2960"/>
              <a:t>We have imported the required libraries. In this section, we will understand how to import the required datasets.</a:t>
            </a:r>
            <a:endParaRPr/>
          </a:p>
          <a:p>
            <a:pPr marL="342900" lvl="0" indent="-342900" algn="l" rtl="0">
              <a:lnSpc>
                <a:spcPct val="90000"/>
              </a:lnSpc>
              <a:spcBef>
                <a:spcPts val="592"/>
              </a:spcBef>
              <a:spcAft>
                <a:spcPts val="0"/>
              </a:spcAft>
              <a:buClr>
                <a:schemeClr val="dk1"/>
              </a:buClr>
              <a:buSzPts val="2960"/>
              <a:buChar char="•"/>
            </a:pPr>
            <a:r>
              <a:rPr lang="en-US" sz="2960"/>
              <a:t>Seaborn comes with a few important datasets in the library. When Seaborn is installed, the datasets download automatically.</a:t>
            </a:r>
            <a:endParaRPr/>
          </a:p>
          <a:p>
            <a:pPr marL="742950" lvl="1" indent="-285750" algn="l" rtl="0">
              <a:lnSpc>
                <a:spcPct val="90000"/>
              </a:lnSpc>
              <a:spcBef>
                <a:spcPts val="518"/>
              </a:spcBef>
              <a:spcAft>
                <a:spcPts val="0"/>
              </a:spcAft>
              <a:buClr>
                <a:schemeClr val="dk1"/>
              </a:buClr>
              <a:buSzPts val="2590"/>
              <a:buChar char="–"/>
            </a:pPr>
            <a:r>
              <a:rPr lang="en-US" sz="2590"/>
              <a:t>load_dataset()</a:t>
            </a:r>
            <a:endParaRPr/>
          </a:p>
          <a:p>
            <a:pPr marL="342900" lvl="0" indent="-342900" algn="l" rtl="0">
              <a:lnSpc>
                <a:spcPct val="90000"/>
              </a:lnSpc>
              <a:spcBef>
                <a:spcPts val="592"/>
              </a:spcBef>
              <a:spcAft>
                <a:spcPts val="0"/>
              </a:spcAft>
              <a:buClr>
                <a:schemeClr val="dk1"/>
              </a:buClr>
              <a:buSzPts val="2960"/>
              <a:buChar char="•"/>
            </a:pPr>
            <a:r>
              <a:rPr lang="en-US" sz="2960"/>
              <a:t>Importing Data as Pandas DataFrame</a:t>
            </a:r>
            <a:endParaRPr/>
          </a:p>
          <a:p>
            <a:pPr marL="742950" lvl="1" indent="-285750" algn="l" rtl="0">
              <a:lnSpc>
                <a:spcPct val="90000"/>
              </a:lnSpc>
              <a:spcBef>
                <a:spcPts val="518"/>
              </a:spcBef>
              <a:spcAft>
                <a:spcPts val="0"/>
              </a:spcAft>
              <a:buClr>
                <a:schemeClr val="dk1"/>
              </a:buClr>
              <a:buSzPts val="2590"/>
              <a:buChar char="–"/>
            </a:pPr>
            <a:r>
              <a:rPr lang="en-US" sz="2590"/>
              <a:t>Example:</a:t>
            </a:r>
            <a:endParaRPr/>
          </a:p>
          <a:p>
            <a:pPr marL="1143000" lvl="2" indent="-228600" algn="l" rtl="0">
              <a:lnSpc>
                <a:spcPct val="90000"/>
              </a:lnSpc>
              <a:spcBef>
                <a:spcPts val="444"/>
              </a:spcBef>
              <a:spcAft>
                <a:spcPts val="0"/>
              </a:spcAft>
              <a:buClr>
                <a:schemeClr val="dk1"/>
              </a:buClr>
              <a:buSzPts val="2220"/>
              <a:buChar char="•"/>
            </a:pPr>
            <a:r>
              <a:rPr lang="en-US" sz="2220"/>
              <a:t>import seaborn as sb</a:t>
            </a:r>
            <a:endParaRPr/>
          </a:p>
          <a:p>
            <a:pPr marL="1143000" lvl="2" indent="-228600" algn="l" rtl="0">
              <a:lnSpc>
                <a:spcPct val="90000"/>
              </a:lnSpc>
              <a:spcBef>
                <a:spcPts val="444"/>
              </a:spcBef>
              <a:spcAft>
                <a:spcPts val="0"/>
              </a:spcAft>
              <a:buClr>
                <a:schemeClr val="dk1"/>
              </a:buClr>
              <a:buSzPts val="2220"/>
              <a:buChar char="•"/>
            </a:pPr>
            <a:r>
              <a:rPr lang="en-US" sz="2220"/>
              <a:t>df = sb.load_dataset('tips')</a:t>
            </a:r>
            <a:endParaRPr/>
          </a:p>
          <a:p>
            <a:pPr marL="1143000" lvl="2" indent="-228600" algn="l" rtl="0">
              <a:lnSpc>
                <a:spcPct val="90000"/>
              </a:lnSpc>
              <a:spcBef>
                <a:spcPts val="444"/>
              </a:spcBef>
              <a:spcAft>
                <a:spcPts val="0"/>
              </a:spcAft>
              <a:buClr>
                <a:schemeClr val="dk1"/>
              </a:buClr>
              <a:buSzPts val="2220"/>
              <a:buChar char="•"/>
            </a:pPr>
            <a:r>
              <a:rPr lang="en-US" sz="2220"/>
              <a:t>print df.head()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body" idx="1"/>
          </p:nvPr>
        </p:nvSpPr>
        <p:spPr>
          <a:xfrm>
            <a:off x="699532" y="1600205"/>
            <a:ext cx="12591574"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output:</a:t>
            </a:r>
            <a:endParaRPr/>
          </a:p>
          <a:p>
            <a:pPr marL="742950" lvl="1" indent="-285750" algn="l" rtl="0">
              <a:spcBef>
                <a:spcPts val="560"/>
              </a:spcBef>
              <a:spcAft>
                <a:spcPts val="0"/>
              </a:spcAft>
              <a:buClr>
                <a:schemeClr val="dk1"/>
              </a:buClr>
              <a:buSzPts val="2800"/>
              <a:buChar char="–"/>
            </a:pPr>
            <a:r>
              <a:rPr lang="en-US"/>
              <a:t>   total_bill  tip   sex    smoker day  time   size</a:t>
            </a:r>
            <a:endParaRPr/>
          </a:p>
          <a:p>
            <a:pPr marL="742950" lvl="1" indent="-285750" algn="l" rtl="0">
              <a:spcBef>
                <a:spcPts val="560"/>
              </a:spcBef>
              <a:spcAft>
                <a:spcPts val="0"/>
              </a:spcAft>
              <a:buClr>
                <a:schemeClr val="dk1"/>
              </a:buClr>
              <a:buSzPts val="2800"/>
              <a:buChar char="–"/>
            </a:pPr>
            <a:r>
              <a:rPr lang="en-US"/>
              <a:t>0    16.99    1.01   Female  No    Sun  Dinner  2</a:t>
            </a:r>
            <a:endParaRPr/>
          </a:p>
          <a:p>
            <a:pPr marL="742950" lvl="1" indent="-285750" algn="l" rtl="0">
              <a:spcBef>
                <a:spcPts val="560"/>
              </a:spcBef>
              <a:spcAft>
                <a:spcPts val="0"/>
              </a:spcAft>
              <a:buClr>
                <a:schemeClr val="dk1"/>
              </a:buClr>
              <a:buSzPts val="2800"/>
              <a:buChar char="–"/>
            </a:pPr>
            <a:r>
              <a:rPr lang="en-US"/>
              <a:t>1    10.34    1.66   Male    No    Sun  Dinner  3</a:t>
            </a:r>
            <a:endParaRPr/>
          </a:p>
          <a:p>
            <a:pPr marL="742950" lvl="1" indent="-285750" algn="l" rtl="0">
              <a:spcBef>
                <a:spcPts val="560"/>
              </a:spcBef>
              <a:spcAft>
                <a:spcPts val="0"/>
              </a:spcAft>
              <a:buClr>
                <a:schemeClr val="dk1"/>
              </a:buClr>
              <a:buSzPts val="2800"/>
              <a:buChar char="–"/>
            </a:pPr>
            <a:r>
              <a:rPr lang="en-US"/>
              <a:t>2    21.01    3.50   Male    No    Sun  Dinner  3</a:t>
            </a:r>
            <a:endParaRPr/>
          </a:p>
          <a:p>
            <a:pPr marL="742950" lvl="1" indent="-285750" algn="l" rtl="0">
              <a:spcBef>
                <a:spcPts val="560"/>
              </a:spcBef>
              <a:spcAft>
                <a:spcPts val="0"/>
              </a:spcAft>
              <a:buClr>
                <a:schemeClr val="dk1"/>
              </a:buClr>
              <a:buSzPts val="2800"/>
              <a:buChar char="–"/>
            </a:pPr>
            <a:r>
              <a:rPr lang="en-US"/>
              <a:t>3    23.68    3.31   Male    No    Sun  Dinner  2</a:t>
            </a:r>
            <a:endParaRPr/>
          </a:p>
          <a:p>
            <a:pPr marL="742950" lvl="1" indent="-285750" algn="l" rtl="0">
              <a:spcBef>
                <a:spcPts val="560"/>
              </a:spcBef>
              <a:spcAft>
                <a:spcPts val="0"/>
              </a:spcAft>
              <a:buClr>
                <a:schemeClr val="dk1"/>
              </a:buClr>
              <a:buSzPts val="2800"/>
              <a:buChar char="–"/>
            </a:pPr>
            <a:r>
              <a:rPr lang="en-US"/>
              <a:t>4    24.59    3.61   Female  No    Sun  Dinner  4</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1578</Words>
  <Application>Microsoft Office PowerPoint</Application>
  <PresentationFormat>Custom</PresentationFormat>
  <Paragraphs>144</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Data Analysis </vt:lpstr>
      <vt:lpstr>Introduction</vt:lpstr>
      <vt:lpstr>Seaborn Vs Matplotlib</vt:lpstr>
      <vt:lpstr>Important Features of Seaborn</vt:lpstr>
      <vt:lpstr>Seaborn - Matplotlib</vt:lpstr>
      <vt:lpstr>Installing Seaborn and getting started</vt:lpstr>
      <vt:lpstr>Seaborn - Importing Datasets and Libraries</vt:lpstr>
      <vt:lpstr>Importing Datasets</vt:lpstr>
      <vt:lpstr>PowerPoint Presentation</vt:lpstr>
      <vt:lpstr>Seaborn - Figure Aesthetic</vt:lpstr>
      <vt:lpstr>Seaborn - Matplotlib</vt:lpstr>
      <vt:lpstr>Seaborn Histogram  </vt:lpstr>
      <vt:lpstr>Kernel Density Estimation</vt:lpstr>
      <vt:lpstr>Fitting Parametric Distribution</vt:lpstr>
      <vt:lpstr>Plotting Bivariate Distribution</vt:lpstr>
      <vt:lpstr>PowerPoint Presentation</vt:lpstr>
      <vt:lpstr>Visualizing pairwise relationship</vt:lpstr>
      <vt:lpstr>Point Plots</vt:lpstr>
      <vt:lpstr>Bar Plot</vt:lpstr>
      <vt:lpstr>Box Plot </vt:lpstr>
      <vt:lpstr> </vt:lpstr>
      <vt:lpstr>Violin Plots</vt:lpstr>
      <vt:lpstr>Multi Panel Categorical Plots</vt:lpstr>
      <vt:lpstr>PairGrid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dc:title>
  <dc:creator>girik</dc:creator>
  <cp:lastModifiedBy>Saketh Kallepu</cp:lastModifiedBy>
  <cp:revision>15</cp:revision>
  <dcterms:created xsi:type="dcterms:W3CDTF">2019-05-15T09:35:00Z</dcterms:created>
  <dcterms:modified xsi:type="dcterms:W3CDTF">2019-12-10T07:18:15Z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