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8"/>
  </p:handoutMasterIdLst>
  <p:sldIdLst>
    <p:sldId id="269" r:id="rId3"/>
    <p:sldId id="270" r:id="rId4"/>
    <p:sldId id="275" r:id="rId6"/>
    <p:sldId id="272" r:id="rId7"/>
    <p:sldId id="276" r:id="rId8"/>
    <p:sldId id="273" r:id="rId9"/>
    <p:sldId id="277" r:id="rId10"/>
    <p:sldId id="278" r:id="rId11"/>
    <p:sldId id="282" r:id="rId12"/>
    <p:sldId id="283" r:id="rId13"/>
    <p:sldId id="284" r:id="rId14"/>
    <p:sldId id="279" r:id="rId15"/>
    <p:sldId id="263" r:id="rId16"/>
    <p:sldId id="281"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24"/>
        <p:guide orient="horz" pos="1008"/>
        <p:guide orient="horz" pos="1152"/>
        <p:guide orient="horz" pos="3888"/>
        <p:guide orient="horz" pos="3072"/>
        <p:guide orient="horz" pos="432"/>
        <p:guide orient="horz" pos="3648"/>
        <p:guide pos="3839"/>
        <p:guide pos="776"/>
        <p:guide pos="6911"/>
        <p:guide pos="5711"/>
        <p:guide pos="7247"/>
        <p:guide pos="3695"/>
        <p:guide pos="420"/>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31"/>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Capstone Project </a:t>
            </a:r>
            <a:br>
              <a:rPr lang="en-IN" b="1" dirty="0"/>
            </a:br>
            <a:r>
              <a:rPr lang="en-IN" b="1" dirty="0"/>
              <a:t>- Car accident severity (Week 2)</a:t>
            </a:r>
            <a:endParaRPr lang="en-I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buFont typeface="+mj-lt"/>
              <a:buNone/>
            </a:pPr>
            <a:r>
              <a:rPr lang="en-IN"/>
              <a:t>Another important issue is that the data is unbalanced. To fix this outstanding problem, we utilized the following code to create balanced dataset:</a:t>
            </a: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r>
              <a:rPr lang="en-IN"/>
              <a:t>Then, the data normalization part can be seen as follows:</a:t>
            </a:r>
            <a:endParaRPr lang="en-IN"/>
          </a:p>
        </p:txBody>
      </p:sp>
      <p:pic>
        <p:nvPicPr>
          <p:cNvPr id="4" name="图片 3"/>
          <p:cNvPicPr>
            <a:picLocks noChangeAspect="1"/>
          </p:cNvPicPr>
          <p:nvPr/>
        </p:nvPicPr>
        <p:blipFill>
          <a:blip r:embed="rId1"/>
          <a:stretch>
            <a:fillRect/>
          </a:stretch>
        </p:blipFill>
        <p:spPr>
          <a:xfrm>
            <a:off x="2819400" y="2084705"/>
            <a:ext cx="5711190" cy="2209165"/>
          </a:xfrm>
          <a:prstGeom prst="rect">
            <a:avLst/>
          </a:prstGeom>
          <a:noFill/>
          <a:ln>
            <a:noFill/>
          </a:ln>
        </p:spPr>
      </p:pic>
      <p:pic>
        <p:nvPicPr>
          <p:cNvPr id="7" name="图片 4"/>
          <p:cNvPicPr>
            <a:picLocks noChangeAspect="1"/>
          </p:cNvPicPr>
          <p:nvPr/>
        </p:nvPicPr>
        <p:blipFill>
          <a:blip r:embed="rId2"/>
          <a:stretch>
            <a:fillRect/>
          </a:stretch>
        </p:blipFill>
        <p:spPr>
          <a:xfrm>
            <a:off x="2033905" y="5020310"/>
            <a:ext cx="8120380" cy="11182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buFont typeface="+mj-lt"/>
              <a:buNone/>
            </a:pPr>
            <a:r>
              <a:rPr lang="en-US" altLang="en-IN"/>
              <a:t>T</a:t>
            </a:r>
            <a:r>
              <a:rPr lang="en-IN"/>
              <a:t>he logistic model can be seen as follows:</a:t>
            </a: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p:txBody>
      </p:sp>
      <p:pic>
        <p:nvPicPr>
          <p:cNvPr id="2" name="图片 5"/>
          <p:cNvPicPr>
            <a:picLocks noChangeAspect="1"/>
          </p:cNvPicPr>
          <p:nvPr/>
        </p:nvPicPr>
        <p:blipFill>
          <a:blip r:embed="rId1"/>
          <a:stretch>
            <a:fillRect/>
          </a:stretch>
        </p:blipFill>
        <p:spPr>
          <a:xfrm>
            <a:off x="1095375" y="2190115"/>
            <a:ext cx="9076055" cy="1054100"/>
          </a:xfrm>
          <a:prstGeom prst="rect">
            <a:avLst/>
          </a:prstGeom>
          <a:noFill/>
          <a:ln>
            <a:noFill/>
          </a:ln>
        </p:spPr>
      </p:pic>
      <p:pic>
        <p:nvPicPr>
          <p:cNvPr id="3" name="图片 6"/>
          <p:cNvPicPr>
            <a:picLocks noChangeAspect="1"/>
          </p:cNvPicPr>
          <p:nvPr/>
        </p:nvPicPr>
        <p:blipFill>
          <a:blip r:embed="rId2"/>
          <a:stretch>
            <a:fillRect/>
          </a:stretch>
        </p:blipFill>
        <p:spPr>
          <a:xfrm>
            <a:off x="1095375" y="3527425"/>
            <a:ext cx="8215630" cy="11385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US" altLang="en-IN" b="1" dirty="0"/>
              <a:t>Results</a:t>
            </a:r>
            <a:r>
              <a:rPr lang="en-IN" b="1" dirty="0"/>
              <a:t>:</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buFont typeface="+mj-lt"/>
              <a:buNone/>
            </a:pPr>
            <a:r>
              <a:rPr lang="en-IN"/>
              <a:t>We utilized ‘f1_score’ to evaluate the accuracy of our model. The code can be seen as follows:</a:t>
            </a: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r>
              <a:rPr lang="en-IN"/>
              <a:t>The final accuracy is 66.34%, which is actually not a very good result. However, according to our testing and our understanding of the dataset, we believe the accuracy is acceptable for this certain situation.</a:t>
            </a:r>
            <a:endParaRPr lang="en-IN"/>
          </a:p>
        </p:txBody>
      </p:sp>
      <p:pic>
        <p:nvPicPr>
          <p:cNvPr id="8" name="图片 8"/>
          <p:cNvPicPr>
            <a:picLocks noChangeAspect="1"/>
          </p:cNvPicPr>
          <p:nvPr/>
        </p:nvPicPr>
        <p:blipFill>
          <a:blip r:embed="rId1"/>
          <a:stretch>
            <a:fillRect/>
          </a:stretch>
        </p:blipFill>
        <p:spPr>
          <a:xfrm>
            <a:off x="1339215" y="2353945"/>
            <a:ext cx="8956040" cy="2149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US" b="1" dirty="0"/>
              <a:t>Discussion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According to the results, we have the following recommendations:</a:t>
            </a:r>
            <a:endParaRPr lang="en-IN" dirty="0"/>
          </a:p>
          <a:p>
            <a:pPr marL="45720" indent="0">
              <a:buNone/>
            </a:pPr>
            <a:r>
              <a:rPr lang="en-US" altLang="en-IN" dirty="0"/>
              <a:t>1) </a:t>
            </a:r>
            <a:r>
              <a:rPr lang="en-IN" dirty="0"/>
              <a:t>The dataset is not very suitable for accurate prediction, because of many columns of categorical data and large amount of useless data. According to the results of correlation analysis, it is east to find there are not many columns relating to the severity of accidents. We believe more related data need to be collected for accurate prediction. </a:t>
            </a:r>
            <a:endParaRPr lang="en-IN" dirty="0"/>
          </a:p>
          <a:p>
            <a:pPr marL="45720" indent="0">
              <a:buNone/>
            </a:pPr>
            <a:r>
              <a:rPr lang="en-US" altLang="en-IN" dirty="0"/>
              <a:t>2) </a:t>
            </a:r>
            <a:r>
              <a:rPr lang="en-IN" dirty="0"/>
              <a:t>Normal machine learning techniques are not very suitable to this problem, even though the final results are acceptable. We have tried several methods to solve this problem such as SVM and decision tree; nevertheless, the results are basically same. We believe that neural networks can be utilized to deal with this problem and obtain higher accuracy level.</a:t>
            </a:r>
            <a:endParaRPr lang="en-IN" dirty="0"/>
          </a:p>
          <a:p>
            <a:pPr marL="4572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US" b="1" dirty="0"/>
              <a:t>Conclusions</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Through this capstone project, we have reviewed how to pre-processing data, how to do feature engineering and how to build a prediction model using basic machine learning techniques. </a:t>
            </a:r>
            <a:endParaRPr lang="en-IN" dirty="0"/>
          </a:p>
          <a:p>
            <a:pPr marL="45720" indent="0">
              <a:buNone/>
            </a:pPr>
            <a:endParaRPr lang="en-IN" dirty="0"/>
          </a:p>
          <a:p>
            <a:pPr marL="45720" indent="0">
              <a:buNone/>
            </a:pPr>
            <a:r>
              <a:rPr lang="en-IN" dirty="0"/>
              <a:t>In this case, we utilized logistic regression method to build a model to predict the severity of an accident via 12 variables and the final result is acceptable. </a:t>
            </a:r>
            <a:endParaRPr lang="en-IN" dirty="0"/>
          </a:p>
          <a:p>
            <a:pPr marL="45720" indent="0">
              <a:buNone/>
            </a:pPr>
            <a:endParaRPr lang="en-IN" dirty="0"/>
          </a:p>
          <a:p>
            <a:pPr marL="45720" indent="0">
              <a:buNone/>
            </a:pPr>
            <a:r>
              <a:rPr lang="en-IN" dirty="0"/>
              <a:t>Additionally, we also find the stage of data-processing is very important for the whole case study. Accurate data selection also directly determine the accuracy of our final model. In the future, we may try to utilize neural networks (even deep neural networks) to solve this problem. We believe the prediction accuracy will be better.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pPr marL="45720" indent="0" algn="just">
              <a:lnSpc>
                <a:spcPct val="120000"/>
              </a:lnSpc>
              <a:buNone/>
            </a:pPr>
            <a:r>
              <a:rPr lang="en-IN" dirty="0"/>
              <a:t>When there is an accident happening on the road, a terrible traffic jam may be caused, which influences other people’s plans. It would be great if there is something in place that could warn people, given the weather and the road conditions about the possibility of people getting into a car accident and how severe it would be. So people would drive more carefully or even change their travels if they are able to. In this project, we will be working on a case study which is to predict the severity of an accident. We will try to use the accident data in Seattle City that include many influence factors of collisions for the prediction of the severity of an accident.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pPr marL="45720" indent="0" algn="just">
              <a:lnSpc>
                <a:spcPct val="120000"/>
              </a:lnSpc>
              <a:buNone/>
            </a:pPr>
            <a:r>
              <a:rPr lang="en-IN" b="1" dirty="0"/>
              <a:t>Problems:</a:t>
            </a:r>
            <a:endParaRPr lang="en-IN" b="1" dirty="0"/>
          </a:p>
          <a:p>
            <a:pPr marL="45720" indent="0" algn="just">
              <a:lnSpc>
                <a:spcPct val="120000"/>
              </a:lnSpc>
              <a:buNone/>
            </a:pPr>
            <a:r>
              <a:rPr lang="en-IN" dirty="0"/>
              <a:t>To improve the safely driving level of all the car users in Seattle City, we will try to find the answers to the following problems:</a:t>
            </a:r>
            <a:endParaRPr lang="en-IN" dirty="0"/>
          </a:p>
          <a:p>
            <a:pPr marL="45720" indent="0" algn="just">
              <a:lnSpc>
                <a:spcPct val="120000"/>
              </a:lnSpc>
              <a:buNone/>
            </a:pPr>
            <a:r>
              <a:rPr lang="en-IN" dirty="0"/>
              <a:t>1) What are the main factors that influence the severity of an accident? How to list and visualize them?</a:t>
            </a:r>
            <a:endParaRPr lang="en-IN" dirty="0"/>
          </a:p>
          <a:p>
            <a:pPr marL="45720" indent="0" algn="just">
              <a:lnSpc>
                <a:spcPct val="120000"/>
              </a:lnSpc>
              <a:buNone/>
            </a:pPr>
            <a:r>
              <a:rPr lang="en-IN" dirty="0"/>
              <a:t>2) How to use basic machine learning technologies to build a model to predict the severity of an accident?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All collisions are provided by SPD and recorded by Traffic Records. This includes all types of collisions happening in Seattle City, which was updated weekly. Collisions will display at the intersection or mid-block of a segment. </a:t>
            </a:r>
            <a:endParaRPr lang="en-IN" dirty="0"/>
          </a:p>
          <a:p>
            <a:pPr marL="45720" indent="0" algn="just">
              <a:buNone/>
            </a:pPr>
            <a:r>
              <a:rPr lang="en-IN" dirty="0"/>
              <a:t>Timeframe: 2004 to Present. </a:t>
            </a:r>
            <a:endParaRPr lang="en-IN" dirty="0"/>
          </a:p>
          <a:p>
            <a:pPr marL="45720" indent="0" algn="just">
              <a:buNone/>
            </a:pPr>
            <a:r>
              <a:rPr lang="en-IN" dirty="0"/>
              <a:t>Contact Person: SDOT GIS Analyst </a:t>
            </a:r>
            <a:endParaRPr lang="en-IN" dirty="0"/>
          </a:p>
          <a:p>
            <a:pPr marL="45720" indent="0" algn="just">
              <a:buNone/>
            </a:pPr>
            <a:r>
              <a:rPr lang="en-IN" dirty="0"/>
              <a:t>Contact Organization: SDOT Traffic Management Division, Traffic Records Group </a:t>
            </a:r>
            <a:endParaRPr lang="en-IN" dirty="0"/>
          </a:p>
          <a:p>
            <a:pPr marL="45720" indent="0" algn="just">
              <a:buNone/>
            </a:pPr>
            <a:r>
              <a:rPr lang="en-IN" dirty="0"/>
              <a:t>Contact email: DOT_IT_GIS@seattle.gov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b="1" dirty="0"/>
              <a:t>Data discussion:</a:t>
            </a:r>
            <a:endParaRPr lang="en-IN" b="1" dirty="0"/>
          </a:p>
          <a:p>
            <a:pPr marL="45720" indent="0" algn="just">
              <a:buNone/>
            </a:pPr>
            <a:r>
              <a:rPr lang="en-IN" dirty="0"/>
              <a:t>We have the following discussion about the data:</a:t>
            </a:r>
            <a:endParaRPr lang="en-IN" dirty="0"/>
          </a:p>
          <a:p>
            <a:pPr marL="45720" indent="0" algn="just">
              <a:buNone/>
            </a:pPr>
            <a:r>
              <a:rPr lang="en-IN" dirty="0"/>
              <a:t>1. The dataset includes 37 attributes. Some of them are much related to the severity of an accident, such as weather condition, car speeding and light conditions. Note that not all the attributes are useful.</a:t>
            </a:r>
            <a:endParaRPr lang="en-IN" dirty="0"/>
          </a:p>
          <a:p>
            <a:pPr marL="45720" indent="0" algn="just">
              <a:buNone/>
            </a:pPr>
            <a:r>
              <a:rPr lang="en-IN" dirty="0"/>
              <a:t>2. There are many empty inputs in the accident data. For instance, the column “ROADCOND” includes 5012 empty inputs. There also exist both numerical and categorical types of data, which leads to the utilization of feature engineering.</a:t>
            </a:r>
            <a:endParaRPr lang="en-IN" dirty="0"/>
          </a:p>
          <a:p>
            <a:pPr marL="45720" indent="0" algn="just">
              <a:buNone/>
            </a:pPr>
            <a:r>
              <a:rPr lang="en-IN" dirty="0"/>
              <a:t>3. The dataset has labels so that supervised machine learning technologies are suitable to predict the severity of an accident; nevertheless, the dataset is not label balanced. We should balance the data firstly before we create a model.</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buFont typeface="+mj-lt"/>
              <a:buNone/>
            </a:pPr>
            <a:r>
              <a:rPr lang="en-IN"/>
              <a:t>In this part, we mainly utilize logistic regression to classify the data for two groups according to different severity levels. The reason why we choose this method is that logistic regression has the advantage to classify data, especially for data belonging to two categories. Compared with SVM, logistic regression is much faster. </a:t>
            </a:r>
            <a:endParaRPr lang="en-IN"/>
          </a:p>
          <a:p>
            <a:pPr marL="45720" lvl="0" indent="0" algn="just">
              <a:buFont typeface="+mj-lt"/>
              <a:buNone/>
            </a:pPr>
            <a:r>
              <a:rPr lang="en-IN"/>
              <a:t>Firstly, let us do some Exploratory Data Analysis. The part of data can be shown as follows:</a:t>
            </a:r>
            <a:endParaRPr lang="en-IN"/>
          </a:p>
          <a:p>
            <a:pPr marL="45720" lvl="0" indent="0" algn="just">
              <a:buFont typeface="+mj-lt"/>
              <a:buNone/>
            </a:pPr>
            <a:endParaRPr lang="en-IN"/>
          </a:p>
          <a:p>
            <a:pPr marL="45720" lvl="0" indent="0" algn="just">
              <a:buFont typeface="+mj-lt"/>
              <a:buNone/>
            </a:pPr>
            <a:r>
              <a:rPr lang="en-IN"/>
              <a:t> </a:t>
            </a:r>
            <a:endParaRPr lang="en-IN"/>
          </a:p>
        </p:txBody>
      </p:sp>
      <p:pic>
        <p:nvPicPr>
          <p:cNvPr id="2" name="图片 2"/>
          <p:cNvPicPr>
            <a:picLocks noChangeAspect="1"/>
          </p:cNvPicPr>
          <p:nvPr/>
        </p:nvPicPr>
        <p:blipFill>
          <a:blip r:embed="rId1"/>
          <a:stretch>
            <a:fillRect/>
          </a:stretch>
        </p:blipFill>
        <p:spPr>
          <a:xfrm>
            <a:off x="447040" y="4067810"/>
            <a:ext cx="11294745" cy="23418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buFont typeface="+mj-lt"/>
              <a:buNone/>
            </a:pPr>
            <a:r>
              <a:rPr lang="en-IN"/>
              <a:t>We can clearly see the dataset includes 38 columns (37 attributes). Note that some columns are categorical data, which leads to the need of feature engineering. We can also use the ‘describe’ method to show some features of the data, which can be seen hereafter:</a:t>
            </a: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r>
              <a:rPr lang="en-IN"/>
              <a:t>Note that the above figure only includes the numerical data and some columns are useless for our prediction model.</a:t>
            </a:r>
            <a:endParaRPr lang="en-IN"/>
          </a:p>
          <a:p>
            <a:pPr marL="45720" lvl="0" indent="0" algn="just">
              <a:buFont typeface="+mj-lt"/>
              <a:buNone/>
            </a:pPr>
            <a:r>
              <a:rPr lang="en-IN"/>
              <a:t> </a:t>
            </a:r>
            <a:endParaRPr lang="en-IN"/>
          </a:p>
        </p:txBody>
      </p:sp>
      <p:pic>
        <p:nvPicPr>
          <p:cNvPr id="8" name="图片 1"/>
          <p:cNvPicPr>
            <a:picLocks noChangeAspect="1"/>
          </p:cNvPicPr>
          <p:nvPr/>
        </p:nvPicPr>
        <p:blipFill>
          <a:blip r:embed="rId1"/>
          <a:stretch>
            <a:fillRect/>
          </a:stretch>
        </p:blipFill>
        <p:spPr>
          <a:xfrm>
            <a:off x="1245870" y="2885440"/>
            <a:ext cx="9627870" cy="19742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buFont typeface="+mj-lt"/>
              <a:buNone/>
            </a:pPr>
            <a:r>
              <a:rPr lang="en-IN"/>
              <a:t>Regarding the feature engineering part, we selected 12 columns of data as model variables, which can be found hereafter: X, Y, ADDRTYPE, PERSONCOUNT, VEHCOUNT, PEDCOUNT, PEDCYLCOUNT, WEATHER, ROADCOND, LIGHTCOND, SPEEDING, PEDROWNOTGRNT. Note that the chosen of variables is based on life experience as well as the result of the correlation analysis. </a:t>
            </a: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r>
              <a:rPr lang="en-IN"/>
              <a:t>As for the categorical data, we utilized the method “pd.get_dummies” to generate numerical variables. The detailed process can be found in the following code: </a:t>
            </a:r>
            <a:endParaRPr lang="en-IN"/>
          </a:p>
        </p:txBody>
      </p:sp>
      <p:pic>
        <p:nvPicPr>
          <p:cNvPr id="10" name="图片 10"/>
          <p:cNvPicPr>
            <a:picLocks noChangeAspect="1"/>
          </p:cNvPicPr>
          <p:nvPr/>
        </p:nvPicPr>
        <p:blipFill>
          <a:blip r:embed="rId1"/>
          <a:stretch>
            <a:fillRect/>
          </a:stretch>
        </p:blipFill>
        <p:spPr>
          <a:xfrm>
            <a:off x="4242435" y="2996565"/>
            <a:ext cx="6356985" cy="21367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buFont typeface="+mj-lt"/>
              <a:buNone/>
            </a:pPr>
            <a:r>
              <a:rPr lang="en-IN"/>
              <a:t>As for ‘NaN’ values, we utilized the following code to remove them:</a:t>
            </a: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endParaRPr lang="en-IN"/>
          </a:p>
          <a:p>
            <a:pPr marL="45720" lvl="0" indent="0" algn="just">
              <a:buFont typeface="+mj-lt"/>
              <a:buNone/>
            </a:pPr>
            <a:r>
              <a:rPr lang="en-IN"/>
              <a:t>As for the categorical data, we utilized the method “pd.get_dummies” to generate numerical variables. The detailed process can be found in the following code:</a:t>
            </a:r>
            <a:endParaRPr lang="en-IN"/>
          </a:p>
        </p:txBody>
      </p:sp>
      <p:pic>
        <p:nvPicPr>
          <p:cNvPr id="2" name="图片 1"/>
          <p:cNvPicPr>
            <a:picLocks noChangeAspect="1"/>
          </p:cNvPicPr>
          <p:nvPr/>
        </p:nvPicPr>
        <p:blipFill>
          <a:blip r:embed="rId1"/>
          <a:stretch>
            <a:fillRect/>
          </a:stretch>
        </p:blipFill>
        <p:spPr>
          <a:xfrm>
            <a:off x="3145155" y="1841500"/>
            <a:ext cx="5147310" cy="1205865"/>
          </a:xfrm>
          <a:prstGeom prst="rect">
            <a:avLst/>
          </a:prstGeom>
        </p:spPr>
      </p:pic>
      <p:pic>
        <p:nvPicPr>
          <p:cNvPr id="3" name="图片 10"/>
          <p:cNvPicPr>
            <a:picLocks noChangeAspect="1"/>
          </p:cNvPicPr>
          <p:nvPr/>
        </p:nvPicPr>
        <p:blipFill>
          <a:blip r:embed="rId2"/>
          <a:stretch>
            <a:fillRect/>
          </a:stretch>
        </p:blipFill>
        <p:spPr>
          <a:xfrm>
            <a:off x="2793365" y="4378960"/>
            <a:ext cx="7059930" cy="23729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5915</Words>
  <Application>WPS 演示</Application>
  <PresentationFormat>Custom</PresentationFormat>
  <Paragraphs>104</Paragraphs>
  <Slides>14</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Century Gothic</vt:lpstr>
      <vt:lpstr>微软雅黑</vt:lpstr>
      <vt:lpstr>Arial Unicode MS</vt:lpstr>
      <vt:lpstr>TimesNewRomanPSMT</vt:lpstr>
      <vt:lpstr>Times New Roman</vt:lpstr>
      <vt:lpstr>TimesNewRomanPS-BoldMT</vt:lpstr>
      <vt:lpstr>Segoe Print</vt:lpstr>
      <vt:lpstr>Calibri</vt:lpstr>
      <vt:lpstr>World country report presentation</vt:lpstr>
      <vt:lpstr>The Battle of Neighbourhoods</vt:lpstr>
      <vt:lpstr>Introduction: </vt:lpstr>
      <vt:lpstr>Introduction: </vt:lpstr>
      <vt:lpstr>Data Section:</vt:lpstr>
      <vt:lpstr>Data Section:</vt:lpstr>
      <vt:lpstr>Methodology:</vt:lpstr>
      <vt:lpstr>Methodology:</vt:lpstr>
      <vt:lpstr>Methodology:</vt:lpstr>
      <vt:lpstr>Methodology:</vt:lpstr>
      <vt:lpstr>Methodology:</vt:lpstr>
      <vt:lpstr>Methodology:</vt:lpstr>
      <vt:lpstr>Methodology:</vt:lpstr>
      <vt:lpstr>Conclusion:</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不二</cp:lastModifiedBy>
  <cp:revision>15</cp:revision>
  <dcterms:created xsi:type="dcterms:W3CDTF">2020-01-05T08:05:00Z</dcterms:created>
  <dcterms:modified xsi:type="dcterms:W3CDTF">2020-08-22T20:48:17Z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2052-11.1.0.9912</vt:lpwstr>
  </property>
</Properties>
</file>