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sldIdLst>
    <p:sldId id="256" r:id="rId5"/>
  </p:sldIdLst>
  <p:sldSz cx="30240288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3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83B"/>
    <a:srgbClr val="CE2B7A"/>
    <a:srgbClr val="166390"/>
    <a:srgbClr val="C6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65625" autoAdjust="0"/>
  </p:normalViewPr>
  <p:slideViewPr>
    <p:cSldViewPr snapToGrid="0" showGuides="1">
      <p:cViewPr>
        <p:scale>
          <a:sx n="25" d="100"/>
          <a:sy n="25" d="100"/>
        </p:scale>
        <p:origin x="1122" y="-2802"/>
      </p:cViewPr>
      <p:guideLst>
        <p:guide orient="horz" pos="12473"/>
        <p:guide pos="9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97538-43D8-4CDD-A601-66E2997B1CAC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51075" y="1143000"/>
            <a:ext cx="2355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2C99C-10FA-43BF-A1C3-93A1E956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4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Work: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 the application of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GradTrans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other image generation tasks, such as text-to-image synthesis.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 different Transformer architectures and training strategies to further optimize performance.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include relevant visualizations, such as:</a:t>
            </a:r>
          </a:p>
          <a:p>
            <a:pPr lvl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 image samples with and without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GradTrans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refinement.</a:t>
            </a:r>
          </a:p>
          <a:p>
            <a:pPr lvl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Speed-performance comparison graphs.</a:t>
            </a:r>
          </a:p>
          <a:p>
            <a:pPr lvl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diagram of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GradTrans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of style transfer results with and without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GradTrans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 of discrimination map and gradient map.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2C99C-10FA-43BF-A1C3-93A1E956BF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7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480867"/>
            <a:ext cx="25704245" cy="1378673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0799268"/>
            <a:ext cx="22680216" cy="956087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108343"/>
            <a:ext cx="6520562" cy="33559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108343"/>
            <a:ext cx="19183683" cy="33559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729" y="2108353"/>
            <a:ext cx="25545132" cy="2186571"/>
          </a:xfrm>
        </p:spPr>
        <p:txBody>
          <a:bodyPr>
            <a:normAutofit/>
          </a:bodyPr>
          <a:lstStyle>
            <a:lvl1pPr>
              <a:defRPr sz="73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E6AFDD5-E346-4A70-9D61-94C5F6CEB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4730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BAAC94-278E-44A4-84D0-18D6B55F83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4730" y="7394798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D57A3E7-9A4F-4A1C-93B0-8370D584F9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64205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BB12901-663D-4D56-B1B6-1CD8BBB0CAF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404466" y="7394798"/>
            <a:ext cx="8225655" cy="28292977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AB9592-7299-4155-BE84-29F589DA68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04466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61174D4D-DE8E-4C02-8A47-0B98E8F340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064206" y="7394798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3AD4C10-DB7D-4BB3-93C7-48EFE9765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4730" y="20906047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8D09B86-E7ED-4920-BA92-AB0E067ED1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44730" y="23282479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F1B01D45-1304-47A8-B19B-3D746D6F85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064206" y="20906047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CEE00E21-FF80-4A62-9411-00B23C50577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1064206" y="23282479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2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729" y="2108353"/>
            <a:ext cx="25545132" cy="2186571"/>
          </a:xfrm>
        </p:spPr>
        <p:txBody>
          <a:bodyPr>
            <a:normAutofit/>
          </a:bodyPr>
          <a:lstStyle>
            <a:lvl1pPr>
              <a:defRPr sz="73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E6AFDD5-E346-4A70-9D61-94C5F6CEB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4730" y="5018366"/>
            <a:ext cx="8225656" cy="1652990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BAAC94-278E-44A4-84D0-18D6B55F83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4730" y="7394799"/>
            <a:ext cx="8225655" cy="28346209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D57A3E7-9A4F-4A1C-93B0-8370D584F9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64205" y="5018366"/>
            <a:ext cx="8225656" cy="1652990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BB12901-663D-4D56-B1B6-1CD8BBB0CAF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064206" y="7394799"/>
            <a:ext cx="8225655" cy="28346209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AB9592-7299-4155-BE84-29F589DA68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04466" y="5018366"/>
            <a:ext cx="8225656" cy="1652990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61174D4D-DE8E-4C02-8A47-0B98E8F340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404467" y="7394799"/>
            <a:ext cx="8225655" cy="28346209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10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729" y="2108353"/>
            <a:ext cx="25545132" cy="2186571"/>
          </a:xfrm>
        </p:spPr>
        <p:txBody>
          <a:bodyPr>
            <a:normAutofit/>
          </a:bodyPr>
          <a:lstStyle>
            <a:lvl1pPr>
              <a:defRPr sz="73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E6AFDD5-E346-4A70-9D61-94C5F6CEB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4730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BAAC94-278E-44A4-84D0-18D6B55F83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4730" y="7394798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D57A3E7-9A4F-4A1C-93B0-8370D584F9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64205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BB12901-663D-4D56-B1B6-1CD8BBB0CAF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064206" y="7394798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AB9592-7299-4155-BE84-29F589DA68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04466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61174D4D-DE8E-4C02-8A47-0B98E8F340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404467" y="7394798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3AD4C10-DB7D-4BB3-93C7-48EFE9765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4730" y="20906047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8D09B86-E7ED-4920-BA92-AB0E067ED1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44730" y="23282479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CBF481C-0501-462A-9055-F05C6EBC9B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064205" y="20906047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D3FA17DB-C773-4398-9382-E81DB317DE4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1064206" y="23282479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F1B01D45-1304-47A8-B19B-3D746D6F85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404466" y="20906047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CEE00E21-FF80-4A62-9411-00B23C50577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404467" y="23282479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983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729" y="2108353"/>
            <a:ext cx="25545132" cy="2186571"/>
          </a:xfrm>
        </p:spPr>
        <p:txBody>
          <a:bodyPr>
            <a:normAutofit/>
          </a:bodyPr>
          <a:lstStyle>
            <a:lvl1pPr>
              <a:defRPr sz="73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E6AFDD5-E346-4A70-9D61-94C5F6CEB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4730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EBAAC94-278E-44A4-84D0-18D6B55F83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4730" y="7394798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D57A3E7-9A4F-4A1C-93B0-8370D584F9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64205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BB12901-663D-4D56-B1B6-1CD8BBB0CAF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064206" y="7394798"/>
            <a:ext cx="8225655" cy="28292977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AB9592-7299-4155-BE84-29F589DA68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04466" y="5018366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61174D4D-DE8E-4C02-8A47-0B98E8F340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404467" y="7394798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3AD4C10-DB7D-4BB3-93C7-48EFE9765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44730" y="20906047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8D09B86-E7ED-4920-BA92-AB0E067ED1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44730" y="23282479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F1B01D45-1304-47A8-B19B-3D746D6F85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404466" y="20906047"/>
            <a:ext cx="8225656" cy="1940637"/>
          </a:xfrm>
        </p:spPr>
        <p:txBody>
          <a:bodyPr anchor="ctr">
            <a:noAutofit/>
          </a:bodyPr>
          <a:lstStyle>
            <a:lvl1pPr marL="0" indent="0">
              <a:buNone/>
              <a:defRPr sz="5040" b="1"/>
            </a:lvl1pPr>
            <a:lvl2pPr marL="1511925" indent="0">
              <a:buNone/>
              <a:defRPr sz="6614" b="1"/>
            </a:lvl2pPr>
            <a:lvl3pPr marL="3023850" indent="0">
              <a:buNone/>
              <a:defRPr sz="5952" b="1"/>
            </a:lvl3pPr>
            <a:lvl4pPr marL="4535775" indent="0">
              <a:buNone/>
              <a:defRPr sz="5291" b="1"/>
            </a:lvl4pPr>
            <a:lvl5pPr marL="6047700" indent="0">
              <a:buNone/>
              <a:defRPr sz="5291" b="1"/>
            </a:lvl5pPr>
            <a:lvl6pPr marL="7559625" indent="0">
              <a:buNone/>
              <a:defRPr sz="5291" b="1"/>
            </a:lvl6pPr>
            <a:lvl7pPr marL="9071550" indent="0">
              <a:buNone/>
              <a:defRPr sz="5291" b="1"/>
            </a:lvl7pPr>
            <a:lvl8pPr marL="10583475" indent="0">
              <a:buNone/>
              <a:defRPr sz="5291" b="1"/>
            </a:lvl8pPr>
            <a:lvl9pPr marL="12095400" indent="0">
              <a:buNone/>
              <a:defRPr sz="52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CEE00E21-FF80-4A62-9411-00B23C50577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404467" y="23282479"/>
            <a:ext cx="8225655" cy="12405296"/>
          </a:xfrm>
        </p:spPr>
        <p:txBody>
          <a:bodyPr>
            <a:normAutofit/>
          </a:bodyPr>
          <a:lstStyle>
            <a:lvl1pPr>
              <a:defRPr sz="6109"/>
            </a:lvl1pPr>
            <a:lvl2pPr>
              <a:defRPr sz="5498"/>
            </a:lvl2pPr>
            <a:lvl3pPr>
              <a:defRPr sz="4582"/>
            </a:lvl3pPr>
            <a:lvl4pPr>
              <a:defRPr sz="4123"/>
            </a:lvl4pPr>
            <a:lvl5pPr>
              <a:defRPr sz="412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6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9872559"/>
            <a:ext cx="26082248" cy="1647257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6500971"/>
            <a:ext cx="26082248" cy="866253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0541716"/>
            <a:ext cx="12852122" cy="25125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0541716"/>
            <a:ext cx="12852122" cy="25125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108352"/>
            <a:ext cx="26082248" cy="7654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9707549"/>
            <a:ext cx="12793057" cy="475752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4465069"/>
            <a:ext cx="12793057" cy="2127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9707549"/>
            <a:ext cx="12856061" cy="475752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4465069"/>
            <a:ext cx="12856061" cy="2127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640012"/>
            <a:ext cx="9753280" cy="924004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5701703"/>
            <a:ext cx="15309146" cy="28141800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1880056"/>
            <a:ext cx="9753280" cy="22009274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640012"/>
            <a:ext cx="9753280" cy="924004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5701703"/>
            <a:ext cx="15309146" cy="28141800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1880056"/>
            <a:ext cx="9753280" cy="22009274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108352"/>
            <a:ext cx="26082248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0541716"/>
            <a:ext cx="26082248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6703516"/>
            <a:ext cx="6804065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E794-AD7C-42F3-A9CF-3A1E5AD0A3E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6703516"/>
            <a:ext cx="1020609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6703516"/>
            <a:ext cx="6804065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2C43-E43F-4D95-8F68-525B640901A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 white paper with blue and purple circles&#10;&#10;Description automatically generated">
            <a:extLst>
              <a:ext uri="{FF2B5EF4-FFF2-40B4-BE49-F238E27FC236}">
                <a16:creationId xmlns:a16="http://schemas.microsoft.com/office/drawing/2014/main" id="{2BD806FA-59CB-6D58-7F3A-D31ACCA6A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r="2043"/>
          <a:stretch/>
        </p:blipFill>
        <p:spPr>
          <a:xfrm>
            <a:off x="-1" y="0"/>
            <a:ext cx="30240289" cy="396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8" r:id="rId13"/>
    <p:sldLayoutId id="2147483681" r:id="rId14"/>
    <p:sldLayoutId id="2147483682" r:id="rId15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05" userDrawn="1">
          <p15:clr>
            <a:srgbClr val="F26B43"/>
          </p15:clr>
        </p15:guide>
        <p15:guide id="2" pos="10797" userDrawn="1">
          <p15:clr>
            <a:srgbClr val="F26B43"/>
          </p15:clr>
        </p15:guide>
        <p15:guide id="3" pos="2359" userDrawn="1">
          <p15:clr>
            <a:srgbClr val="F26B43"/>
          </p15:clr>
        </p15:guide>
        <p15:guide id="4" orient="horz" pos="3161" userDrawn="1">
          <p15:clr>
            <a:srgbClr val="F26B43"/>
          </p15:clr>
        </p15:guide>
        <p15:guide id="5" orient="horz" pos="22480" userDrawn="1">
          <p15:clr>
            <a:srgbClr val="F26B43"/>
          </p15:clr>
        </p15:guide>
        <p15:guide id="6" pos="184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0A61CA-0B49-4268-BE73-B6CB4780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33" y="6279918"/>
            <a:ext cx="13997739" cy="127509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Abstract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1828-14FE-48CC-9962-6EF10FA30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4756" y="8175603"/>
            <a:ext cx="8225656" cy="11316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00B3C-FD30-4C15-9741-C7C8EF1C24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2985" y="9780690"/>
            <a:ext cx="6955518" cy="110236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Generative Adversarial Networks (GANs) have achieved remarkable success in image generation.</a:t>
            </a:r>
          </a:p>
          <a:p>
            <a:r>
              <a:rPr lang="en-US" dirty="0" smtClean="0"/>
              <a:t>GANs </a:t>
            </a:r>
            <a:r>
              <a:rPr lang="en-US" dirty="0"/>
              <a:t>are generally faster than diffusion models for image inference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However, GANs often struggle to achieve the same high-quality samples as diffusion models due to less constrained latent space learning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Existing gradient guidance methods for GANs often rely on fixed functions, leading to inferior performance and high computation costs.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A3E73-4BB7-434E-B699-937A82C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39879" y="8118515"/>
            <a:ext cx="7798276" cy="11316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70FE25-7721-486A-8F03-40E11739FE4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00410" y="9666514"/>
            <a:ext cx="8225655" cy="2602048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GradTrans</a:t>
            </a:r>
            <a:r>
              <a:rPr lang="en-US" altLang="ko-KR" dirty="0"/>
              <a:t> utilizes a Transformer-based architecture with two key components:</a:t>
            </a:r>
          </a:p>
          <a:p>
            <a:pPr lvl="1"/>
            <a:r>
              <a:rPr lang="en-US" altLang="ko-KR" b="1" dirty="0"/>
              <a:t>Gradient Feature Encoder (GFE):</a:t>
            </a:r>
            <a:r>
              <a:rPr lang="en-US" altLang="ko-KR" dirty="0"/>
              <a:t> Extracts rich information from the gradients computed by the discriminator.</a:t>
            </a:r>
          </a:p>
          <a:p>
            <a:pPr lvl="1"/>
            <a:r>
              <a:rPr lang="en-US" altLang="ko-KR" b="1" dirty="0"/>
              <a:t>Latent-aware Gradient Guidance (LAGG):</a:t>
            </a:r>
            <a:r>
              <a:rPr lang="en-US" altLang="ko-KR" dirty="0"/>
              <a:t> Refines latent variables based on gradient features and the original latent code.</a:t>
            </a:r>
          </a:p>
          <a:p>
            <a:r>
              <a:rPr lang="en-US" altLang="ko-KR" dirty="0" err="1"/>
              <a:t>GradTrans</a:t>
            </a:r>
            <a:r>
              <a:rPr lang="en-US" altLang="ko-KR" dirty="0"/>
              <a:t> employs different training strategies:</a:t>
            </a:r>
          </a:p>
          <a:p>
            <a:pPr lvl="1"/>
            <a:r>
              <a:rPr lang="en-US" altLang="ko-KR" b="1" dirty="0"/>
              <a:t>Frozen Model Training:</a:t>
            </a:r>
            <a:r>
              <a:rPr lang="en-US" altLang="ko-KR" dirty="0"/>
              <a:t> Trains only </a:t>
            </a:r>
            <a:r>
              <a:rPr lang="en-US" altLang="ko-KR" dirty="0" err="1"/>
              <a:t>GradTrans</a:t>
            </a:r>
            <a:r>
              <a:rPr lang="en-US" altLang="ko-KR" dirty="0"/>
              <a:t> while freezing the generator and discriminator.</a:t>
            </a:r>
          </a:p>
          <a:p>
            <a:pPr lvl="1"/>
            <a:r>
              <a:rPr lang="en-US" altLang="ko-KR" b="1" dirty="0"/>
              <a:t>Refinement Penalty Training:</a:t>
            </a:r>
            <a:r>
              <a:rPr lang="en-US" altLang="ko-KR" dirty="0"/>
              <a:t> Regularizes </a:t>
            </a:r>
            <a:r>
              <a:rPr lang="en-US" altLang="ko-KR" dirty="0" err="1"/>
              <a:t>GradTrans</a:t>
            </a:r>
            <a:r>
              <a:rPr lang="en-US" altLang="ko-KR" dirty="0"/>
              <a:t> training to enhance stability and robustness.</a:t>
            </a:r>
          </a:p>
          <a:p>
            <a:pPr lvl="1"/>
            <a:r>
              <a:rPr lang="en-US" altLang="ko-KR" b="1" dirty="0"/>
              <a:t>End-to-End Training:</a:t>
            </a:r>
            <a:r>
              <a:rPr lang="en-US" altLang="ko-KR" dirty="0"/>
              <a:t> Jointly trains </a:t>
            </a:r>
            <a:r>
              <a:rPr lang="en-US" altLang="ko-KR" dirty="0" err="1"/>
              <a:t>GradTrans</a:t>
            </a:r>
            <a:r>
              <a:rPr lang="en-US" altLang="ko-KR" dirty="0"/>
              <a:t>, generator, and discriminator for optimal performance.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3F33C2-CF8F-4D7B-A9E2-C30D342488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25768" y="8118515"/>
            <a:ext cx="8225656" cy="11316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6BD0F3-2469-4A1E-A143-6C0CDF44241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9537971" y="9666514"/>
            <a:ext cx="7798276" cy="1102365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Unconditional image generation:</a:t>
            </a:r>
          </a:p>
          <a:p>
            <a:pPr lvl="1"/>
            <a:r>
              <a:rPr lang="en-US" altLang="ko-KR" dirty="0" err="1"/>
              <a:t>GradTrans</a:t>
            </a:r>
            <a:r>
              <a:rPr lang="en-US" altLang="ko-KR" dirty="0"/>
              <a:t> surpasses existing gradient guidance methods (</a:t>
            </a:r>
            <a:r>
              <a:rPr lang="en-US" altLang="ko-KR" dirty="0" err="1"/>
              <a:t>DGflow</a:t>
            </a:r>
            <a:r>
              <a:rPr lang="en-US" altLang="ko-KR" dirty="0"/>
              <a:t>, DOT, and DDLS) on CIFAR10 and STL10 datasets in terms of Inception Score (IS) and </a:t>
            </a:r>
            <a:r>
              <a:rPr lang="en-US" altLang="ko-KR" dirty="0" err="1"/>
              <a:t>Frechet</a:t>
            </a:r>
            <a:r>
              <a:rPr lang="en-US" altLang="ko-KR" dirty="0"/>
              <a:t> Inception Distance (FID).</a:t>
            </a:r>
          </a:p>
          <a:p>
            <a:pPr lvl="1"/>
            <a:r>
              <a:rPr lang="en-US" altLang="ko-KR" dirty="0" err="1"/>
              <a:t>GradTrans</a:t>
            </a:r>
            <a:r>
              <a:rPr lang="en-US" altLang="ko-KR" dirty="0"/>
              <a:t> achieves a better speed-performance trade-off, significantly reducing the number of refinement steps required for high-quality image generation.</a:t>
            </a:r>
          </a:p>
          <a:p>
            <a:r>
              <a:rPr lang="en-US" altLang="ko-KR" dirty="0"/>
              <a:t>Style transfer: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CycleGAN</a:t>
            </a:r>
            <a:r>
              <a:rPr lang="en-US" altLang="ko-KR" dirty="0"/>
              <a:t> as the base model on the Horse2Zebra dataset, </a:t>
            </a:r>
            <a:r>
              <a:rPr lang="en-US" altLang="ko-KR" dirty="0" err="1"/>
              <a:t>GradTrans</a:t>
            </a:r>
            <a:r>
              <a:rPr lang="en-US" altLang="ko-KR" dirty="0"/>
              <a:t> achieves significant FID improvement compared to the original model.</a:t>
            </a:r>
          </a:p>
          <a:p>
            <a:pPr lvl="1"/>
            <a:r>
              <a:rPr lang="en-US" altLang="ko-KR" dirty="0"/>
              <a:t>Visualization of the discrimination map and gradient map demonstrate the effectiveness of </a:t>
            </a:r>
            <a:r>
              <a:rPr lang="en-US" altLang="ko-KR" dirty="0" err="1"/>
              <a:t>GradTrans</a:t>
            </a:r>
            <a:r>
              <a:rPr lang="en-US" altLang="ko-KR" dirty="0"/>
              <a:t> in correcting artifacts and enhancing visual quality.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70C8D77-2107-4045-A7BA-9EC60359BC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32985" y="20445026"/>
            <a:ext cx="6955519" cy="11316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84E91F-1448-4C11-8017-5A9146057CB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732985" y="21830834"/>
            <a:ext cx="6955518" cy="138561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Develop a novel, lightweight, and learnable gradient guidance module for GANs called </a:t>
            </a:r>
            <a:r>
              <a:rPr lang="en-US" altLang="ko-KR" dirty="0" err="1"/>
              <a:t>GradTrans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Improve image generation quality at inference without significantly increasing computational costs.</a:t>
            </a:r>
          </a:p>
          <a:p>
            <a:r>
              <a:rPr lang="en-US" altLang="ko-KR" dirty="0"/>
              <a:t>Demonstrate the generalizability of </a:t>
            </a:r>
            <a:r>
              <a:rPr lang="en-US" altLang="ko-KR" dirty="0" err="1"/>
              <a:t>GradTrans</a:t>
            </a:r>
            <a:r>
              <a:rPr lang="en-US" altLang="ko-KR" dirty="0"/>
              <a:t> across different GAN models and image generation tasks.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B2A96C-73EC-42D9-8349-F4174DD5BF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537971" y="20445026"/>
            <a:ext cx="7798276" cy="11316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Conclusions and References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8F124E5-EB13-40EA-81EA-CFF8F5A40E0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9537971" y="21830834"/>
            <a:ext cx="7798276" cy="138561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GradTrans</a:t>
            </a:r>
            <a:r>
              <a:rPr lang="en-US" altLang="ko-KR" dirty="0"/>
              <a:t> offers a novel and effective solution for improving GAN performance through gradient guidance.</a:t>
            </a:r>
          </a:p>
          <a:p>
            <a:r>
              <a:rPr lang="en-US" altLang="ko-KR" dirty="0"/>
              <a:t>Its lightweight Transformer-based architecture enables fast inference and superior performance.</a:t>
            </a:r>
          </a:p>
          <a:p>
            <a:r>
              <a:rPr lang="en-US" altLang="ko-KR" dirty="0"/>
              <a:t>The generalizability of </a:t>
            </a:r>
            <a:r>
              <a:rPr lang="en-US" altLang="ko-KR" dirty="0" err="1"/>
              <a:t>GradTrans</a:t>
            </a:r>
            <a:r>
              <a:rPr lang="en-US" altLang="ko-KR" dirty="0"/>
              <a:t> across different GAN models and image generation tasks makes it a valuable tool for diverse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6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906FA915CFD4B9676E52A72404827" ma:contentTypeVersion="18" ma:contentTypeDescription="Create a new document." ma:contentTypeScope="" ma:versionID="4242618b8bab66d8c0a4021e0c2de9f3">
  <xsd:schema xmlns:xsd="http://www.w3.org/2001/XMLSchema" xmlns:xs="http://www.w3.org/2001/XMLSchema" xmlns:p="http://schemas.microsoft.com/office/2006/metadata/properties" xmlns:ns2="be867971-3830-4ea5-9eca-5403f39c2a57" xmlns:ns3="e0a0c584-0f62-47ef-8607-82f9c1dd5f40" targetNamespace="http://schemas.microsoft.com/office/2006/metadata/properties" ma:root="true" ma:fieldsID="f3233ff80ca76600b93dcc3df085df1c" ns2:_="" ns3:_="">
    <xsd:import namespace="be867971-3830-4ea5-9eca-5403f39c2a57"/>
    <xsd:import namespace="e0a0c584-0f62-47ef-8607-82f9c1dd5f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67971-3830-4ea5-9eca-5403f39c2a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04763c-935c-4888-8455-7a7a6e69d74b}" ma:internalName="TaxCatchAll" ma:showField="CatchAllData" ma:web="be867971-3830-4ea5-9eca-5403f39c2a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0c584-0f62-47ef-8607-82f9c1dd5f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06aaa40-c663-4506-a8f2-94edda6b6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a0c584-0f62-47ef-8607-82f9c1dd5f40">
      <Terms xmlns="http://schemas.microsoft.com/office/infopath/2007/PartnerControls"/>
    </lcf76f155ced4ddcb4097134ff3c332f>
    <TaxCatchAll xmlns="be867971-3830-4ea5-9eca-5403f39c2a57" xsi:nil="true"/>
  </documentManagement>
</p:properties>
</file>

<file path=customXml/itemProps1.xml><?xml version="1.0" encoding="utf-8"?>
<ds:datastoreItem xmlns:ds="http://schemas.openxmlformats.org/officeDocument/2006/customXml" ds:itemID="{25A3B242-5146-4666-8848-0545BDD4F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67971-3830-4ea5-9eca-5403f39c2a57"/>
    <ds:schemaRef ds:uri="e0a0c584-0f62-47ef-8607-82f9c1dd5f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B9043D-AF81-42F7-9C07-0416116218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539C9-43F0-423E-B404-33D6AEDE8A38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e0a0c584-0f62-47ef-8607-82f9c1dd5f40"/>
    <ds:schemaRef ds:uri="http://purl.org/dc/terms/"/>
    <ds:schemaRef ds:uri="be867971-3830-4ea5-9eca-5403f39c2a57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d026bb9f-849e-4520-adf3-36adc211bebd}" enabled="1" method="Privileged" siteId="{ac144e41-8001-48f0-9e1c-170716ed06b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4343</TotalTime>
  <Words>363</Words>
  <Application>Microsoft Office PowerPoint</Application>
  <PresentationFormat>사용자 지정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Abstract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 Khourfan</dc:creator>
  <cp:lastModifiedBy>yiwei.chen</cp:lastModifiedBy>
  <cp:revision>18</cp:revision>
  <dcterms:created xsi:type="dcterms:W3CDTF">2020-09-21T06:23:30Z</dcterms:created>
  <dcterms:modified xsi:type="dcterms:W3CDTF">2024-09-20T09:02:00Z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cbf2ee6-7391-4c03-b07a-3137c8a2243c_Enabled">
    <vt:lpwstr>true</vt:lpwstr>
  </property>
  <property fmtid="{D5CDD505-2E9C-101B-9397-08002B2CF9AE}" pid="3" name="MSIP_Label_7cbf2ee6-7391-4c03-b07a-3137c8a2243c_SetDate">
    <vt:lpwstr>2023-06-21T14:20:27Z</vt:lpwstr>
  </property>
  <property fmtid="{D5CDD505-2E9C-101B-9397-08002B2CF9AE}" pid="4" name="MSIP_Label_7cbf2ee6-7391-4c03-b07a-3137c8a2243c_Method">
    <vt:lpwstr>Standard</vt:lpwstr>
  </property>
  <property fmtid="{D5CDD505-2E9C-101B-9397-08002B2CF9AE}" pid="5" name="MSIP_Label_7cbf2ee6-7391-4c03-b07a-3137c8a2243c_Name">
    <vt:lpwstr>Internal</vt:lpwstr>
  </property>
  <property fmtid="{D5CDD505-2E9C-101B-9397-08002B2CF9AE}" pid="6" name="MSIP_Label_7cbf2ee6-7391-4c03-b07a-3137c8a2243c_SiteId">
    <vt:lpwstr>ac144e41-8001-48f0-9e1c-170716ed06b6</vt:lpwstr>
  </property>
  <property fmtid="{D5CDD505-2E9C-101B-9397-08002B2CF9AE}" pid="7" name="MSIP_Label_7cbf2ee6-7391-4c03-b07a-3137c8a2243c_ActionId">
    <vt:lpwstr>c0307c42-8460-48b6-b3d1-95e154b6db10</vt:lpwstr>
  </property>
  <property fmtid="{D5CDD505-2E9C-101B-9397-08002B2CF9AE}" pid="8" name="MSIP_Label_7cbf2ee6-7391-4c03-b07a-3137c8a2243c_ContentBits">
    <vt:lpwstr>1</vt:lpwstr>
  </property>
  <property fmtid="{D5CDD505-2E9C-101B-9397-08002B2CF9AE}" pid="9" name="ClassificationContentMarkingHeaderLocations">
    <vt:lpwstr>Office Theme:12</vt:lpwstr>
  </property>
  <property fmtid="{D5CDD505-2E9C-101B-9397-08002B2CF9AE}" pid="10" name="ClassificationContentMarkingHeaderText">
    <vt:lpwstr>Internal use</vt:lpwstr>
  </property>
  <property fmtid="{D5CDD505-2E9C-101B-9397-08002B2CF9AE}" pid="11" name="ContentTypeId">
    <vt:lpwstr>0x010100769906FA915CFD4B9676E52A72404827</vt:lpwstr>
  </property>
  <property fmtid="{D5CDD505-2E9C-101B-9397-08002B2CF9AE}" pid="12" name="MediaServiceImageTags">
    <vt:lpwstr/>
  </property>
</Properties>
</file>