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4" r:id="rId6"/>
    <p:sldId id="266" r:id="rId7"/>
    <p:sldId id="268" r:id="rId8"/>
    <p:sldId id="269" r:id="rId9"/>
    <p:sldId id="267" r:id="rId10"/>
    <p:sldId id="260" r:id="rId11"/>
    <p:sldId id="261"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BB8628-AB13-4E4E-96AC-E94A16610C4C}" type="datetimeFigureOut">
              <a:rPr lang="el-GR" smtClean="0"/>
              <a:t>1/6/2017</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B39EEE0-E151-4B97-8EE2-433402E4F48B}" type="slidenum">
              <a:rPr lang="el-GR" smtClean="0"/>
              <a:t>‹#›</a:t>
            </a:fld>
            <a:endParaRPr lang="el-GR"/>
          </a:p>
        </p:txBody>
      </p:sp>
    </p:spTree>
    <p:extLst>
      <p:ext uri="{BB962C8B-B14F-4D97-AF65-F5344CB8AC3E}">
        <p14:creationId xmlns:p14="http://schemas.microsoft.com/office/powerpoint/2010/main" val="73527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BB8628-AB13-4E4E-96AC-E94A16610C4C}" type="datetimeFigureOut">
              <a:rPr lang="el-GR" smtClean="0"/>
              <a:t>1/6/2017</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B39EEE0-E151-4B97-8EE2-433402E4F48B}" type="slidenum">
              <a:rPr lang="el-GR" smtClean="0"/>
              <a:t>‹#›</a:t>
            </a:fld>
            <a:endParaRPr lang="el-GR"/>
          </a:p>
        </p:txBody>
      </p:sp>
    </p:spTree>
    <p:extLst>
      <p:ext uri="{BB962C8B-B14F-4D97-AF65-F5344CB8AC3E}">
        <p14:creationId xmlns:p14="http://schemas.microsoft.com/office/powerpoint/2010/main" val="829130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BB8628-AB13-4E4E-96AC-E94A16610C4C}" type="datetimeFigureOut">
              <a:rPr lang="el-GR" smtClean="0"/>
              <a:t>1/6/2017</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B39EEE0-E151-4B97-8EE2-433402E4F48B}" type="slidenum">
              <a:rPr lang="el-GR" smtClean="0"/>
              <a:t>‹#›</a:t>
            </a:fld>
            <a:endParaRPr lang="el-G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44678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BB8628-AB13-4E4E-96AC-E94A16610C4C}" type="datetimeFigureOut">
              <a:rPr lang="el-GR" smtClean="0"/>
              <a:t>1/6/2017</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B39EEE0-E151-4B97-8EE2-433402E4F48B}" type="slidenum">
              <a:rPr lang="el-GR" smtClean="0"/>
              <a:t>‹#›</a:t>
            </a:fld>
            <a:endParaRPr lang="el-GR"/>
          </a:p>
        </p:txBody>
      </p:sp>
    </p:spTree>
    <p:extLst>
      <p:ext uri="{BB962C8B-B14F-4D97-AF65-F5344CB8AC3E}">
        <p14:creationId xmlns:p14="http://schemas.microsoft.com/office/powerpoint/2010/main" val="3536452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BB8628-AB13-4E4E-96AC-E94A16610C4C}" type="datetimeFigureOut">
              <a:rPr lang="el-GR" smtClean="0"/>
              <a:t>1/6/2017</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B39EEE0-E151-4B97-8EE2-433402E4F48B}" type="slidenum">
              <a:rPr lang="el-GR" smtClean="0"/>
              <a:t>‹#›</a:t>
            </a:fld>
            <a:endParaRPr lang="el-G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8377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BB8628-AB13-4E4E-96AC-E94A16610C4C}" type="datetimeFigureOut">
              <a:rPr lang="el-GR" smtClean="0"/>
              <a:t>1/6/2017</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B39EEE0-E151-4B97-8EE2-433402E4F48B}" type="slidenum">
              <a:rPr lang="el-GR" smtClean="0"/>
              <a:t>‹#›</a:t>
            </a:fld>
            <a:endParaRPr lang="el-GR"/>
          </a:p>
        </p:txBody>
      </p:sp>
    </p:spTree>
    <p:extLst>
      <p:ext uri="{BB962C8B-B14F-4D97-AF65-F5344CB8AC3E}">
        <p14:creationId xmlns:p14="http://schemas.microsoft.com/office/powerpoint/2010/main" val="4219755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BB8628-AB13-4E4E-96AC-E94A16610C4C}" type="datetimeFigureOut">
              <a:rPr lang="el-GR" smtClean="0"/>
              <a:t>1/6/2017</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B39EEE0-E151-4B97-8EE2-433402E4F48B}" type="slidenum">
              <a:rPr lang="el-GR" smtClean="0"/>
              <a:t>‹#›</a:t>
            </a:fld>
            <a:endParaRPr lang="el-GR"/>
          </a:p>
        </p:txBody>
      </p:sp>
    </p:spTree>
    <p:extLst>
      <p:ext uri="{BB962C8B-B14F-4D97-AF65-F5344CB8AC3E}">
        <p14:creationId xmlns:p14="http://schemas.microsoft.com/office/powerpoint/2010/main" val="3330800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BB8628-AB13-4E4E-96AC-E94A16610C4C}" type="datetimeFigureOut">
              <a:rPr lang="el-GR" smtClean="0"/>
              <a:t>1/6/2017</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B39EEE0-E151-4B97-8EE2-433402E4F48B}" type="slidenum">
              <a:rPr lang="el-GR" smtClean="0"/>
              <a:t>‹#›</a:t>
            </a:fld>
            <a:endParaRPr lang="el-GR"/>
          </a:p>
        </p:txBody>
      </p:sp>
    </p:spTree>
    <p:extLst>
      <p:ext uri="{BB962C8B-B14F-4D97-AF65-F5344CB8AC3E}">
        <p14:creationId xmlns:p14="http://schemas.microsoft.com/office/powerpoint/2010/main" val="311402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BB8628-AB13-4E4E-96AC-E94A16610C4C}" type="datetimeFigureOut">
              <a:rPr lang="el-GR" smtClean="0"/>
              <a:t>1/6/2017</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B39EEE0-E151-4B97-8EE2-433402E4F48B}" type="slidenum">
              <a:rPr lang="el-GR" smtClean="0"/>
              <a:t>‹#›</a:t>
            </a:fld>
            <a:endParaRPr lang="el-GR"/>
          </a:p>
        </p:txBody>
      </p:sp>
    </p:spTree>
    <p:extLst>
      <p:ext uri="{BB962C8B-B14F-4D97-AF65-F5344CB8AC3E}">
        <p14:creationId xmlns:p14="http://schemas.microsoft.com/office/powerpoint/2010/main" val="1386887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BB8628-AB13-4E4E-96AC-E94A16610C4C}" type="datetimeFigureOut">
              <a:rPr lang="el-GR" smtClean="0"/>
              <a:t>1/6/2017</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B39EEE0-E151-4B97-8EE2-433402E4F48B}" type="slidenum">
              <a:rPr lang="el-GR" smtClean="0"/>
              <a:t>‹#›</a:t>
            </a:fld>
            <a:endParaRPr lang="el-GR"/>
          </a:p>
        </p:txBody>
      </p:sp>
    </p:spTree>
    <p:extLst>
      <p:ext uri="{BB962C8B-B14F-4D97-AF65-F5344CB8AC3E}">
        <p14:creationId xmlns:p14="http://schemas.microsoft.com/office/powerpoint/2010/main" val="889234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BB8628-AB13-4E4E-96AC-E94A16610C4C}" type="datetimeFigureOut">
              <a:rPr lang="el-GR" smtClean="0"/>
              <a:t>1/6/2017</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2B39EEE0-E151-4B97-8EE2-433402E4F48B}" type="slidenum">
              <a:rPr lang="el-GR" smtClean="0"/>
              <a:t>‹#›</a:t>
            </a:fld>
            <a:endParaRPr lang="el-GR"/>
          </a:p>
        </p:txBody>
      </p:sp>
    </p:spTree>
    <p:extLst>
      <p:ext uri="{BB962C8B-B14F-4D97-AF65-F5344CB8AC3E}">
        <p14:creationId xmlns:p14="http://schemas.microsoft.com/office/powerpoint/2010/main" val="132843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BB8628-AB13-4E4E-96AC-E94A16610C4C}" type="datetimeFigureOut">
              <a:rPr lang="el-GR" smtClean="0"/>
              <a:t>1/6/2017</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2B39EEE0-E151-4B97-8EE2-433402E4F48B}" type="slidenum">
              <a:rPr lang="el-GR" smtClean="0"/>
              <a:t>‹#›</a:t>
            </a:fld>
            <a:endParaRPr lang="el-GR"/>
          </a:p>
        </p:txBody>
      </p:sp>
    </p:spTree>
    <p:extLst>
      <p:ext uri="{BB962C8B-B14F-4D97-AF65-F5344CB8AC3E}">
        <p14:creationId xmlns:p14="http://schemas.microsoft.com/office/powerpoint/2010/main" val="320098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BB8628-AB13-4E4E-96AC-E94A16610C4C}" type="datetimeFigureOut">
              <a:rPr lang="el-GR" smtClean="0"/>
              <a:t>1/6/2017</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2B39EEE0-E151-4B97-8EE2-433402E4F48B}" type="slidenum">
              <a:rPr lang="el-GR" smtClean="0"/>
              <a:t>‹#›</a:t>
            </a:fld>
            <a:endParaRPr lang="el-GR"/>
          </a:p>
        </p:txBody>
      </p:sp>
    </p:spTree>
    <p:extLst>
      <p:ext uri="{BB962C8B-B14F-4D97-AF65-F5344CB8AC3E}">
        <p14:creationId xmlns:p14="http://schemas.microsoft.com/office/powerpoint/2010/main" val="57384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BB8628-AB13-4E4E-96AC-E94A16610C4C}" type="datetimeFigureOut">
              <a:rPr lang="el-GR" smtClean="0"/>
              <a:t>1/6/2017</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2B39EEE0-E151-4B97-8EE2-433402E4F48B}" type="slidenum">
              <a:rPr lang="el-GR" smtClean="0"/>
              <a:t>‹#›</a:t>
            </a:fld>
            <a:endParaRPr lang="el-GR"/>
          </a:p>
        </p:txBody>
      </p:sp>
    </p:spTree>
    <p:extLst>
      <p:ext uri="{BB962C8B-B14F-4D97-AF65-F5344CB8AC3E}">
        <p14:creationId xmlns:p14="http://schemas.microsoft.com/office/powerpoint/2010/main" val="3360204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BB8628-AB13-4E4E-96AC-E94A16610C4C}" type="datetimeFigureOut">
              <a:rPr lang="el-GR" smtClean="0"/>
              <a:t>1/6/2017</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2B39EEE0-E151-4B97-8EE2-433402E4F48B}" type="slidenum">
              <a:rPr lang="el-GR" smtClean="0"/>
              <a:t>‹#›</a:t>
            </a:fld>
            <a:endParaRPr lang="el-GR"/>
          </a:p>
        </p:txBody>
      </p:sp>
    </p:spTree>
    <p:extLst>
      <p:ext uri="{BB962C8B-B14F-4D97-AF65-F5344CB8AC3E}">
        <p14:creationId xmlns:p14="http://schemas.microsoft.com/office/powerpoint/2010/main" val="185601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BB8628-AB13-4E4E-96AC-E94A16610C4C}" type="datetimeFigureOut">
              <a:rPr lang="el-GR" smtClean="0"/>
              <a:t>1/6/2017</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2B39EEE0-E151-4B97-8EE2-433402E4F48B}" type="slidenum">
              <a:rPr lang="el-GR" smtClean="0"/>
              <a:t>‹#›</a:t>
            </a:fld>
            <a:endParaRPr lang="el-GR"/>
          </a:p>
        </p:txBody>
      </p:sp>
    </p:spTree>
    <p:extLst>
      <p:ext uri="{BB962C8B-B14F-4D97-AF65-F5344CB8AC3E}">
        <p14:creationId xmlns:p14="http://schemas.microsoft.com/office/powerpoint/2010/main" val="864188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BB8628-AB13-4E4E-96AC-E94A16610C4C}" type="datetimeFigureOut">
              <a:rPr lang="el-GR" smtClean="0"/>
              <a:t>1/6/2017</a:t>
            </a:fld>
            <a:endParaRPr lang="el-G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39EEE0-E151-4B97-8EE2-433402E4F48B}" type="slidenum">
              <a:rPr lang="el-GR" smtClean="0"/>
              <a:t>‹#›</a:t>
            </a:fld>
            <a:endParaRPr lang="el-GR"/>
          </a:p>
        </p:txBody>
      </p:sp>
    </p:spTree>
    <p:extLst>
      <p:ext uri="{BB962C8B-B14F-4D97-AF65-F5344CB8AC3E}">
        <p14:creationId xmlns:p14="http://schemas.microsoft.com/office/powerpoint/2010/main" val="5383093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578" y="1219676"/>
            <a:ext cx="9233913" cy="2115951"/>
          </a:xfrm>
        </p:spPr>
        <p:txBody>
          <a:bodyPr anchor="t">
            <a:normAutofit fontScale="90000"/>
          </a:bodyPr>
          <a:lstStyle/>
          <a:p>
            <a:pPr algn="l"/>
            <a:r>
              <a:rPr lang="el-GR" sz="4400" dirty="0" smtClean="0"/>
              <a:t>Τ.02 Θέματα Ιατρικής Πληροφορικής</a:t>
            </a:r>
            <a:br>
              <a:rPr lang="el-GR" sz="4400" dirty="0" smtClean="0"/>
            </a:br>
            <a:r>
              <a:rPr lang="el-GR" sz="2800" dirty="0" smtClean="0"/>
              <a:t>Διδάσκων: Μανής Γεώργιος</a:t>
            </a:r>
            <a:br>
              <a:rPr lang="el-GR" sz="2800" dirty="0" smtClean="0"/>
            </a:br>
            <a:r>
              <a:rPr lang="el-GR" sz="2800" dirty="0" smtClean="0"/>
              <a:t>Συνοπτική Παρουσίαση Εργασίας Εξαμήνου</a:t>
            </a:r>
            <a:br>
              <a:rPr lang="el-GR" sz="2800" dirty="0" smtClean="0"/>
            </a:br>
            <a:r>
              <a:rPr lang="el-GR" sz="2800" dirty="0"/>
              <a:t/>
            </a:r>
            <a:br>
              <a:rPr lang="el-GR" sz="2800" dirty="0"/>
            </a:br>
            <a:endParaRPr lang="el-GR" sz="2800" dirty="0"/>
          </a:p>
        </p:txBody>
      </p:sp>
      <p:sp>
        <p:nvSpPr>
          <p:cNvPr id="3" name="Subtitle 2"/>
          <p:cNvSpPr>
            <a:spLocks noGrp="1"/>
          </p:cNvSpPr>
          <p:nvPr>
            <p:ph type="subTitle" idx="1"/>
          </p:nvPr>
        </p:nvSpPr>
        <p:spPr>
          <a:xfrm>
            <a:off x="1507066" y="3335627"/>
            <a:ext cx="7766936" cy="1096899"/>
          </a:xfrm>
        </p:spPr>
        <p:txBody>
          <a:bodyPr>
            <a:normAutofit fontScale="92500" lnSpcReduction="10000"/>
          </a:bodyPr>
          <a:lstStyle/>
          <a:p>
            <a:pPr algn="ctr"/>
            <a:r>
              <a:rPr lang="el-GR" dirty="0" smtClean="0">
                <a:solidFill>
                  <a:schemeClr val="accent2"/>
                </a:solidFill>
              </a:rPr>
              <a:t>Σκορδά Ελένη</a:t>
            </a:r>
          </a:p>
          <a:p>
            <a:pPr algn="ctr"/>
            <a:r>
              <a:rPr lang="en-US" dirty="0" err="1" smtClean="0">
                <a:solidFill>
                  <a:schemeClr val="accent2"/>
                </a:solidFill>
              </a:rPr>
              <a:t>Chaysri</a:t>
            </a:r>
            <a:r>
              <a:rPr lang="en-US" dirty="0" smtClean="0">
                <a:solidFill>
                  <a:schemeClr val="accent2"/>
                </a:solidFill>
              </a:rPr>
              <a:t> </a:t>
            </a:r>
            <a:r>
              <a:rPr lang="en-US" dirty="0" err="1" smtClean="0">
                <a:solidFill>
                  <a:schemeClr val="accent2"/>
                </a:solidFill>
              </a:rPr>
              <a:t>Piyabhum</a:t>
            </a:r>
            <a:endParaRPr lang="el-GR" dirty="0">
              <a:solidFill>
                <a:schemeClr val="accent2"/>
              </a:solidFill>
            </a:endParaRPr>
          </a:p>
          <a:p>
            <a:pPr algn="ctr"/>
            <a:r>
              <a:rPr lang="el-GR" dirty="0" smtClean="0">
                <a:solidFill>
                  <a:schemeClr val="accent2"/>
                </a:solidFill>
              </a:rPr>
              <a:t>Δημητριάδης Σωκράτης</a:t>
            </a:r>
            <a:endParaRPr lang="el-GR" dirty="0">
              <a:solidFill>
                <a:schemeClr val="accent2"/>
              </a:solidFill>
            </a:endParaRPr>
          </a:p>
        </p:txBody>
      </p:sp>
    </p:spTree>
    <p:extLst>
      <p:ext uri="{BB962C8B-B14F-4D97-AF65-F5344CB8AC3E}">
        <p14:creationId xmlns:p14="http://schemas.microsoft.com/office/powerpoint/2010/main" val="2898580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u="sng" dirty="0" smtClean="0"/>
              <a:t>Εύρεση Σημείων Ενδιαφέροντος</a:t>
            </a:r>
            <a:r>
              <a:rPr lang="el-GR" dirty="0" smtClean="0"/>
              <a:t>:</a:t>
            </a:r>
            <a:endParaRPr lang="el-GR" dirty="0"/>
          </a:p>
        </p:txBody>
      </p:sp>
      <p:sp>
        <p:nvSpPr>
          <p:cNvPr id="3" name="Content Placeholder 2"/>
          <p:cNvSpPr>
            <a:spLocks noGrp="1"/>
          </p:cNvSpPr>
          <p:nvPr>
            <p:ph idx="1"/>
          </p:nvPr>
        </p:nvSpPr>
        <p:spPr/>
        <p:txBody>
          <a:bodyPr/>
          <a:lstStyle/>
          <a:p>
            <a:endParaRPr lang="el-GR" dirty="0" smtClean="0"/>
          </a:p>
          <a:p>
            <a:r>
              <a:rPr lang="el-GR" dirty="0" smtClean="0"/>
              <a:t>Εντοπισμός των </a:t>
            </a:r>
            <a:r>
              <a:rPr lang="en-US" dirty="0" smtClean="0"/>
              <a:t>R </a:t>
            </a:r>
            <a:r>
              <a:rPr lang="el-GR" dirty="0" smtClean="0"/>
              <a:t>κορυφών</a:t>
            </a:r>
            <a:r>
              <a:rPr lang="en-US" dirty="0" smtClean="0"/>
              <a:t> </a:t>
            </a:r>
            <a:r>
              <a:rPr lang="el-GR" dirty="0" smtClean="0"/>
              <a:t>στο καρδιογράφημα</a:t>
            </a:r>
          </a:p>
          <a:p>
            <a:endParaRPr lang="el-GR" dirty="0" smtClean="0"/>
          </a:p>
          <a:p>
            <a:r>
              <a:rPr lang="el-GR" dirty="0" smtClean="0"/>
              <a:t>Εντοπισμός του </a:t>
            </a:r>
            <a:r>
              <a:rPr lang="en-US" dirty="0" smtClean="0"/>
              <a:t>P-</a:t>
            </a:r>
            <a:r>
              <a:rPr lang="el-GR" dirty="0" smtClean="0"/>
              <a:t>κύματος </a:t>
            </a:r>
          </a:p>
          <a:p>
            <a:pPr lvl="1">
              <a:buFont typeface="Wingdings" panose="05000000000000000000" pitchFamily="2" charset="2"/>
              <a:buChar char="§"/>
            </a:pPr>
            <a:r>
              <a:rPr lang="el-GR" dirty="0" smtClean="0"/>
              <a:t>Με χρήση των </a:t>
            </a:r>
            <a:r>
              <a:rPr lang="en-US" dirty="0" smtClean="0"/>
              <a:t>R </a:t>
            </a:r>
            <a:r>
              <a:rPr lang="el-GR" dirty="0" smtClean="0"/>
              <a:t>κορυφών, </a:t>
            </a:r>
            <a:r>
              <a:rPr lang="el-GR" dirty="0" smtClean="0"/>
              <a:t>μετακινούμαστε κατά </a:t>
            </a:r>
            <a:r>
              <a:rPr lang="en-US" dirty="0" smtClean="0"/>
              <a:t>120</a:t>
            </a:r>
            <a:r>
              <a:rPr lang="el-GR" dirty="0" smtClean="0"/>
              <a:t> </a:t>
            </a:r>
            <a:r>
              <a:rPr lang="en-US" dirty="0" err="1"/>
              <a:t>ms</a:t>
            </a:r>
            <a:r>
              <a:rPr lang="el-GR" dirty="0"/>
              <a:t> </a:t>
            </a:r>
            <a:r>
              <a:rPr lang="el-GR" dirty="0" smtClean="0"/>
              <a:t>πριν</a:t>
            </a:r>
          </a:p>
          <a:p>
            <a:pPr lvl="1">
              <a:buFont typeface="Wingdings" panose="05000000000000000000" pitchFamily="2" charset="2"/>
              <a:buChar char="§"/>
            </a:pPr>
            <a:r>
              <a:rPr lang="el-GR" dirty="0" smtClean="0"/>
              <a:t>Λαμβάνουμε την </a:t>
            </a:r>
            <a:r>
              <a:rPr lang="en-US" dirty="0" smtClean="0"/>
              <a:t>P </a:t>
            </a:r>
            <a:r>
              <a:rPr lang="el-GR" dirty="0" smtClean="0"/>
              <a:t>κορυφή</a:t>
            </a:r>
            <a:endParaRPr lang="en-US" dirty="0" smtClean="0"/>
          </a:p>
          <a:p>
            <a:pPr lvl="1">
              <a:buFont typeface="Wingdings" panose="05000000000000000000" pitchFamily="2" charset="2"/>
              <a:buChar char="§"/>
            </a:pPr>
            <a:r>
              <a:rPr lang="el-GR" dirty="0" smtClean="0"/>
              <a:t>Η αρχή του κύματος βρίσκεται 40 </a:t>
            </a:r>
            <a:r>
              <a:rPr lang="en-US" dirty="0" err="1" smtClean="0"/>
              <a:t>ms</a:t>
            </a:r>
            <a:r>
              <a:rPr lang="en-US" dirty="0" smtClean="0"/>
              <a:t> </a:t>
            </a:r>
            <a:r>
              <a:rPr lang="el-GR" dirty="0" smtClean="0"/>
              <a:t>πριν την </a:t>
            </a:r>
            <a:r>
              <a:rPr lang="en-US" dirty="0" smtClean="0"/>
              <a:t>P </a:t>
            </a:r>
            <a:r>
              <a:rPr lang="el-GR" dirty="0" smtClean="0"/>
              <a:t>κορυφή</a:t>
            </a:r>
            <a:endParaRPr lang="el-GR" dirty="0" smtClean="0"/>
          </a:p>
          <a:p>
            <a:pPr lvl="1">
              <a:buFont typeface="Wingdings" panose="05000000000000000000" pitchFamily="2" charset="2"/>
              <a:buChar char="§"/>
            </a:pPr>
            <a:r>
              <a:rPr lang="el-GR" dirty="0" smtClean="0"/>
              <a:t>Ενώ το πέρας του κύματος βρίσκεται 40 </a:t>
            </a:r>
            <a:r>
              <a:rPr lang="en-US" dirty="0" err="1" smtClean="0"/>
              <a:t>ms</a:t>
            </a:r>
            <a:r>
              <a:rPr lang="en-US" dirty="0" smtClean="0"/>
              <a:t> </a:t>
            </a:r>
            <a:r>
              <a:rPr lang="el-GR" dirty="0" smtClean="0"/>
              <a:t>μετά, </a:t>
            </a:r>
            <a:r>
              <a:rPr lang="el-GR" dirty="0" smtClean="0"/>
              <a:t>κατά συμμετρικό </a:t>
            </a:r>
            <a:r>
              <a:rPr lang="el-GR" dirty="0" smtClean="0"/>
              <a:t>τρόπο</a:t>
            </a:r>
            <a:endParaRPr lang="el-GR" dirty="0" smtClean="0"/>
          </a:p>
          <a:p>
            <a:pPr marL="457200" lvl="1" indent="0">
              <a:buNone/>
            </a:pPr>
            <a:endParaRPr lang="el-GR" dirty="0" smtClean="0"/>
          </a:p>
          <a:p>
            <a:endParaRPr lang="el-GR" dirty="0"/>
          </a:p>
        </p:txBody>
      </p:sp>
    </p:spTree>
    <p:extLst>
      <p:ext uri="{BB962C8B-B14F-4D97-AF65-F5344CB8AC3E}">
        <p14:creationId xmlns:p14="http://schemas.microsoft.com/office/powerpoint/2010/main" val="25413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ircle(in)">
                                      <p:cBhvr>
                                        <p:cTn id="12" dur="2000"/>
                                        <p:tgtEl>
                                          <p:spTgt spid="3">
                                            <p:txEl>
                                              <p:pRg st="3" end="3"/>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circle(in)">
                                      <p:cBhvr>
                                        <p:cTn id="15" dur="2000"/>
                                        <p:tgtEl>
                                          <p:spTgt spid="3">
                                            <p:txEl>
                                              <p:pRg st="4" end="4"/>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circle(in)">
                                      <p:cBhvr>
                                        <p:cTn id="18" dur="2000"/>
                                        <p:tgtEl>
                                          <p:spTgt spid="3">
                                            <p:txEl>
                                              <p:pRg st="5" end="5"/>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circle(in)">
                                      <p:cBhvr>
                                        <p:cTn id="21" dur="2000"/>
                                        <p:tgtEl>
                                          <p:spTgt spid="3">
                                            <p:txEl>
                                              <p:pRg st="6" end="6"/>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circle(in)">
                                      <p:cBhvr>
                                        <p:cTn id="24"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7932"/>
            <a:ext cx="8596668" cy="665409"/>
          </a:xfrm>
        </p:spPr>
        <p:txBody>
          <a:bodyPr/>
          <a:lstStyle/>
          <a:p>
            <a:r>
              <a:rPr lang="el-GR" u="sng" dirty="0" smtClean="0"/>
              <a:t>Εξαγωγή Χαρακτηριστικών</a:t>
            </a:r>
            <a:r>
              <a:rPr lang="el-GR" dirty="0" smtClean="0"/>
              <a:t>:</a:t>
            </a:r>
            <a:endParaRPr lang="el-GR" dirty="0"/>
          </a:p>
        </p:txBody>
      </p:sp>
      <p:sp>
        <p:nvSpPr>
          <p:cNvPr id="3" name="Content Placeholder 2"/>
          <p:cNvSpPr>
            <a:spLocks noGrp="1"/>
          </p:cNvSpPr>
          <p:nvPr>
            <p:ph idx="1"/>
          </p:nvPr>
        </p:nvSpPr>
        <p:spPr>
          <a:xfrm>
            <a:off x="677334" y="1326524"/>
            <a:ext cx="8596668" cy="5138670"/>
          </a:xfrm>
        </p:spPr>
        <p:txBody>
          <a:bodyPr>
            <a:normAutofit/>
          </a:bodyPr>
          <a:lstStyle/>
          <a:p>
            <a:r>
              <a:rPr lang="el-GR" dirty="0" smtClean="0"/>
              <a:t>Τα χαρακτηριστικά που χρησιμοποιήθηκαν κατά την εκπαίδευση ήταν:</a:t>
            </a:r>
            <a:endParaRPr lang="el-GR" dirty="0"/>
          </a:p>
          <a:p>
            <a:pPr lvl="2">
              <a:buFont typeface="Wingdings" panose="05000000000000000000" pitchFamily="2" charset="2"/>
              <a:buChar char="§"/>
            </a:pPr>
            <a:r>
              <a:rPr lang="en-US" dirty="0"/>
              <a:t>Heart Rate</a:t>
            </a:r>
            <a:endParaRPr lang="el-GR" dirty="0"/>
          </a:p>
          <a:p>
            <a:pPr lvl="2">
              <a:buFont typeface="Wingdings" panose="05000000000000000000" pitchFamily="2" charset="2"/>
              <a:buChar char="§"/>
            </a:pPr>
            <a:r>
              <a:rPr lang="el-GR" dirty="0" smtClean="0"/>
              <a:t>Εμβαδό του </a:t>
            </a:r>
            <a:r>
              <a:rPr lang="en-US" dirty="0" smtClean="0"/>
              <a:t>P</a:t>
            </a:r>
            <a:r>
              <a:rPr lang="el-GR" dirty="0"/>
              <a:t> </a:t>
            </a:r>
            <a:r>
              <a:rPr lang="el-GR" dirty="0" smtClean="0"/>
              <a:t>κύματος</a:t>
            </a:r>
          </a:p>
          <a:p>
            <a:pPr lvl="2">
              <a:buFont typeface="Wingdings" panose="05000000000000000000" pitchFamily="2" charset="2"/>
              <a:buChar char="§"/>
            </a:pPr>
            <a:r>
              <a:rPr lang="en-US" dirty="0"/>
              <a:t>Wavelet Entropy :</a:t>
            </a:r>
            <a:endParaRPr lang="en-US" dirty="0" smtClean="0"/>
          </a:p>
          <a:p>
            <a:pPr lvl="3">
              <a:buFont typeface="Wingdings" panose="05000000000000000000" pitchFamily="2" charset="2"/>
              <a:buChar char="ü"/>
            </a:pPr>
            <a:r>
              <a:rPr lang="en-US" dirty="0" smtClean="0"/>
              <a:t>Shannon Entropy</a:t>
            </a:r>
          </a:p>
          <a:p>
            <a:pPr lvl="3">
              <a:buFont typeface="Wingdings" panose="05000000000000000000" pitchFamily="2" charset="2"/>
              <a:buChar char="ü"/>
            </a:pPr>
            <a:r>
              <a:rPr lang="en-US" dirty="0" smtClean="0"/>
              <a:t>Log Energy Entropy</a:t>
            </a:r>
          </a:p>
          <a:p>
            <a:pPr lvl="2">
              <a:buFont typeface="Wingdings" panose="05000000000000000000" pitchFamily="2" charset="2"/>
              <a:buChar char="§"/>
            </a:pPr>
            <a:r>
              <a:rPr lang="en-US" dirty="0" smtClean="0"/>
              <a:t>Approximate Entropy</a:t>
            </a:r>
            <a:endParaRPr lang="el-GR" dirty="0" smtClean="0"/>
          </a:p>
          <a:p>
            <a:pPr lvl="2">
              <a:buFont typeface="Wingdings" panose="05000000000000000000" pitchFamily="2" charset="2"/>
              <a:buChar char="§"/>
            </a:pPr>
            <a:r>
              <a:rPr lang="el-GR" dirty="0"/>
              <a:t>Μέσος όρος</a:t>
            </a:r>
            <a:r>
              <a:rPr lang="en-US" dirty="0"/>
              <a:t> RR </a:t>
            </a:r>
            <a:r>
              <a:rPr lang="el-GR" dirty="0"/>
              <a:t>διαστημάτων</a:t>
            </a:r>
            <a:endParaRPr lang="en-US" dirty="0"/>
          </a:p>
          <a:p>
            <a:pPr lvl="2">
              <a:buFont typeface="Wingdings" panose="05000000000000000000" pitchFamily="2" charset="2"/>
              <a:buChar char="§"/>
            </a:pPr>
            <a:r>
              <a:rPr lang="en-US" dirty="0" smtClean="0"/>
              <a:t>Standard Deviation</a:t>
            </a:r>
            <a:r>
              <a:rPr lang="el-GR" dirty="0" smtClean="0"/>
              <a:t> των </a:t>
            </a:r>
            <a:r>
              <a:rPr lang="en-US" dirty="0" smtClean="0"/>
              <a:t>P </a:t>
            </a:r>
            <a:r>
              <a:rPr lang="el-GR" dirty="0" smtClean="0"/>
              <a:t>κυμάτων</a:t>
            </a:r>
          </a:p>
          <a:p>
            <a:pPr lvl="2">
              <a:buFont typeface="Wingdings" panose="05000000000000000000" pitchFamily="2" charset="2"/>
              <a:buChar char="§"/>
            </a:pPr>
            <a:r>
              <a:rPr lang="el-GR" dirty="0" smtClean="0"/>
              <a:t>Μέσος όρος της έντασης των </a:t>
            </a:r>
            <a:r>
              <a:rPr lang="en-US" dirty="0" smtClean="0"/>
              <a:t>P </a:t>
            </a:r>
            <a:r>
              <a:rPr lang="el-GR" dirty="0" smtClean="0"/>
              <a:t>κυμάτων</a:t>
            </a:r>
          </a:p>
          <a:p>
            <a:pPr lvl="2">
              <a:buFont typeface="Wingdings" panose="05000000000000000000" pitchFamily="2" charset="2"/>
              <a:buChar char="§"/>
            </a:pPr>
            <a:r>
              <a:rPr lang="el-GR" dirty="0"/>
              <a:t>Μέσος όρος συχνοτήτων των </a:t>
            </a:r>
            <a:r>
              <a:rPr lang="en-US" dirty="0"/>
              <a:t>P </a:t>
            </a:r>
            <a:r>
              <a:rPr lang="el-GR" dirty="0"/>
              <a:t>κυμάτων</a:t>
            </a:r>
          </a:p>
          <a:p>
            <a:pPr lvl="2">
              <a:buFont typeface="Wingdings" panose="05000000000000000000" pitchFamily="2" charset="2"/>
              <a:buChar char="§"/>
            </a:pPr>
            <a:r>
              <a:rPr lang="el-GR" dirty="0" smtClean="0"/>
              <a:t>Καταμέτρηση των αλλαγών προσήμου της παραγώγου στα </a:t>
            </a:r>
            <a:r>
              <a:rPr lang="en-US" dirty="0" smtClean="0"/>
              <a:t>P </a:t>
            </a:r>
            <a:r>
              <a:rPr lang="el-GR" dirty="0" smtClean="0"/>
              <a:t>κύματα</a:t>
            </a:r>
          </a:p>
          <a:p>
            <a:pPr lvl="3">
              <a:buFont typeface="Wingdings" panose="05000000000000000000" pitchFamily="2" charset="2"/>
              <a:buChar char="v"/>
            </a:pPr>
            <a:r>
              <a:rPr lang="el-GR" dirty="0" smtClean="0"/>
              <a:t>Μέσος όρος αλλαγών</a:t>
            </a:r>
          </a:p>
          <a:p>
            <a:pPr lvl="3">
              <a:buFont typeface="Wingdings" panose="05000000000000000000" pitchFamily="2" charset="2"/>
              <a:buChar char="v"/>
            </a:pPr>
            <a:r>
              <a:rPr lang="el-GR" dirty="0" smtClean="0"/>
              <a:t>Διακύμανση των αλλαγών</a:t>
            </a:r>
          </a:p>
          <a:p>
            <a:pPr lvl="2">
              <a:buFont typeface="Wingdings" panose="05000000000000000000" pitchFamily="2" charset="2"/>
              <a:buChar char="§"/>
            </a:pPr>
            <a:r>
              <a:rPr lang="en-US" dirty="0"/>
              <a:t>Standard Deviation</a:t>
            </a:r>
            <a:r>
              <a:rPr lang="el-GR" dirty="0"/>
              <a:t> των </a:t>
            </a:r>
            <a:r>
              <a:rPr lang="en-US" dirty="0"/>
              <a:t>RR </a:t>
            </a:r>
            <a:r>
              <a:rPr lang="el-GR" dirty="0"/>
              <a:t>διαστημάτων</a:t>
            </a:r>
            <a:endParaRPr lang="en-US" dirty="0"/>
          </a:p>
          <a:p>
            <a:pPr lvl="2">
              <a:buFont typeface="Wingdings" panose="05000000000000000000" pitchFamily="2" charset="2"/>
              <a:buChar char="§"/>
            </a:pPr>
            <a:endParaRPr lang="el-GR" dirty="0" smtClean="0"/>
          </a:p>
          <a:p>
            <a:pPr lvl="2">
              <a:buFont typeface="Wingdings" panose="05000000000000000000" pitchFamily="2" charset="2"/>
              <a:buChar char="§"/>
            </a:pPr>
            <a:endParaRPr lang="el-GR" dirty="0" smtClean="0"/>
          </a:p>
          <a:p>
            <a:pPr lvl="2">
              <a:buFont typeface="Wingdings" panose="05000000000000000000" pitchFamily="2" charset="2"/>
              <a:buChar char="§"/>
            </a:pPr>
            <a:endParaRPr lang="en-US" dirty="0" smtClean="0"/>
          </a:p>
          <a:p>
            <a:pPr lvl="2">
              <a:buFont typeface="Wingdings" panose="05000000000000000000" pitchFamily="2" charset="2"/>
              <a:buChar char="§"/>
            </a:pPr>
            <a:endParaRPr lang="el-GR" dirty="0"/>
          </a:p>
        </p:txBody>
      </p:sp>
    </p:spTree>
    <p:extLst>
      <p:ext uri="{BB962C8B-B14F-4D97-AF65-F5344CB8AC3E}">
        <p14:creationId xmlns:p14="http://schemas.microsoft.com/office/powerpoint/2010/main" val="424670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3">
                                            <p:txEl>
                                              <p:pRg st="8" end="8"/>
                                            </p:txEl>
                                          </p:spTgt>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p:cTn id="52"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4" dur="500"/>
                                        <p:tgtEl>
                                          <p:spTgt spid="3">
                                            <p:txEl>
                                              <p:pRg st="9" end="9"/>
                                            </p:txEl>
                                          </p:spTgt>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p:cTn id="5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9" dur="500"/>
                                        <p:tgtEl>
                                          <p:spTgt spid="3">
                                            <p:txEl>
                                              <p:pRg st="10" end="10"/>
                                            </p:txEl>
                                          </p:spTgt>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p:cTn id="62"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63"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64" dur="500"/>
                                        <p:tgtEl>
                                          <p:spTgt spid="3">
                                            <p:txEl>
                                              <p:pRg st="11" end="11"/>
                                            </p:txEl>
                                          </p:spTgt>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p:cTn id="67"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69" dur="500"/>
                                        <p:tgtEl>
                                          <p:spTgt spid="3">
                                            <p:txEl>
                                              <p:pRg st="12" end="12"/>
                                            </p:txEl>
                                          </p:spTgt>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 calcmode="lin" valueType="num">
                                      <p:cBhvr>
                                        <p:cTn id="72"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73"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74" dur="500"/>
                                        <p:tgtEl>
                                          <p:spTgt spid="3">
                                            <p:txEl>
                                              <p:pRg st="13" end="13"/>
                                            </p:txEl>
                                          </p:spTgt>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 calcmode="lin" valueType="num">
                                      <p:cBhvr>
                                        <p:cTn id="77"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78" dur="500" fill="hold"/>
                                        <p:tgtEl>
                                          <p:spTgt spid="3">
                                            <p:txEl>
                                              <p:pRg st="14" end="14"/>
                                            </p:txEl>
                                          </p:spTgt>
                                        </p:tgtEl>
                                        <p:attrNameLst>
                                          <p:attrName>ppt_h</p:attrName>
                                        </p:attrNameLst>
                                      </p:cBhvr>
                                      <p:tavLst>
                                        <p:tav tm="0">
                                          <p:val>
                                            <p:fltVal val="0"/>
                                          </p:val>
                                        </p:tav>
                                        <p:tav tm="100000">
                                          <p:val>
                                            <p:strVal val="#ppt_h"/>
                                          </p:val>
                                        </p:tav>
                                      </p:tavLst>
                                    </p:anim>
                                    <p:animEffect transition="in" filter="fade">
                                      <p:cBhvr>
                                        <p:cTn id="79"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u="sng" dirty="0" smtClean="0"/>
              <a:t>Εκπαίδευση</a:t>
            </a:r>
            <a:r>
              <a:rPr lang="el-GR" dirty="0" smtClean="0"/>
              <a:t>:			</a:t>
            </a:r>
            <a:endParaRPr lang="el-GR" dirty="0"/>
          </a:p>
        </p:txBody>
      </p:sp>
      <p:sp>
        <p:nvSpPr>
          <p:cNvPr id="3" name="Content Placeholder 2"/>
          <p:cNvSpPr>
            <a:spLocks noGrp="1"/>
          </p:cNvSpPr>
          <p:nvPr>
            <p:ph idx="1"/>
          </p:nvPr>
        </p:nvSpPr>
        <p:spPr/>
        <p:txBody>
          <a:bodyPr>
            <a:normAutofit/>
          </a:bodyPr>
          <a:lstStyle/>
          <a:p>
            <a:r>
              <a:rPr lang="el-GR" dirty="0" smtClean="0"/>
              <a:t>Η εκπαίδευση πραγματοποιήθηκε με χρήση</a:t>
            </a:r>
            <a:r>
              <a:rPr lang="en-US" dirty="0" smtClean="0"/>
              <a:t>:	</a:t>
            </a:r>
          </a:p>
          <a:p>
            <a:pPr lvl="1">
              <a:buFont typeface="Wingdings" panose="05000000000000000000" pitchFamily="2" charset="2"/>
              <a:buChar char="v"/>
            </a:pPr>
            <a:r>
              <a:rPr lang="en-US" dirty="0" smtClean="0"/>
              <a:t>N</a:t>
            </a:r>
            <a:r>
              <a:rPr lang="el-GR" dirty="0" smtClean="0"/>
              <a:t>ευρωνικού δικτύου στο περιβάλλον εργασίας του </a:t>
            </a:r>
            <a:r>
              <a:rPr lang="en-US" dirty="0" err="1" smtClean="0"/>
              <a:t>Matlab</a:t>
            </a:r>
            <a:endParaRPr lang="en-US" dirty="0" smtClean="0"/>
          </a:p>
          <a:p>
            <a:pPr lvl="1">
              <a:buFont typeface="Wingdings" panose="05000000000000000000" pitchFamily="2" charset="2"/>
              <a:buChar char="v"/>
            </a:pPr>
            <a:r>
              <a:rPr lang="en-US" dirty="0" smtClean="0"/>
              <a:t>k-</a:t>
            </a:r>
            <a:r>
              <a:rPr lang="el-GR" dirty="0" smtClean="0"/>
              <a:t>Πλησιέστεροι γείτονες (</a:t>
            </a:r>
            <a:r>
              <a:rPr lang="en-US" dirty="0" smtClean="0"/>
              <a:t>k</a:t>
            </a:r>
            <a:r>
              <a:rPr lang="el-GR" dirty="0" smtClean="0"/>
              <a:t>=1 έως 50 γείτονες)</a:t>
            </a:r>
          </a:p>
          <a:p>
            <a:pPr marL="457200" lvl="1" indent="0">
              <a:buNone/>
            </a:pPr>
            <a:endParaRPr lang="el-GR" dirty="0" smtClean="0"/>
          </a:p>
          <a:p>
            <a:r>
              <a:rPr lang="el-GR" dirty="0"/>
              <a:t>Γιατί όχι </a:t>
            </a:r>
            <a:r>
              <a:rPr lang="en-US" dirty="0"/>
              <a:t>SVM;;!!</a:t>
            </a:r>
          </a:p>
          <a:p>
            <a:pPr lvl="1">
              <a:buFont typeface="Wingdings" panose="05000000000000000000" pitchFamily="2" charset="2"/>
              <a:buChar char="v"/>
            </a:pPr>
            <a:r>
              <a:rPr lang="el-GR" dirty="0" smtClean="0"/>
              <a:t>Περισσότερες από δύο ετικέτες-κατηγορίες</a:t>
            </a:r>
          </a:p>
          <a:p>
            <a:pPr lvl="1">
              <a:buFont typeface="Wingdings" panose="05000000000000000000" pitchFamily="2" charset="2"/>
              <a:buChar char="v"/>
            </a:pPr>
            <a:r>
              <a:rPr lang="el-GR" dirty="0" smtClean="0"/>
              <a:t>Κατηγοριοποίηση ανά δύο κατηγορίες (6 συνδυασμοί)</a:t>
            </a:r>
          </a:p>
          <a:p>
            <a:pPr lvl="1">
              <a:buFont typeface="Wingdings" panose="05000000000000000000" pitchFamily="2" charset="2"/>
              <a:buChar char="v"/>
            </a:pPr>
            <a:r>
              <a:rPr lang="el-GR" dirty="0" smtClean="0"/>
              <a:t>Εναλλακτικές προσεγγίσεις για 4 ετικέτες:</a:t>
            </a:r>
          </a:p>
          <a:p>
            <a:pPr lvl="2">
              <a:buFont typeface="Wingdings" panose="05000000000000000000" pitchFamily="2" charset="2"/>
              <a:buChar char="ü"/>
            </a:pPr>
            <a:r>
              <a:rPr lang="en-US" dirty="0" err="1" smtClean="0"/>
              <a:t>LibSVM</a:t>
            </a:r>
            <a:r>
              <a:rPr lang="en-US" dirty="0" smtClean="0"/>
              <a:t> : </a:t>
            </a:r>
            <a:r>
              <a:rPr lang="el-GR" dirty="0" smtClean="0"/>
              <a:t>Όχι καλά αποτελέσματα</a:t>
            </a:r>
            <a:endParaRPr lang="el-GR" dirty="0"/>
          </a:p>
        </p:txBody>
      </p:sp>
    </p:spTree>
    <p:extLst>
      <p:ext uri="{BB962C8B-B14F-4D97-AF65-F5344CB8AC3E}">
        <p14:creationId xmlns:p14="http://schemas.microsoft.com/office/powerpoint/2010/main" val="257359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530"/>
          </a:xfrm>
        </p:spPr>
        <p:txBody>
          <a:bodyPr>
            <a:normAutofit/>
          </a:bodyPr>
          <a:lstStyle/>
          <a:p>
            <a:r>
              <a:rPr lang="el-GR" sz="3200" u="sng" dirty="0" smtClean="0"/>
              <a:t>Επαλήθευση Ταξινόμησης και Αποτελέσματα</a:t>
            </a:r>
            <a:r>
              <a:rPr lang="el-GR" sz="3200" dirty="0" smtClean="0"/>
              <a:t>:</a:t>
            </a:r>
            <a:endParaRPr lang="el-GR" sz="3200" dirty="0"/>
          </a:p>
        </p:txBody>
      </p:sp>
      <p:sp>
        <p:nvSpPr>
          <p:cNvPr id="3" name="Content Placeholder 2"/>
          <p:cNvSpPr>
            <a:spLocks noGrp="1"/>
          </p:cNvSpPr>
          <p:nvPr>
            <p:ph idx="1"/>
          </p:nvPr>
        </p:nvSpPr>
        <p:spPr/>
        <p:txBody>
          <a:bodyPr>
            <a:normAutofit lnSpcReduction="10000"/>
          </a:bodyPr>
          <a:lstStyle/>
          <a:p>
            <a:r>
              <a:rPr lang="en-US" dirty="0" smtClean="0"/>
              <a:t>k-NN : </a:t>
            </a:r>
            <a:endParaRPr lang="el-GR" dirty="0" smtClean="0"/>
          </a:p>
          <a:p>
            <a:pPr lvl="1">
              <a:buFont typeface="Wingdings" panose="05000000000000000000" pitchFamily="2" charset="2"/>
              <a:buChar char="§"/>
            </a:pPr>
            <a:r>
              <a:rPr lang="en-US" dirty="0" smtClean="0"/>
              <a:t>~59% </a:t>
            </a:r>
            <a:r>
              <a:rPr lang="el-GR" dirty="0" smtClean="0"/>
              <a:t>κατά μέσο όρο σε όλες τις δοκιμές για τις 4 κατηγορίες</a:t>
            </a:r>
          </a:p>
          <a:p>
            <a:pPr lvl="1">
              <a:buFont typeface="Wingdings" panose="05000000000000000000" pitchFamily="2" charset="2"/>
              <a:buChar char="§"/>
            </a:pPr>
            <a:r>
              <a:rPr lang="el-GR" dirty="0" smtClean="0"/>
              <a:t>~84% κατά μέσο όρο σε δοκιμές (από 1 έως 50 γείτονες) για τις κατηγορίες Α και Ν. </a:t>
            </a:r>
            <a:br>
              <a:rPr lang="el-GR" dirty="0" smtClean="0"/>
            </a:br>
            <a:r>
              <a:rPr lang="el-GR" dirty="0" smtClean="0"/>
              <a:t>Βέλτιστη στους 20 γείτονες</a:t>
            </a:r>
          </a:p>
          <a:p>
            <a:pPr marL="457200" lvl="1" indent="0">
              <a:buNone/>
            </a:pPr>
            <a:endParaRPr lang="el-GR" dirty="0" smtClean="0"/>
          </a:p>
          <a:p>
            <a:r>
              <a:rPr lang="el-GR" dirty="0" smtClean="0"/>
              <a:t>Νευρωνικό Δίκτυο: (10 νευρώνες)</a:t>
            </a:r>
          </a:p>
          <a:p>
            <a:pPr lvl="1">
              <a:buFont typeface="Wingdings" panose="05000000000000000000" pitchFamily="2" charset="2"/>
              <a:buChar char="§"/>
            </a:pPr>
            <a:r>
              <a:rPr lang="el-GR" dirty="0" smtClean="0"/>
              <a:t>~62% κατά μέσο όρο στις δοκιμές για 4 κατηγορίες</a:t>
            </a:r>
          </a:p>
          <a:p>
            <a:pPr lvl="1">
              <a:buFont typeface="Wingdings" panose="05000000000000000000" pitchFamily="2" charset="2"/>
              <a:buChar char="§"/>
            </a:pPr>
            <a:r>
              <a:rPr lang="el-GR" dirty="0" smtClean="0"/>
              <a:t>~63% κατά μέσο όρο στις δοκιμές για 3 κατηγορίες( χωρίς τα θορυβώδη)</a:t>
            </a:r>
          </a:p>
          <a:p>
            <a:pPr lvl="1">
              <a:buFont typeface="Wingdings" panose="05000000000000000000" pitchFamily="2" charset="2"/>
              <a:buChar char="§"/>
            </a:pPr>
            <a:r>
              <a:rPr lang="el-GR" dirty="0" smtClean="0"/>
              <a:t>~88% κατά μέσο όρο σε δοκιμές για τις κατηγορίες Α και Ν</a:t>
            </a:r>
          </a:p>
          <a:p>
            <a:pPr lvl="1">
              <a:buFont typeface="Wingdings" panose="05000000000000000000" pitchFamily="2" charset="2"/>
              <a:buChar char="§"/>
            </a:pPr>
            <a:r>
              <a:rPr lang="el-GR" dirty="0" smtClean="0"/>
              <a:t>~78% κατά μέσο όρο σε δοκιμές για τις κατηγορίες Α και Ο</a:t>
            </a:r>
          </a:p>
          <a:p>
            <a:pPr lvl="1">
              <a:buFont typeface="Wingdings" panose="05000000000000000000" pitchFamily="2" charset="2"/>
              <a:buChar char="§"/>
            </a:pPr>
            <a:r>
              <a:rPr lang="el-GR" dirty="0" smtClean="0"/>
              <a:t>~88% κατά μέσο όρο σε δοκιμές για τις κατηγορίες Ν και Ο</a:t>
            </a:r>
          </a:p>
          <a:p>
            <a:pPr marL="457200" lvl="1" indent="0">
              <a:buNone/>
            </a:pPr>
            <a:endParaRPr lang="el-GR" dirty="0" smtClean="0"/>
          </a:p>
        </p:txBody>
      </p:sp>
    </p:spTree>
    <p:extLst>
      <p:ext uri="{BB962C8B-B14F-4D97-AF65-F5344CB8AC3E}">
        <p14:creationId xmlns:p14="http://schemas.microsoft.com/office/powerpoint/2010/main" val="3105232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2834"/>
          </a:xfrm>
        </p:spPr>
        <p:txBody>
          <a:bodyPr/>
          <a:lstStyle/>
          <a:p>
            <a:r>
              <a:rPr lang="el-GR" u="sng" dirty="0" smtClean="0"/>
              <a:t>Περιγραφή Προβλήματος-Στόχοι</a:t>
            </a:r>
            <a:r>
              <a:rPr lang="el-GR" dirty="0" smtClean="0"/>
              <a:t>:</a:t>
            </a:r>
            <a:endParaRPr lang="el-GR" dirty="0"/>
          </a:p>
        </p:txBody>
      </p:sp>
      <p:sp>
        <p:nvSpPr>
          <p:cNvPr id="3" name="Content Placeholder 2"/>
          <p:cNvSpPr>
            <a:spLocks noGrp="1"/>
          </p:cNvSpPr>
          <p:nvPr>
            <p:ph idx="1"/>
          </p:nvPr>
        </p:nvSpPr>
        <p:spPr/>
        <p:txBody>
          <a:bodyPr>
            <a:normAutofit lnSpcReduction="10000"/>
          </a:bodyPr>
          <a:lstStyle/>
          <a:p>
            <a:r>
              <a:rPr lang="el-GR" dirty="0" smtClean="0"/>
              <a:t>Δίνονται 8528 καρδιογραφήματα εφοδιασμένα με μια ετικέτα κατηγορίας, ανάλογα με τη διάγνωση που έγινε για το υποκείμενο που αφορά το καθένα. </a:t>
            </a:r>
          </a:p>
          <a:p>
            <a:r>
              <a:rPr lang="el-GR" dirty="0" smtClean="0"/>
              <a:t>Κατηγορίες-Ετικέτες: </a:t>
            </a:r>
            <a:r>
              <a:rPr lang="en-US" dirty="0" smtClean="0"/>
              <a:t>N </a:t>
            </a:r>
            <a:r>
              <a:rPr lang="el-GR" dirty="0" smtClean="0"/>
              <a:t>για φυσιολογικό</a:t>
            </a:r>
            <a:r>
              <a:rPr lang="en-US" dirty="0" smtClean="0"/>
              <a:t>(Normal)</a:t>
            </a:r>
            <a:r>
              <a:rPr lang="el-GR" dirty="0" smtClean="0"/>
              <a:t>, </a:t>
            </a:r>
            <a:r>
              <a:rPr lang="en-US" dirty="0" smtClean="0"/>
              <a:t>A</a:t>
            </a:r>
            <a:r>
              <a:rPr lang="el-GR" dirty="0" smtClean="0"/>
              <a:t> για πάσχων από κολπική </a:t>
            </a:r>
            <a:r>
              <a:rPr lang="el-GR" dirty="0" smtClean="0"/>
              <a:t>μαρμαρυγή </a:t>
            </a:r>
            <a:r>
              <a:rPr lang="el-GR" dirty="0" smtClean="0"/>
              <a:t>(</a:t>
            </a:r>
            <a:r>
              <a:rPr lang="en-US" dirty="0" smtClean="0"/>
              <a:t>Atrial Fibrillation), O </a:t>
            </a:r>
            <a:r>
              <a:rPr lang="el-GR" dirty="0" smtClean="0"/>
              <a:t>για άλλου είδους πάθηση(</a:t>
            </a:r>
            <a:r>
              <a:rPr lang="en-US" dirty="0" smtClean="0"/>
              <a:t>Other) </a:t>
            </a:r>
            <a:r>
              <a:rPr lang="el-GR" dirty="0" smtClean="0"/>
              <a:t>και ~ για θορυβώδες</a:t>
            </a:r>
            <a:r>
              <a:rPr lang="en-US" dirty="0" smtClean="0"/>
              <a:t>.</a:t>
            </a:r>
          </a:p>
          <a:p>
            <a:r>
              <a:rPr lang="el-GR" dirty="0" smtClean="0"/>
              <a:t>Επιθυμούμε να εκπαιδεύσουμε, με βάση τα δοθέντα σήματα, μια μηχανή που να αναγνωρίζει ορισμένα χαρακτηριστικά των σημάτων και να είναι σε θέση να τα κατηγοριοποιεί ανάλογα με το είδος τους, σε μία από τις παραπάνω κατηγορίες.</a:t>
            </a:r>
          </a:p>
          <a:p>
            <a:r>
              <a:rPr lang="el-GR" dirty="0" smtClean="0"/>
              <a:t>Δίνεται ένα σύνολο 300 σημάτων για τον έλεγχο της ποιότητας της μάθησης και της απόδοσης της παραπάνω μηχανής.</a:t>
            </a:r>
          </a:p>
          <a:p>
            <a:r>
              <a:rPr lang="el-GR" dirty="0" smtClean="0"/>
              <a:t>Σκοπός είναι η μηχανή που εκπαιδεύσαμε να έχει όσο το δυνατόν μικρότερο σφάλμα ταξινόμησης.</a:t>
            </a:r>
            <a:endParaRPr lang="el-GR" dirty="0"/>
          </a:p>
        </p:txBody>
      </p:sp>
    </p:spTree>
    <p:extLst>
      <p:ext uri="{BB962C8B-B14F-4D97-AF65-F5344CB8AC3E}">
        <p14:creationId xmlns:p14="http://schemas.microsoft.com/office/powerpoint/2010/main" val="213300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u="sng" dirty="0" smtClean="0"/>
              <a:t>Μέθοδοι που πραγματοποιήθηκαν</a:t>
            </a:r>
            <a:r>
              <a:rPr lang="el-GR" dirty="0" smtClean="0"/>
              <a:t>:</a:t>
            </a:r>
            <a:endParaRPr lang="el-GR" dirty="0"/>
          </a:p>
        </p:txBody>
      </p:sp>
      <p:sp>
        <p:nvSpPr>
          <p:cNvPr id="3" name="Content Placeholder 2"/>
          <p:cNvSpPr>
            <a:spLocks noGrp="1"/>
          </p:cNvSpPr>
          <p:nvPr>
            <p:ph idx="1"/>
          </p:nvPr>
        </p:nvSpPr>
        <p:spPr/>
        <p:txBody>
          <a:bodyPr/>
          <a:lstStyle/>
          <a:p>
            <a:r>
              <a:rPr lang="el-GR" dirty="0" smtClean="0"/>
              <a:t>Προεπεξεργασία Σημάτων</a:t>
            </a:r>
          </a:p>
          <a:p>
            <a:r>
              <a:rPr lang="el-GR" dirty="0" smtClean="0"/>
              <a:t>Επεξεργασία Σημάτων</a:t>
            </a:r>
          </a:p>
          <a:p>
            <a:r>
              <a:rPr lang="el-GR" dirty="0" smtClean="0"/>
              <a:t>Εύρεση Σημείων Ενδιαφέροντος</a:t>
            </a:r>
          </a:p>
          <a:p>
            <a:r>
              <a:rPr lang="el-GR" dirty="0" smtClean="0"/>
              <a:t>Εξαγωγή Χαρακτηριστικών</a:t>
            </a:r>
          </a:p>
          <a:p>
            <a:r>
              <a:rPr lang="el-GR" dirty="0" smtClean="0"/>
              <a:t>Εκπαίδευση Μοντέλου Μάθησης</a:t>
            </a:r>
          </a:p>
          <a:p>
            <a:r>
              <a:rPr lang="el-GR" dirty="0" smtClean="0"/>
              <a:t>Επαλήθευση Εκπαίδευσης</a:t>
            </a:r>
            <a:endParaRPr lang="el-GR" dirty="0"/>
          </a:p>
        </p:txBody>
      </p:sp>
    </p:spTree>
    <p:extLst>
      <p:ext uri="{BB962C8B-B14F-4D97-AF65-F5344CB8AC3E}">
        <p14:creationId xmlns:p14="http://schemas.microsoft.com/office/powerpoint/2010/main" val="224549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599"/>
            <a:ext cx="9097731" cy="1550989"/>
          </a:xfrm>
        </p:spPr>
        <p:txBody>
          <a:bodyPr>
            <a:normAutofit/>
          </a:bodyPr>
          <a:lstStyle/>
          <a:p>
            <a:r>
              <a:rPr lang="el-GR" sz="2800" u="sng" dirty="0" smtClean="0"/>
              <a:t>Προεπεξεργασία-Επεξεργασία Σημάτων</a:t>
            </a:r>
            <a:r>
              <a:rPr lang="el-GR" sz="2800" dirty="0" smtClean="0"/>
              <a:t>:</a:t>
            </a:r>
            <a:endParaRPr lang="el-GR" sz="2800" dirty="0"/>
          </a:p>
        </p:txBody>
      </p:sp>
      <p:sp>
        <p:nvSpPr>
          <p:cNvPr id="3" name="Content Placeholder 2"/>
          <p:cNvSpPr>
            <a:spLocks noGrp="1"/>
          </p:cNvSpPr>
          <p:nvPr>
            <p:ph idx="1"/>
          </p:nvPr>
        </p:nvSpPr>
        <p:spPr/>
        <p:txBody>
          <a:bodyPr>
            <a:normAutofit/>
          </a:bodyPr>
          <a:lstStyle/>
          <a:p>
            <a:pPr lvl="1"/>
            <a:r>
              <a:rPr lang="el-GR" sz="2000" dirty="0"/>
              <a:t>Φιλτράρισμα </a:t>
            </a:r>
            <a:r>
              <a:rPr lang="el-GR" sz="2000" dirty="0" smtClean="0"/>
              <a:t>αποθορύβωσης κάθε σήματος(</a:t>
            </a:r>
            <a:r>
              <a:rPr lang="en-US" sz="2000" dirty="0" err="1" smtClean="0"/>
              <a:t>Denoising</a:t>
            </a:r>
            <a:r>
              <a:rPr lang="en-US" sz="2000" dirty="0" smtClean="0"/>
              <a:t>)</a:t>
            </a:r>
            <a:endParaRPr lang="el-GR" sz="2000" dirty="0" smtClean="0"/>
          </a:p>
          <a:p>
            <a:pPr lvl="1"/>
            <a:endParaRPr lang="el-GR" sz="2000" dirty="0"/>
          </a:p>
          <a:p>
            <a:pPr lvl="1"/>
            <a:r>
              <a:rPr lang="el-GR" sz="2000" dirty="0" smtClean="0"/>
              <a:t>Φιλτράρισμα εξομάλυνσης/λείανσης κάθε σήματος</a:t>
            </a:r>
            <a:r>
              <a:rPr lang="en-US" sz="2000" dirty="0" smtClean="0"/>
              <a:t> (Smoothing)</a:t>
            </a:r>
            <a:endParaRPr lang="el-GR" sz="2000" dirty="0" smtClean="0"/>
          </a:p>
          <a:p>
            <a:pPr lvl="1"/>
            <a:endParaRPr lang="en-US" sz="2000" dirty="0" smtClean="0"/>
          </a:p>
          <a:p>
            <a:pPr lvl="1"/>
            <a:r>
              <a:rPr lang="el-GR" sz="2000" dirty="0" smtClean="0"/>
              <a:t>Αντιστροφή λανθασμένων σημάτων (!!!???)</a:t>
            </a:r>
            <a:endParaRPr lang="en-US" sz="2000" dirty="0" smtClean="0"/>
          </a:p>
          <a:p>
            <a:pPr lvl="1"/>
            <a:endParaRPr lang="el-GR" sz="2000" dirty="0"/>
          </a:p>
          <a:p>
            <a:pPr lvl="1"/>
            <a:r>
              <a:rPr lang="el-GR" sz="2000" dirty="0" smtClean="0"/>
              <a:t>Αποκοπή αρχής και τέλους κάθε σήματος</a:t>
            </a:r>
            <a:r>
              <a:rPr lang="en-US" sz="2000" dirty="0" smtClean="0"/>
              <a:t> </a:t>
            </a:r>
            <a:r>
              <a:rPr lang="el-GR" sz="2000" dirty="0" smtClean="0"/>
              <a:t/>
            </a:r>
            <a:br>
              <a:rPr lang="el-GR" sz="2000" dirty="0" smtClean="0"/>
            </a:br>
            <a:r>
              <a:rPr lang="en-US" sz="2000" dirty="0" smtClean="0"/>
              <a:t>(3 </a:t>
            </a:r>
            <a:r>
              <a:rPr lang="el-GR" sz="2000" dirty="0" smtClean="0"/>
              <a:t>πρώτες και 3 τελευταίες </a:t>
            </a:r>
            <a:r>
              <a:rPr lang="en-US" sz="2000" dirty="0" smtClean="0"/>
              <a:t>R </a:t>
            </a:r>
            <a:r>
              <a:rPr lang="el-GR" sz="2000" dirty="0" smtClean="0"/>
              <a:t>κορυφές)</a:t>
            </a:r>
          </a:p>
          <a:p>
            <a:pPr lvl="1"/>
            <a:endParaRPr lang="el-GR" sz="2000" dirty="0" smtClean="0"/>
          </a:p>
        </p:txBody>
      </p:sp>
    </p:spTree>
    <p:extLst>
      <p:ext uri="{BB962C8B-B14F-4D97-AF65-F5344CB8AC3E}">
        <p14:creationId xmlns:p14="http://schemas.microsoft.com/office/powerpoint/2010/main" val="4293980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46" y="125768"/>
            <a:ext cx="8075053" cy="6030333"/>
          </a:xfrm>
          <a:prstGeom prst="rect">
            <a:avLst/>
          </a:prstGeom>
        </p:spPr>
      </p:pic>
    </p:spTree>
    <p:extLst>
      <p:ext uri="{BB962C8B-B14F-4D97-AF65-F5344CB8AC3E}">
        <p14:creationId xmlns:p14="http://schemas.microsoft.com/office/powerpoint/2010/main" val="2418971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Μορφή Λανθασμένου-Ανάποδου Σήματος</a:t>
            </a:r>
            <a:endParaRPr lang="el-G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8596312" cy="1883784"/>
          </a:xfrm>
          <a:prstGeom prst="rect">
            <a:avLst/>
          </a:prstGeom>
        </p:spPr>
      </p:pic>
    </p:spTree>
    <p:extLst>
      <p:ext uri="{BB962C8B-B14F-4D97-AF65-F5344CB8AC3E}">
        <p14:creationId xmlns:p14="http://schemas.microsoft.com/office/powerpoint/2010/main" val="545506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3420"/>
          </a:xfrm>
        </p:spPr>
        <p:txBody>
          <a:bodyPr/>
          <a:lstStyle/>
          <a:p>
            <a:r>
              <a:rPr lang="el-GR" u="sng" dirty="0" smtClean="0"/>
              <a:t>Λανθασμένες μετρήσεις-Συχνά Λάθη</a:t>
            </a:r>
            <a:r>
              <a:rPr lang="el-GR" dirty="0" smtClean="0"/>
              <a:t>:</a:t>
            </a:r>
            <a:endParaRPr lang="el-GR" dirty="0"/>
          </a:p>
        </p:txBody>
      </p:sp>
      <p:sp>
        <p:nvSpPr>
          <p:cNvPr id="3" name="Content Placeholder 2"/>
          <p:cNvSpPr>
            <a:spLocks noGrp="1"/>
          </p:cNvSpPr>
          <p:nvPr>
            <p:ph idx="1"/>
          </p:nvPr>
        </p:nvSpPr>
        <p:spPr>
          <a:xfrm>
            <a:off x="677334" y="1531621"/>
            <a:ext cx="8596668" cy="4509742"/>
          </a:xfrm>
        </p:spPr>
        <p:txBody>
          <a:bodyPr/>
          <a:lstStyle/>
          <a:p>
            <a:pPr>
              <a:lnSpc>
                <a:spcPct val="150000"/>
              </a:lnSpc>
            </a:pPr>
            <a:endParaRPr lang="el-GR" dirty="0" smtClean="0"/>
          </a:p>
          <a:p>
            <a:pPr>
              <a:lnSpc>
                <a:spcPct val="150000"/>
              </a:lnSpc>
            </a:pPr>
            <a:r>
              <a:rPr lang="el-GR" dirty="0" smtClean="0"/>
              <a:t>Η λανθασμένη τοποθέτηση των ηλεκτροδίων κατά τη διαδικασία λήψης του σήματος είναι ένα συχνό φαινόμενο. </a:t>
            </a:r>
          </a:p>
          <a:p>
            <a:pPr>
              <a:lnSpc>
                <a:spcPct val="150000"/>
              </a:lnSpc>
            </a:pPr>
            <a:endParaRPr lang="el-GR" dirty="0" smtClean="0"/>
          </a:p>
          <a:p>
            <a:pPr>
              <a:lnSpc>
                <a:spcPct val="150000"/>
              </a:lnSpc>
            </a:pPr>
            <a:r>
              <a:rPr lang="el-GR" dirty="0" smtClean="0"/>
              <a:t>Αποτελεί κοινή αιτία ενός αφύσικου καρδιογραφήματος και ενδέχεται να προσομοιώσει παθολογίες όπως έκτοπους κολπικούς ρυθμούς , διόγκωση θαλάμου ή ισχαιμία του μυοκαρδίου και θρόμβωση.</a:t>
            </a:r>
          </a:p>
        </p:txBody>
      </p:sp>
    </p:spTree>
    <p:extLst>
      <p:ext uri="{BB962C8B-B14F-4D97-AF65-F5344CB8AC3E}">
        <p14:creationId xmlns:p14="http://schemas.microsoft.com/office/powerpoint/2010/main" val="2332368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658" y="415677"/>
            <a:ext cx="8128704" cy="5415749"/>
          </a:xfrm>
          <a:prstGeom prst="rect">
            <a:avLst/>
          </a:prstGeom>
        </p:spPr>
      </p:pic>
    </p:spTree>
    <p:extLst>
      <p:ext uri="{BB962C8B-B14F-4D97-AF65-F5344CB8AC3E}">
        <p14:creationId xmlns:p14="http://schemas.microsoft.com/office/powerpoint/2010/main" val="1757827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Διόρθωση</a:t>
            </a:r>
            <a:endParaRPr lang="el-G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626" y="1450304"/>
            <a:ext cx="8892376" cy="4255037"/>
          </a:xfrm>
        </p:spPr>
      </p:pic>
    </p:spTree>
    <p:extLst>
      <p:ext uri="{BB962C8B-B14F-4D97-AF65-F5344CB8AC3E}">
        <p14:creationId xmlns:p14="http://schemas.microsoft.com/office/powerpoint/2010/main" val="1162073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640</TotalTime>
  <Words>407</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Τ.02 Θέματα Ιατρικής Πληροφορικής Διδάσκων: Μανής Γεώργιος Συνοπτική Παρουσίαση Εργασίας Εξαμήνου  </vt:lpstr>
      <vt:lpstr>Περιγραφή Προβλήματος-Στόχοι:</vt:lpstr>
      <vt:lpstr>Μέθοδοι που πραγματοποιήθηκαν:</vt:lpstr>
      <vt:lpstr>Προεπεξεργασία-Επεξεργασία Σημάτων:</vt:lpstr>
      <vt:lpstr>PowerPoint Presentation</vt:lpstr>
      <vt:lpstr>Μορφή Λανθασμένου-Ανάποδου Σήματος</vt:lpstr>
      <vt:lpstr>Λανθασμένες μετρήσεις-Συχνά Λάθη:</vt:lpstr>
      <vt:lpstr>PowerPoint Presentation</vt:lpstr>
      <vt:lpstr>Διόρθωση</vt:lpstr>
      <vt:lpstr>Εύρεση Σημείων Ενδιαφέροντος:</vt:lpstr>
      <vt:lpstr>Εξαγωγή Χαρακτηριστικών:</vt:lpstr>
      <vt:lpstr>Εκπαίδευση:   </vt:lpstr>
      <vt:lpstr>Επαλήθευση Ταξινόμησης και Αποτελέσματα: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Τ.02 Θέματα Ιατρικής Πληροφορικής Διδάσκων: Μανής Γεώργιος Συνοπτική Παρουσίαση Εργασίας Εξαμήνου  </dc:title>
  <dc:creator>Allium</dc:creator>
  <cp:lastModifiedBy>Allium</cp:lastModifiedBy>
  <cp:revision>63</cp:revision>
  <dcterms:created xsi:type="dcterms:W3CDTF">2017-05-28T22:33:04Z</dcterms:created>
  <dcterms:modified xsi:type="dcterms:W3CDTF">2017-06-01T07:47:34Z</dcterms:modified>
</cp:coreProperties>
</file>