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7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2" r:id="rId36"/>
    <p:sldId id="291" r:id="rId37"/>
    <p:sldId id="290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22E5-D750-424D-96BB-34C5DE65819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02C20-DCFD-45E9-B66E-301AF9F3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 not include &lt;!DOCTYPE 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3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README.md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assets/</a:t>
            </a:r>
            <a:r>
              <a:rPr lang="en-US" dirty="0" err="1"/>
              <a:t>data.json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../images/angels-landing.jpg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6F33-A01F-43D2-A2CF-DE754EFE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13937-1EB4-4A14-B9A6-8F893CA89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4CFB-099F-4898-BA49-F184AF33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5B73-A6A6-45E7-85EC-9F0869DD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748C-C11A-44EE-8E17-474653CA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C85D-F1F3-4A31-9E47-C8FF6E5A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42B52-DFC4-48E5-854B-763C24C90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A11C-0AB6-473F-9FAC-DD8F04C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5A70-BB9A-43F0-BF42-C654AB1B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DF17-DB21-4128-BFEA-B3B42CD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1F3C3-E465-45EF-93A3-851BB0CF1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9046-3F15-478A-887F-41EF59DB4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D87F-900B-414A-865A-4D166878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9DB8-A0CF-4982-B1C1-8726925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C2D4-6D39-4DA0-8708-DE0296CA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360F-D389-42A0-87E0-2D4B4CAB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48AF-55FB-4F16-A354-D27008DD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A9D5-25A3-4C24-8D08-58B0D474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87DB-5BCB-44E7-9917-1569A917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741E-72D4-43B1-B49D-EBFE5720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B26E-D8B9-4CD4-A028-472C1346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3ADFE-5CCA-4D02-907B-1B9A1CB8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36D2-9871-4F98-ACA7-222E22F4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94DE-BAFA-4A45-B647-C0C7B89E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1F30-037B-419A-A303-9278E8C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908-216E-474F-8ADB-5B43DED3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A639-D502-4FD5-802E-387A564DB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76715-0784-46EF-9FDB-3D01FDCF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BE07-9C1A-4B58-9BEB-47688B55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1F57-686E-4256-90FF-A84A8D2F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1C85-BC8A-4A46-9114-7769CEEF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2FCF-94CE-443D-9208-F930F1B5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0E21B-86BE-47F6-83E0-9690C865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CB214-5652-4076-A16A-0FC759A1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02FD6-74CD-488F-93C8-C4F106319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C8A0F-D6F8-4F5F-8F5E-C71D71AB4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B312-1D84-47E9-AF04-8FBF81E7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0E804-AED7-4F0C-8F48-5B8E4E68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1707F-07D3-42AA-B67A-EDCEDCF2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6C0A-197F-486B-B0FA-D7DC290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8AD8A-D103-4FDB-9784-E7D4620C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D07E9-0B3D-4BD4-B801-FFC8CB05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D183-1F98-472D-BF23-A04BD306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AF101-86D5-4D97-A0D7-47F23FA3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B2E36-354A-49A9-A464-91991828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37122-025B-4E07-82E9-CCCEE8CE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9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880E-5D4C-47FC-98FD-37C1174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E5C8-68B2-4745-8FF8-B621AF58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90983-A8E2-4B5F-B348-8545342B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14AD-3494-44AD-9AE8-3A6E7085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E51DD-75E3-4403-B8CA-4057DCE8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7B390-3C77-492D-99D0-5065EFE1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B5D3-B70D-4373-908E-DE0DB91C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48B96-089E-48C0-8A55-3303EC631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4761-0C4C-4760-B18B-72C5C197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39C9-4338-4713-8DB4-FF1184F2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C1DE-CEAC-4C52-A3F7-70D826A9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8403C-E024-4D53-88A1-CAF381B9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699CC-6456-45F7-928D-DD3F5CD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58086-D6AD-431B-9377-73D93F63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0E67-B00A-4429-8B78-D4976CA78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DE6C-0BF4-45E0-951C-348D040FA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14A3-B08D-4F7D-8998-359D759F3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images/img_girl.jp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6C9-E2EF-4116-95A6-3076E3AC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and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DCD97-F93D-441B-92E0-1C8C24467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19952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C632-1166-443E-878E-FAB80D7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7554-32B9-4C65-A6E3-67A8E08D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are used to read and display HTML docs (along with their CSS and JS files) </a:t>
            </a:r>
          </a:p>
          <a:p>
            <a:r>
              <a:rPr lang="en-US" dirty="0"/>
              <a:t>The tags of an element are never displayed, only used to tell how to display the content</a:t>
            </a:r>
          </a:p>
        </p:txBody>
      </p:sp>
    </p:spTree>
    <p:extLst>
      <p:ext uri="{BB962C8B-B14F-4D97-AF65-F5344CB8AC3E}">
        <p14:creationId xmlns:p14="http://schemas.microsoft.com/office/powerpoint/2010/main" val="182452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BE47-7B10-471D-A7A9-5F9C5431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62D61-B7EC-4E96-A3E8-97CF09029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336319"/>
            <a:ext cx="11601450" cy="5521681"/>
          </a:xfrm>
        </p:spPr>
      </p:pic>
    </p:spTree>
    <p:extLst>
      <p:ext uri="{BB962C8B-B14F-4D97-AF65-F5344CB8AC3E}">
        <p14:creationId xmlns:p14="http://schemas.microsoft.com/office/powerpoint/2010/main" val="21928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A0B3-EA10-4E1D-8E8F-D26547B7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9B11A-CD96-4A5A-A420-54BEA2EB8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73" y="1331895"/>
            <a:ext cx="8103453" cy="5526105"/>
          </a:xfrm>
        </p:spPr>
      </p:pic>
    </p:spTree>
    <p:extLst>
      <p:ext uri="{BB962C8B-B14F-4D97-AF65-F5344CB8AC3E}">
        <p14:creationId xmlns:p14="http://schemas.microsoft.com/office/powerpoint/2010/main" val="165280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B1AF-F4E1-4CC5-8C16-D58C5AEA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2841-9D97-494C-9A1A-ECE7251FD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6E25-2D37-4E92-9509-84A5054C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CC7C-BCCB-4F85-8197-E82247A2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all different types of editors that you can use to write HTML in ranging from Notepad (native to windows) to more specialized options like IntelliJ</a:t>
            </a:r>
          </a:p>
          <a:p>
            <a:r>
              <a:rPr lang="en-US" dirty="0"/>
              <a:t>In this class we’ll be using Visual Studio Code (VS Code) since that is the Tech industry’s most used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73D6-60AF-4C28-8005-4C35CFFF4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83" y="4701353"/>
            <a:ext cx="2735817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A4A6-6E2C-4BE0-9161-F9B4EF83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9DD4-A8E7-4201-B131-4464494D2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03AE-0FE0-46C1-8720-123D1C41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3D0D-D630-4FE6-8375-062FBBFF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docs must start with the &lt;!DOCTYPE html&gt; for browsers to know we are using HTML</a:t>
            </a:r>
          </a:p>
          <a:p>
            <a:r>
              <a:rPr lang="en-US" dirty="0"/>
              <a:t>The HTML document itself begins and ends with &lt;html&gt; and &lt;/html&gt;</a:t>
            </a:r>
          </a:p>
          <a:p>
            <a:r>
              <a:rPr lang="en-US" dirty="0"/>
              <a:t>The part of the document that we display to users is body, which is between &lt;body&gt; and &lt;/body&gt;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315FB-6746-40D9-A9CA-E23842A35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3728721"/>
            <a:ext cx="3667125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8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DCCF-BAD5-41D3-8074-AB964B01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93CE-FF20-45A1-9522-A88D4454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 are creating using &lt;h1&gt; - &lt;h6&gt; tags</a:t>
            </a:r>
          </a:p>
          <a:p>
            <a:r>
              <a:rPr lang="en-US" dirty="0"/>
              <a:t>The most important tags have lower numbers and display larger while the least important tags are higher and display smaller</a:t>
            </a:r>
          </a:p>
          <a:p>
            <a:r>
              <a:rPr lang="en-US" dirty="0"/>
              <a:t>You should only use one of each type of heading in a doc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A0503-110C-4771-8110-6CA8E1C9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9501"/>
            <a:ext cx="6096000" cy="19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F128-8428-4361-8439-D0BB723C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DEF5-0C5F-4AF1-8B97-49E4A26B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Paragraphs are created using the &lt;p&gt;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B5CF-3E0D-4CFA-AA1E-BECE1943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5661191"/>
            <a:ext cx="6162675" cy="11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3DB4-75C2-4FBD-A785-C89D5DE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37BE-6BDF-4CFD-A952-9526ACC4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links using the &lt;a&gt; tag (commonly called an </a:t>
            </a:r>
            <a:r>
              <a:rPr lang="en-US" dirty="0" err="1"/>
              <a:t>achor</a:t>
            </a:r>
            <a:r>
              <a:rPr lang="en-US" dirty="0"/>
              <a:t>)</a:t>
            </a:r>
          </a:p>
          <a:p>
            <a:r>
              <a:rPr lang="en-US" dirty="0"/>
              <a:t>The link’s destination </a:t>
            </a:r>
            <a:r>
              <a:rPr lang="en-US" b="1" i="1" dirty="0" err="1"/>
              <a:t>href</a:t>
            </a:r>
            <a:r>
              <a:rPr lang="en-US" dirty="0"/>
              <a:t> attribute is the </a:t>
            </a:r>
            <a:r>
              <a:rPr lang="en-US" dirty="0" err="1"/>
              <a:t>url</a:t>
            </a:r>
            <a:r>
              <a:rPr lang="en-US" dirty="0"/>
              <a:t> the link will take you to</a:t>
            </a:r>
          </a:p>
          <a:p>
            <a:r>
              <a:rPr lang="en-US" dirty="0"/>
              <a:t>The text between the start and end tag is what will display on the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56249-AE3E-4844-8D37-1CB71F6E5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3287"/>
            <a:ext cx="12192000" cy="10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0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AF6-CEFC-4278-91B3-B5FB8FA7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84BBA-90AC-4165-8AD9-5DB64EFE6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48A-EA96-466C-8144-DE465779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A649-83E8-434A-A9A5-EBF4DDDB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images to your web page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elements have </a:t>
            </a:r>
            <a:r>
              <a:rPr lang="en-US" b="1" i="1" dirty="0" err="1"/>
              <a:t>src</a:t>
            </a:r>
            <a:r>
              <a:rPr lang="en-US" dirty="0"/>
              <a:t>,</a:t>
            </a:r>
            <a:r>
              <a:rPr lang="en-US" b="1" i="1" dirty="0"/>
              <a:t> alt</a:t>
            </a:r>
            <a:r>
              <a:rPr lang="en-US" dirty="0"/>
              <a:t>, </a:t>
            </a:r>
            <a:r>
              <a:rPr lang="en-US" b="1" dirty="0"/>
              <a:t>width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b="1" i="1" dirty="0"/>
              <a:t>height</a:t>
            </a:r>
            <a:r>
              <a:rPr lang="en-US" dirty="0"/>
              <a:t> attributes you must give values to </a:t>
            </a:r>
          </a:p>
          <a:p>
            <a:r>
              <a:rPr lang="en-US" dirty="0"/>
              <a:t>Note: </a:t>
            </a:r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&gt; elements have no end tag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D8B8E-D8BE-4E33-B1C3-B632DC26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9203"/>
            <a:ext cx="12192000" cy="6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1BA6-081A-456D-AF6B-E20942E3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HTML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4ED8-2C31-4F7B-AEDC-0FF78358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want to replicate the code of another web site to use on your pages</a:t>
            </a:r>
          </a:p>
          <a:p>
            <a:r>
              <a:rPr lang="en-US" dirty="0"/>
              <a:t>You can right click on any web page and select the “inspect” or “view page source” option</a:t>
            </a:r>
          </a:p>
          <a:p>
            <a:r>
              <a:rPr lang="en-US" dirty="0"/>
              <a:t>You can also (depending on your browser) press either f12, </a:t>
            </a:r>
            <a:r>
              <a:rPr lang="en-US" dirty="0" err="1"/>
              <a:t>fn</a:t>
            </a:r>
            <a:r>
              <a:rPr lang="en-US" dirty="0"/>
              <a:t> + f12, or </a:t>
            </a:r>
            <a:r>
              <a:rPr lang="en-US" dirty="0" err="1"/>
              <a:t>fn</a:t>
            </a:r>
            <a:r>
              <a:rPr lang="en-US" dirty="0"/>
              <a:t> + shift + f12 to open the dev tools to gain access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20948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F1DD-4601-486F-BCB0-685204F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2E3B-5A94-48BC-8647-3917EBBE7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3BC6-BD4B-4F01-8F9F-25FBE897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CCB5-72D9-4836-A1C8-99910539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an Element is everything from the start tag to the end tag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&lt;h1&gt; - Heading</a:t>
            </a:r>
          </a:p>
          <a:p>
            <a:pPr lvl="1"/>
            <a:r>
              <a:rPr lang="en-US" dirty="0"/>
              <a:t>&lt;p&gt; - Paragraph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- Line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A375-3D92-4DC5-8097-EE365E7D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5133649"/>
            <a:ext cx="5000625" cy="17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1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43D-3BD9-40AB-B931-5A6A3AE7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8552-39C9-4B7D-85ED-16FFA03E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elements can </a:t>
            </a:r>
            <a:r>
              <a:rPr lang="en-US" b="1" i="1" dirty="0"/>
              <a:t>nest</a:t>
            </a:r>
            <a:r>
              <a:rPr lang="en-US" dirty="0"/>
              <a:t> other elements, meaning they can have other elements inside of them</a:t>
            </a:r>
          </a:p>
          <a:p>
            <a:r>
              <a:rPr lang="en-US" dirty="0"/>
              <a:t>All HTML documents use these - every other element is found inside of the &lt;html&gt; element</a:t>
            </a:r>
          </a:p>
          <a:p>
            <a:r>
              <a:rPr lang="en-US" dirty="0"/>
              <a:t>You generally indent/double space after each element to create a “nesting”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C597E-1089-408F-8380-334B6949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355007"/>
            <a:ext cx="6096000" cy="25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3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AFA5-C7AC-4C00-84CA-0DCF885B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Skip the 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F9C2-07C1-489B-9126-4A5AB252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elements will still display correctly if you forget the end tag</a:t>
            </a:r>
          </a:p>
          <a:p>
            <a:r>
              <a:rPr lang="en-US" dirty="0"/>
              <a:t>This is because your IDE/editor will “fix” it for you, but this is unreliable</a:t>
            </a:r>
          </a:p>
          <a:p>
            <a:r>
              <a:rPr lang="en-US" dirty="0"/>
              <a:t>Form good habits and always complete your elements</a:t>
            </a:r>
          </a:p>
        </p:txBody>
      </p:sp>
    </p:spTree>
    <p:extLst>
      <p:ext uri="{BB962C8B-B14F-4D97-AF65-F5344CB8AC3E}">
        <p14:creationId xmlns:p14="http://schemas.microsoft.com/office/powerpoint/2010/main" val="2853685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EFF9-A8F0-4BF7-A0BF-3A54708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24DA-74D2-444B-BE81-77809C24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elements contain content </a:t>
            </a:r>
          </a:p>
          <a:p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tag defines a line break and is an empty element without a closing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0160-B609-4949-8503-FBFD100BF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0061"/>
            <a:ext cx="12192000" cy="847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FC902-E3F9-4472-B79C-5B3D99E0E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96413"/>
            <a:ext cx="6095999" cy="16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86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1988-3F04-4EB5-A87F-734FEBC8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Case Sensitive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8652-2556-4EDC-B216-3CC3AF92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not case-sensitive, but you should write your tags in lowercase anyways</a:t>
            </a:r>
          </a:p>
          <a:p>
            <a:r>
              <a:rPr lang="en-US" dirty="0"/>
              <a:t>Some other document types like XHTML require lowercase</a:t>
            </a:r>
          </a:p>
          <a:p>
            <a:r>
              <a:rPr lang="en-US" dirty="0"/>
              <a:t>Frameworks like React.js use </a:t>
            </a:r>
            <a:r>
              <a:rPr lang="en-US" i="1" dirty="0"/>
              <a:t>some</a:t>
            </a:r>
            <a:r>
              <a:rPr lang="en-US" dirty="0"/>
              <a:t> upper case so be sure to write in lower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C499-0AE6-49FE-9CCF-1118AF27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F88B-DD2E-480F-AB46-4F010D836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316D-8FD5-4208-A8AB-1CE07A9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D8B8-FFF1-4A9F-89B5-DD366360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elements can have </a:t>
            </a:r>
            <a:r>
              <a:rPr lang="en-US" b="1" i="1" dirty="0"/>
              <a:t>attributes</a:t>
            </a:r>
          </a:p>
          <a:p>
            <a:r>
              <a:rPr lang="en-US" i="1" dirty="0"/>
              <a:t>Attributes </a:t>
            </a:r>
            <a:r>
              <a:rPr lang="en-US" dirty="0"/>
              <a:t>give extra information about elements</a:t>
            </a:r>
          </a:p>
          <a:p>
            <a:r>
              <a:rPr lang="en-US" i="1" dirty="0"/>
              <a:t>Attributes</a:t>
            </a:r>
            <a:r>
              <a:rPr lang="en-US" dirty="0"/>
              <a:t> are specified in the start tag, like the </a:t>
            </a:r>
            <a:r>
              <a:rPr lang="en-US" b="1" i="1" dirty="0" err="1"/>
              <a:t>href</a:t>
            </a:r>
            <a:r>
              <a:rPr lang="en-US" dirty="0"/>
              <a:t> attribute of an anchor (&lt;a&gt; element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61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EA9C-677D-4520-96C9-F7499271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5AE4-1AA6-40CB-82EC-0FE4B16A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HTML: </a:t>
            </a:r>
            <a:r>
              <a:rPr lang="en-US" dirty="0"/>
              <a:t>Hyper Text Markup Language</a:t>
            </a:r>
          </a:p>
          <a:p>
            <a:r>
              <a:rPr lang="en-US" b="1" i="1" dirty="0"/>
              <a:t>Markup Language:</a:t>
            </a:r>
            <a:r>
              <a:rPr lang="en-US" dirty="0"/>
              <a:t> A standardized way to describe and represent information</a:t>
            </a:r>
            <a:endParaRPr lang="en-US" b="1" i="1" dirty="0"/>
          </a:p>
          <a:p>
            <a:r>
              <a:rPr lang="en-US" dirty="0"/>
              <a:t>There are many markup languages, like XML, YAML, or Markdown, but HTML is for displaying information on a Website</a:t>
            </a:r>
          </a:p>
          <a:p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475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569B-7EBC-4678-8EED-14DDE4CB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DC61-DE3B-4F79-B9CC-52E7F8D9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come in </a:t>
            </a:r>
            <a:r>
              <a:rPr lang="en-US" i="1" dirty="0"/>
              <a:t>name/value</a:t>
            </a:r>
            <a:r>
              <a:rPr lang="en-US" dirty="0"/>
              <a:t> pairs like </a:t>
            </a:r>
            <a:r>
              <a:rPr lang="en-US" b="1" i="1" dirty="0"/>
              <a:t>name=“value”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9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2128-538D-4B35-B69E-2D855DF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href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5A93-891B-4F51-A214-6150D7AF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&lt;a&gt; tag defines a link</a:t>
            </a:r>
          </a:p>
          <a:p>
            <a:r>
              <a:rPr lang="en-US" dirty="0"/>
              <a:t>The </a:t>
            </a:r>
            <a:r>
              <a:rPr lang="en-US" b="1" i="1" dirty="0" err="1"/>
              <a:t>href</a:t>
            </a:r>
            <a:r>
              <a:rPr lang="en-US" dirty="0"/>
              <a:t> attribute tells the anchor which </a:t>
            </a:r>
            <a:r>
              <a:rPr lang="en-US" dirty="0" err="1"/>
              <a:t>url</a:t>
            </a:r>
            <a:r>
              <a:rPr lang="en-US" dirty="0"/>
              <a:t> the link will go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C6AD-784A-4F2A-9F7D-4B61C661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8613"/>
            <a:ext cx="12192000" cy="8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34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D32-05F2-4A54-8063-46055124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src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DF84-6811-4B50-9F57-4570C00C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&lt;</a:t>
            </a:r>
            <a:r>
              <a:rPr lang="en-US" dirty="0" err="1"/>
              <a:t>img</a:t>
            </a:r>
            <a:r>
              <a:rPr lang="en-US" dirty="0"/>
              <a:t>&gt; tags to embed an image in an HTML page</a:t>
            </a:r>
          </a:p>
          <a:p>
            <a:r>
              <a:rPr lang="en-US" dirty="0"/>
              <a:t>The </a:t>
            </a:r>
            <a:r>
              <a:rPr lang="en-US" b="1" i="1" dirty="0" err="1"/>
              <a:t>src</a:t>
            </a:r>
            <a:r>
              <a:rPr lang="en-US" dirty="0"/>
              <a:t> attribute specifies the path to the image to display</a:t>
            </a:r>
          </a:p>
          <a:p>
            <a:r>
              <a:rPr lang="en-US" dirty="0"/>
              <a:t>There are two types of file paths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97EC2-F3B6-4E68-B765-C4A4F09E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51653"/>
            <a:ext cx="12192000" cy="1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0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76CD-5EBB-4921-B91F-0A6DDE4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0F99-E7C5-4287-B1B0-1FFE2C60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Absolute Path:</a:t>
            </a:r>
          </a:p>
          <a:p>
            <a:pPr lvl="1"/>
            <a:r>
              <a:rPr lang="en-US" dirty="0"/>
              <a:t>An entire link like: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https://www.w3schools.com/images/img_girl.jpg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Relative Path:</a:t>
            </a:r>
            <a:endParaRPr lang="en-US" dirty="0"/>
          </a:p>
          <a:p>
            <a:pPr lvl="1"/>
            <a:r>
              <a:rPr lang="en-US" dirty="0"/>
              <a:t>The path from the file to another file in a folder like: </a:t>
            </a:r>
            <a:r>
              <a:rPr lang="en-US" dirty="0" err="1"/>
              <a:t>src</a:t>
            </a:r>
            <a:r>
              <a:rPr lang="en-US" dirty="0"/>
              <a:t>="/images/img_girl.jpg"</a:t>
            </a:r>
          </a:p>
          <a:p>
            <a:pPr lvl="1"/>
            <a:r>
              <a:rPr lang="en-US" dirty="0"/>
              <a:t>This is much more reliable since it will never change</a:t>
            </a:r>
          </a:p>
        </p:txBody>
      </p:sp>
    </p:spTree>
    <p:extLst>
      <p:ext uri="{BB962C8B-B14F-4D97-AF65-F5344CB8AC3E}">
        <p14:creationId xmlns:p14="http://schemas.microsoft.com/office/powerpoint/2010/main" val="1377435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3D5-C58B-490A-B6E9-0455DEE6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8B56-845A-422E-9129-5EF9464A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go down a file you put a / and then then the name of the file or folder that you file is in</a:t>
            </a:r>
          </a:p>
          <a:p>
            <a:r>
              <a:rPr lang="en-US" dirty="0"/>
              <a:t>Any time you need to go up a folder you put two dots (..)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C426-EA1D-4608-9281-ACD32FF90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9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35B0-9BE5-481A-8B70-5EF1DD8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68FC-F7B9-4D6A-A8B2-6BD897FC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  <a:p>
            <a:r>
              <a:rPr lang="en-US" dirty="0"/>
              <a:t>What would the path be from the root directory (top folder) to README.md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76F90-1D63-4C66-A9B0-4C5DCD44E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8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CBB8-A7C3-4585-8744-82CAF151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4D45-F05D-44A1-952E-72B14FB1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  <a:p>
            <a:r>
              <a:rPr lang="en-US" dirty="0"/>
              <a:t>What would the path from module17.html to </a:t>
            </a:r>
            <a:r>
              <a:rPr lang="en-US" dirty="0" err="1"/>
              <a:t>data.json</a:t>
            </a:r>
            <a:r>
              <a:rPr lang="en-US" dirty="0"/>
              <a:t>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B5595-D0E6-4774-B9AA-788D4BD02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58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AAB9-26EA-49BD-92E1-E1BEF186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6A07-8122-41A1-B3B3-4B0FC185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  <a:p>
            <a:r>
              <a:rPr lang="en-US" dirty="0"/>
              <a:t>What would the relative path from ex1-solutions.js to angels-landing.jpg be?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9456-D001-4E9F-BA68-63B60202D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9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FAEF-69E8-4673-833A-3689B8FA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width </a:t>
            </a:r>
            <a:r>
              <a:rPr lang="en-US" dirty="0"/>
              <a:t>and </a:t>
            </a:r>
            <a:r>
              <a:rPr lang="en-US" b="1" i="1" dirty="0"/>
              <a:t>height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50B6-611A-4F75-B24A-B5444A2D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tags always have both a </a:t>
            </a:r>
            <a:r>
              <a:rPr lang="en-US" b="1" i="1" dirty="0"/>
              <a:t>width</a:t>
            </a:r>
            <a:r>
              <a:rPr lang="en-US" dirty="0"/>
              <a:t> and a </a:t>
            </a:r>
            <a:r>
              <a:rPr lang="en-US" b="1" i="1" dirty="0"/>
              <a:t>height</a:t>
            </a:r>
            <a:r>
              <a:rPr lang="en-US" dirty="0"/>
              <a:t> measured in pixels</a:t>
            </a:r>
          </a:p>
          <a:p>
            <a:r>
              <a:rPr lang="en-US" dirty="0"/>
              <a:t>Both of these attributes are </a:t>
            </a:r>
            <a:r>
              <a:rPr lang="en-US" i="1" dirty="0"/>
              <a:t>required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44153-18AD-45BF-924E-2ECDE1F8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46404"/>
            <a:ext cx="12192000" cy="7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8BC7-3841-4DB2-ADA7-379A80C3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alt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2A48-B496-4C98-B901-3D801BE1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elements require an </a:t>
            </a:r>
            <a:r>
              <a:rPr lang="en-US" b="1" i="1" dirty="0"/>
              <a:t>alt </a:t>
            </a:r>
            <a:r>
              <a:rPr lang="en-US" dirty="0"/>
              <a:t>attribute that describes whatever the image is </a:t>
            </a:r>
          </a:p>
          <a:p>
            <a:r>
              <a:rPr lang="en-US" dirty="0"/>
              <a:t>The text will appear on screen if the image cannot load for whatever reason</a:t>
            </a:r>
          </a:p>
          <a:p>
            <a:r>
              <a:rPr lang="en-US" dirty="0"/>
              <a:t>This often happens due to </a:t>
            </a:r>
            <a:r>
              <a:rPr lang="en-US" dirty="0" err="1"/>
              <a:t>laggy</a:t>
            </a:r>
            <a:r>
              <a:rPr lang="en-US" dirty="0"/>
              <a:t> internet or if users have a screen reader for accessibility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B5EAE-C00F-4DA6-B059-3A456F4B6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31025"/>
            <a:ext cx="12192000" cy="8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7297-7A83-471C-9987-A57B1AA9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560C-3FF0-4607-825F-DF1D7C7E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Docs are a series of </a:t>
            </a:r>
            <a:r>
              <a:rPr lang="en-US" b="1" i="1" dirty="0"/>
              <a:t>elements</a:t>
            </a:r>
            <a:r>
              <a:rPr lang="en-US" dirty="0"/>
              <a:t>, which are different types of “building blocks” of doc</a:t>
            </a:r>
          </a:p>
          <a:p>
            <a:r>
              <a:rPr lang="en-US" i="1" dirty="0"/>
              <a:t>Elements</a:t>
            </a:r>
            <a:r>
              <a:rPr lang="en-US" dirty="0"/>
              <a:t> tell the browser how to display the content we give them</a:t>
            </a:r>
          </a:p>
          <a:p>
            <a:r>
              <a:rPr lang="en-US" i="1" dirty="0"/>
              <a:t>Elements</a:t>
            </a:r>
            <a:r>
              <a:rPr lang="en-US" dirty="0"/>
              <a:t> label pieces of contents as headings, paragraphs, images, and more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5566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41F1-0ED8-4F7F-BC77-F1579DF1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style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7D9C-6AF7-40A4-970A-2BFCBDA5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b="1" i="1" dirty="0"/>
              <a:t>style </a:t>
            </a:r>
            <a:r>
              <a:rPr lang="en-US" dirty="0"/>
              <a:t>attribute of add CSS styling to any element, such as color, background color, padding, margins, and more</a:t>
            </a:r>
          </a:p>
          <a:p>
            <a:r>
              <a:rPr lang="en-US" dirty="0"/>
              <a:t>The value of this attribute is code written in CSS</a:t>
            </a:r>
          </a:p>
          <a:p>
            <a:r>
              <a:rPr lang="en-US" dirty="0"/>
              <a:t>This is not actually how we style our HTML pages, but we do have the option to </a:t>
            </a:r>
            <a:r>
              <a:rPr lang="en-US" i="1" dirty="0"/>
              <a:t>occasionally</a:t>
            </a:r>
            <a:r>
              <a:rPr lang="en-US" dirty="0"/>
              <a:t> style something in this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3FC97-B9A5-4937-B242-25823FED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3102"/>
            <a:ext cx="12192000" cy="7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7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880D-6F42-4C58-908C-22C126EB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lang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27CD-7D5B-4CCF-BB56-AC6368EC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lang</a:t>
            </a:r>
            <a:r>
              <a:rPr lang="en-US" dirty="0"/>
              <a:t> attribute is specific to the &lt;html&gt; element and tells the browser which language the page is in</a:t>
            </a:r>
          </a:p>
          <a:p>
            <a:r>
              <a:rPr lang="en-US" dirty="0"/>
              <a:t>The </a:t>
            </a:r>
            <a:r>
              <a:rPr lang="en-US" b="1" i="1" dirty="0"/>
              <a:t>lang</a:t>
            </a:r>
            <a:r>
              <a:rPr lang="en-US" dirty="0"/>
              <a:t> attribute supports country codes as well </a:t>
            </a:r>
          </a:p>
          <a:p>
            <a:r>
              <a:rPr lang="en-US" dirty="0"/>
              <a:t>This attribute assists with search engines </a:t>
            </a:r>
          </a:p>
        </p:txBody>
      </p:sp>
    </p:spTree>
    <p:extLst>
      <p:ext uri="{BB962C8B-B14F-4D97-AF65-F5344CB8AC3E}">
        <p14:creationId xmlns:p14="http://schemas.microsoft.com/office/powerpoint/2010/main" val="1861441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2AC9-58DA-4D3A-9BC5-E0B1701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title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993E-B9A1-4DF6-BB0B-7AB9B653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title</a:t>
            </a:r>
            <a:r>
              <a:rPr lang="en-US" dirty="0"/>
              <a:t> attribute defines extra info about an element</a:t>
            </a:r>
          </a:p>
          <a:p>
            <a:r>
              <a:rPr lang="en-US" dirty="0"/>
              <a:t>Any time you hold your mouse over an element it will display the value of the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2F0F-7128-487D-B051-D66AB684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59156"/>
            <a:ext cx="12192000" cy="8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75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3BF8-DE6D-4088-81F0-D50956A2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Use Lower Case Attributes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EA8E-442F-40EF-A502-E9FE4CFA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</a:t>
            </a:r>
            <a:r>
              <a:rPr lang="en-US" i="1" dirty="0"/>
              <a:t>required</a:t>
            </a:r>
            <a:r>
              <a:rPr lang="en-US" dirty="0"/>
              <a:t> to use lowercase attribute names, but it is a best practice to stick to lower case</a:t>
            </a:r>
          </a:p>
          <a:p>
            <a:r>
              <a:rPr lang="en-US" dirty="0"/>
              <a:t>Other document types require lower case (like XHTML), so it’s a good idea to use it for compatibility</a:t>
            </a:r>
          </a:p>
          <a:p>
            <a:r>
              <a:rPr lang="en-US" dirty="0" err="1"/>
              <a:t>Additonally</a:t>
            </a:r>
            <a:r>
              <a:rPr lang="en-US" dirty="0"/>
              <a:t>, JavaScript frameworks like React.js use upper case letters on 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2260268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6EE3-D953-4CBD-BD4F-4D434D64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Quote Attribute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B3-0B47-4DAE-A82F-4E780E93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aren’t required to put quotes around your attribute values either, but it will cause problems for you down the road</a:t>
            </a:r>
          </a:p>
          <a:p>
            <a:r>
              <a:rPr lang="en-US" dirty="0"/>
              <a:t>In JavaScript we will frequently need to select these attributes, so they must be in the proper format to avoid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C3B05-8731-41DA-B918-2543D29D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9471"/>
            <a:ext cx="10699407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26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F0B-05AC-4B4C-AFE6-D3E0AD96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or Double Quotes?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332D-2E9A-4F67-8533-59ED93DE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languages require you to chose a specific type of quotes, but HTML will allow you to use either ‘single’ or “double quotes”</a:t>
            </a:r>
          </a:p>
          <a:p>
            <a:r>
              <a:rPr lang="en-US" i="1" dirty="0"/>
              <a:t>However</a:t>
            </a:r>
            <a:r>
              <a:rPr lang="en-US" dirty="0"/>
              <a:t>, if you ever need to put quotes inside of an attribute value, you </a:t>
            </a:r>
            <a:r>
              <a:rPr lang="en-US" b="1" i="1" dirty="0"/>
              <a:t>must</a:t>
            </a:r>
            <a:r>
              <a:rPr lang="en-US" dirty="0"/>
              <a:t> use the opposite set of quotes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68A13-804D-4345-B2D5-E5EB6565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25100"/>
            <a:ext cx="12192000" cy="12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2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2735-47A7-401F-A3CB-82152F40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5F110-E0AC-4938-AEAC-C2B1420E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203"/>
            <a:ext cx="10515600" cy="5279797"/>
          </a:xfrm>
        </p:spPr>
      </p:pic>
    </p:spTree>
    <p:extLst>
      <p:ext uri="{BB962C8B-B14F-4D97-AF65-F5344CB8AC3E}">
        <p14:creationId xmlns:p14="http://schemas.microsoft.com/office/powerpoint/2010/main" val="185160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8F0-814E-4A0F-9DE8-9323560D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D08E5-5CE4-4B04-B944-CBE7C6C62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77" y="1825625"/>
            <a:ext cx="9540046" cy="4351338"/>
          </a:xfrm>
        </p:spPr>
      </p:pic>
    </p:spTree>
    <p:extLst>
      <p:ext uri="{BB962C8B-B14F-4D97-AF65-F5344CB8AC3E}">
        <p14:creationId xmlns:p14="http://schemas.microsoft.com/office/powerpoint/2010/main" val="296840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7296-6889-425B-B11C-A8C940A7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E08D-03B3-4912-990D-5D48A515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 defines that this is an HTML5 Document</a:t>
            </a:r>
          </a:p>
          <a:p>
            <a:r>
              <a:rPr lang="en-US" dirty="0"/>
              <a:t>&lt;html&gt; is the root element of the HTML Document</a:t>
            </a:r>
          </a:p>
          <a:p>
            <a:r>
              <a:rPr lang="en-US" dirty="0"/>
              <a:t>&lt;head&gt; contains meta information about the doc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6F1F-E498-497B-8D99-CB3E7CFB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CE52-7A8E-4CD0-8336-1B73CD5E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&lt;title&gt; specifies the title of the page, which is shown on the tab of the browser</a:t>
            </a:r>
          </a:p>
          <a:p>
            <a:r>
              <a:rPr lang="en-US" dirty="0"/>
              <a:t>&lt;body&gt; defines the doc’s body, which holds all visible elements</a:t>
            </a:r>
          </a:p>
          <a:p>
            <a:r>
              <a:rPr lang="en-US" dirty="0"/>
              <a:t>&lt;h1&gt; defines a large 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918-24DA-4568-8560-9BA93785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HTML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D6A6-75EE-4E7B-A3F5-D83D9723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</a:t>
            </a:r>
            <a:r>
              <a:rPr lang="en-US" u="sng" dirty="0"/>
              <a:t>generally</a:t>
            </a:r>
            <a:r>
              <a:rPr lang="en-US" dirty="0"/>
              <a:t> have a start tag, followed by some text, followed by an end tag</a:t>
            </a:r>
          </a:p>
          <a:p>
            <a:r>
              <a:rPr lang="en-US" dirty="0"/>
              <a:t>The Element is everything from the start tag to the end tag</a:t>
            </a:r>
          </a:p>
          <a:p>
            <a:r>
              <a:rPr lang="en-US" dirty="0"/>
              <a:t>Note: </a:t>
            </a:r>
            <a:r>
              <a:rPr lang="en-US" i="1" dirty="0"/>
              <a:t>Not all elements will follow this scheme, but it is the rule of thumb that they do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747CE-39CA-4797-A2B1-4DA6A502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112027"/>
            <a:ext cx="6096000" cy="7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1499</Words>
  <Application>Microsoft Office PowerPoint</Application>
  <PresentationFormat>Widescreen</PresentationFormat>
  <Paragraphs>148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Introduction and Basics</vt:lpstr>
      <vt:lpstr>Intro</vt:lpstr>
      <vt:lpstr>What is HTML?</vt:lpstr>
      <vt:lpstr>What is HTML?</vt:lpstr>
      <vt:lpstr>HTML Document Example</vt:lpstr>
      <vt:lpstr>HTML Document Example</vt:lpstr>
      <vt:lpstr>HTML Document Example</vt:lpstr>
      <vt:lpstr>HTML Document Example</vt:lpstr>
      <vt:lpstr>What is an HTML Element?</vt:lpstr>
      <vt:lpstr>Web Browsers</vt:lpstr>
      <vt:lpstr>HTML Page Structure</vt:lpstr>
      <vt:lpstr>History of HTML</vt:lpstr>
      <vt:lpstr>HTML Editors</vt:lpstr>
      <vt:lpstr>Code Editors</vt:lpstr>
      <vt:lpstr>HTML Basic Examples</vt:lpstr>
      <vt:lpstr>HTML Documents</vt:lpstr>
      <vt:lpstr>Headings</vt:lpstr>
      <vt:lpstr>Paragraphs</vt:lpstr>
      <vt:lpstr>Links</vt:lpstr>
      <vt:lpstr>HTML Images</vt:lpstr>
      <vt:lpstr>How to View HTML Source Code</vt:lpstr>
      <vt:lpstr>Elements</vt:lpstr>
      <vt:lpstr>Elements</vt:lpstr>
      <vt:lpstr>Nested Elements</vt:lpstr>
      <vt:lpstr>Never Skip the End Tag</vt:lpstr>
      <vt:lpstr>Empty Elements</vt:lpstr>
      <vt:lpstr>Not Case Sensitive</vt:lpstr>
      <vt:lpstr>Attributes</vt:lpstr>
      <vt:lpstr>Attributes</vt:lpstr>
      <vt:lpstr>Attributes</vt:lpstr>
      <vt:lpstr>The href Attribute</vt:lpstr>
      <vt:lpstr>The src Attribute</vt:lpstr>
      <vt:lpstr>File Paths</vt:lpstr>
      <vt:lpstr>Relative Paths</vt:lpstr>
      <vt:lpstr>Relative Paths</vt:lpstr>
      <vt:lpstr>Relative Paths</vt:lpstr>
      <vt:lpstr>Relative Paths</vt:lpstr>
      <vt:lpstr>The width and height Attributes</vt:lpstr>
      <vt:lpstr>The alt Attribute</vt:lpstr>
      <vt:lpstr>The style Attribute</vt:lpstr>
      <vt:lpstr>The lang Attribute</vt:lpstr>
      <vt:lpstr>The title Attribute</vt:lpstr>
      <vt:lpstr>Always Use Lower Case Attributes </vt:lpstr>
      <vt:lpstr>Always Quote Attribute Values</vt:lpstr>
      <vt:lpstr>Single or Double Quotes?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Basics</dc:title>
  <dc:creator>YWCA Rockford</dc:creator>
  <cp:lastModifiedBy>YWCA Rockford</cp:lastModifiedBy>
  <cp:revision>22</cp:revision>
  <dcterms:created xsi:type="dcterms:W3CDTF">2023-05-26T16:37:17Z</dcterms:created>
  <dcterms:modified xsi:type="dcterms:W3CDTF">2023-05-30T14:54:04Z</dcterms:modified>
</cp:coreProperties>
</file>