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90" r:id="rId16"/>
    <p:sldId id="288" r:id="rId17"/>
    <p:sldId id="289" r:id="rId18"/>
    <p:sldId id="291" r:id="rId19"/>
    <p:sldId id="292" r:id="rId20"/>
    <p:sldId id="293" r:id="rId21"/>
    <p:sldId id="294" r:id="rId22"/>
    <p:sldId id="272" r:id="rId23"/>
    <p:sldId id="295" r:id="rId24"/>
    <p:sldId id="296" r:id="rId25"/>
    <p:sldId id="273" r:id="rId26"/>
    <p:sldId id="274" r:id="rId27"/>
    <p:sldId id="275" r:id="rId28"/>
    <p:sldId id="277" r:id="rId29"/>
    <p:sldId id="276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92C3-764D-7AA0-B7EE-6BF90F2BE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EEF15-B6AE-D5D3-C265-DF1BECB71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35AF0-574B-FE57-A784-7145E0EA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9545-1F5A-972B-3695-89A296FB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2BA9F-32A3-A857-8462-A770A931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B34D-69BA-C70D-B804-F58B8222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D2BAD-F298-3CE3-9368-E69721852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853E7-2933-9737-D47F-7CAFCB70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601A9-BEB5-03B1-10D9-B6655AB5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0104E-9014-4D74-1B2B-D9AD6629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4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433CF-2AFC-C140-8A44-A2A4D6CC8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C5F6D-7A3C-BE26-8DBC-508243584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6771-5552-3A1C-4824-8FAF6080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22A2-4A24-DCBE-28AF-17CB32ED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A6868-B9B2-0746-8075-6FB4C08E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5509-1A19-C640-9137-01439DA6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6DC1-EAC1-44C5-FB04-C345A247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5DB0-E0E5-69DD-E16A-E738FF33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2855-A897-D086-7553-79D447AA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2B7A-38A0-3751-149E-92839EFA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4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197F-C0DB-A436-5EE4-DA495B08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0C1D9-5E23-A4D5-E2A1-9006B9E10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19B4-714C-0DCA-1801-B17B34E4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5B275-FED0-892F-A2E0-0FC817AF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F196-337E-8968-7871-70187EFB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1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7378-C54C-1741-92C3-820DE97A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D93A-5FC5-46C0-2D96-BAD09F6AA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90D26-F4C5-8659-64F8-CDF1D2AD7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1CFB3-5668-D647-777B-B4084F47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2C49A-8ECC-69A0-403F-5DC89B52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E15FE-FBEA-9EFD-52C0-A2FB14CF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B034-4358-93B4-5CD7-CB6A4020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AFCE8-FD98-096C-92EF-DADFFA73D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E3EF0-A5CF-F2D2-5B7C-16E0A4413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75FB3-81BA-C5FD-7835-B80A3832A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5AD7-3857-1616-E2D1-13CE05D44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B0CA3-A80E-4C5E-A070-791B186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A8E49-9A0C-F98E-392E-00EE7128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A8AD1-C8DA-6217-34F9-A0C1C12C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2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CA04-5CD1-F7AB-80AB-850780C0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C039D-3780-D502-C4C3-AE77F375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2721B-003A-FE64-FB8F-5D73F1F0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3A6E7-1A79-5A11-9EB5-EF47FFCD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4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93623-7BC0-3A85-9D1C-0CADE9D0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38CA0-6D60-CBCF-D321-CA4DAF96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E3B61-E380-5EE0-BAE2-CF4505C9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0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4D3C-F937-9260-A279-08C214C3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33E4-0F39-14CE-A66F-75E6CA6EB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13EF-C82B-9547-5C74-42419B60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06586-EFA0-D118-4A84-EFBCAAD5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A8F0D-E0C5-6AF4-CA13-D34E918C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BD5B6-9BBF-7533-F55A-70580A99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2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44E5-FB56-DBA2-EBE7-232C3ADB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8BC06-8EE6-70C3-E5E7-15313DE99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F675C-EACE-91F7-68DA-F3ABE1D1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44FFE-279D-4D30-C623-639AD191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2546-0093-8343-30D0-BFAEB919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0B95C-B8A6-6D3D-C735-BCA4E02C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5035E-CF7E-C275-3B46-4673C18B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ECB86-2301-386F-4DAD-C4463343C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EA7A-D9F1-2542-DCC7-C2F57B4C6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2302-69B6-4F14-959B-E1EBEFC91F0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1441E-2BBA-A6DB-7437-24D931F6F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2438-7827-F270-23A5-5B8F87E62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eta.w3.org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DAD7-EFAB-451C-98E5-61B4C8CA6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D5F86-3794-4E3C-BA93-EF1D09832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15</a:t>
            </a:r>
          </a:p>
        </p:txBody>
      </p:sp>
    </p:spTree>
    <p:extLst>
      <p:ext uri="{BB962C8B-B14F-4D97-AF65-F5344CB8AC3E}">
        <p14:creationId xmlns:p14="http://schemas.microsoft.com/office/powerpoint/2010/main" val="200025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3782-315B-4406-9239-1BE1677C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8CC5-B789-450D-86F5-76DEF2C5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586E7-B007-4364-A8D1-B67519D2B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561"/>
            <a:ext cx="12192000" cy="55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9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6277-6AA2-4915-B625-48F17D72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4EFE2-D088-42F6-92CC-1376BE7B5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86" y="3239228"/>
            <a:ext cx="7460627" cy="1524132"/>
          </a:xfrm>
        </p:spPr>
      </p:pic>
    </p:spTree>
    <p:extLst>
      <p:ext uri="{BB962C8B-B14F-4D97-AF65-F5344CB8AC3E}">
        <p14:creationId xmlns:p14="http://schemas.microsoft.com/office/powerpoint/2010/main" val="118276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4DDC-B9A3-469E-A238-66F3FA31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19727-BC39-427E-9E59-F234A7298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4" y="1825625"/>
            <a:ext cx="10183191" cy="4351338"/>
          </a:xfrm>
        </p:spPr>
      </p:pic>
    </p:spTree>
    <p:extLst>
      <p:ext uri="{BB962C8B-B14F-4D97-AF65-F5344CB8AC3E}">
        <p14:creationId xmlns:p14="http://schemas.microsoft.com/office/powerpoint/2010/main" val="266624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696D-54B6-4199-A8F9-F6C003A7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1182-D70A-45DC-BA7C-D0684AC2D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02E5-EAAC-4B91-9E8A-2915A2E0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 Document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5A1C-1C4F-4076-89A6-2968E6E9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is an object representation of your web page</a:t>
            </a:r>
          </a:p>
          <a:p>
            <a:r>
              <a:rPr lang="en-US" dirty="0"/>
              <a:t>Any time you want to access an element, you always access the document object first</a:t>
            </a:r>
          </a:p>
          <a:p>
            <a:endParaRPr lang="en-US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B883D82-F7E8-484B-8368-6C041D75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9075"/>
            <a:ext cx="12192000" cy="161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8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AD6F-61FE-443D-9D46-1EBAD892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getElementById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4548-50C7-40CC-92E8-4B957FBE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far, the most common DOM method you’ll need is </a:t>
            </a:r>
            <a:r>
              <a:rPr lang="en-US" b="1" i="1" dirty="0" err="1"/>
              <a:t>getElementById</a:t>
            </a:r>
            <a:r>
              <a:rPr lang="en-US" b="1" i="1" dirty="0"/>
              <a:t>(“element-id-name”)</a:t>
            </a:r>
            <a:endParaRPr lang="en-US" dirty="0"/>
          </a:p>
          <a:p>
            <a:r>
              <a:rPr lang="en-US" dirty="0"/>
              <a:t>This method returns an Object representing the element an element with the given id (</a:t>
            </a:r>
            <a:r>
              <a:rPr lang="en-US" b="1" i="1" dirty="0"/>
              <a:t>element-id-name</a:t>
            </a:r>
            <a:r>
              <a:rPr lang="en-US" dirty="0"/>
              <a:t>).</a:t>
            </a:r>
          </a:p>
          <a:p>
            <a:r>
              <a:rPr lang="en-US" dirty="0"/>
              <a:t>That element will have the </a:t>
            </a:r>
            <a:r>
              <a:rPr lang="en-US" b="1" i="1" dirty="0" err="1"/>
              <a:t>innerHTML</a:t>
            </a:r>
            <a:r>
              <a:rPr lang="en-US" dirty="0"/>
              <a:t> property, which we can use to change whatever is inside of the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C02CE-1E19-6FB1-07D6-C9893977B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9694"/>
            <a:ext cx="6096000" cy="608306"/>
          </a:xfrm>
          <a:prstGeom prst="rect">
            <a:avLst/>
          </a:prstGeom>
        </p:spPr>
      </p:pic>
      <p:pic>
        <p:nvPicPr>
          <p:cNvPr id="7" name="Picture 6" descr="A close up of a text&#10;&#10;Description automatically generated">
            <a:extLst>
              <a:ext uri="{FF2B5EF4-FFF2-40B4-BE49-F238E27FC236}">
                <a16:creationId xmlns:a16="http://schemas.microsoft.com/office/drawing/2014/main" id="{66C5DBA7-8A0A-627C-4F77-9E672371E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78671"/>
            <a:ext cx="6096000" cy="13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6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F146-23BA-26FA-A8E8-8C3DDEE0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getElementsByTagName</a:t>
            </a:r>
            <a:r>
              <a:rPr lang="en-US" b="1" i="1" dirty="0"/>
              <a:t>(name)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02F9-5499-7D0F-6421-6C7B8F4F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all HTML elements of a certain name and returns an </a:t>
            </a:r>
            <a:r>
              <a:rPr lang="en-US" b="1" i="1" dirty="0"/>
              <a:t>HTML Collection</a:t>
            </a:r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52210D-D1DB-6AB9-6B94-615DC878D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2482"/>
            <a:ext cx="12192000" cy="39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1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031E-0D31-1054-C7DD-34BE2F9C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getElementsByClassName</a:t>
            </a:r>
            <a:r>
              <a:rPr lang="en-US" b="1" i="1" dirty="0"/>
              <a:t>(name)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10F8-91AF-B01D-DAC1-B7ED34BE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all HTML elements of a certain class and returns an </a:t>
            </a:r>
            <a:r>
              <a:rPr lang="en-US" b="1" i="1" dirty="0"/>
              <a:t>HTML Collection</a:t>
            </a: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7677CE3-0934-C8B0-89FB-E1E7DEA8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2692"/>
            <a:ext cx="12192000" cy="231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7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0D22-8596-25EA-C28E-677265F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innerHTML</a:t>
            </a:r>
            <a:r>
              <a:rPr lang="en-US" b="1" i="1" dirty="0"/>
              <a:t> </a:t>
            </a:r>
            <a:r>
              <a:rPr lang="en-US" dirty="0"/>
              <a:t>Property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D240-3DA7-0E89-B496-19DC6779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inner HTML of an element</a:t>
            </a:r>
          </a:p>
          <a:p>
            <a:r>
              <a:rPr lang="en-US" dirty="0"/>
              <a:t>Can write HTML code in addition to changing the text of an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BADC3-2C90-998F-8958-13A0AE989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4517"/>
            <a:ext cx="12192000" cy="753483"/>
          </a:xfrm>
          <a:prstGeom prst="rect">
            <a:avLst/>
          </a:prstGeom>
        </p:spPr>
      </p:pic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1E135FC-951C-D2F1-A702-5DC1874FD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25286"/>
            <a:ext cx="6096000" cy="87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A628-1EDB-D8AF-935E-D0F095D5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style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20C1-20A7-25B0-216D-F20583C4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us access to all CSS properties</a:t>
            </a:r>
          </a:p>
          <a:p>
            <a:r>
              <a:rPr lang="en-US" dirty="0"/>
              <a:t>Allows us to change anything that we can set in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09037-5D2F-CBF3-18F2-D9F19A923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195"/>
            <a:ext cx="12192000" cy="1220471"/>
          </a:xfrm>
          <a:prstGeom prst="rect">
            <a:avLst/>
          </a:prstGeom>
        </p:spPr>
      </p:pic>
      <p:pic>
        <p:nvPicPr>
          <p:cNvPr id="7" name="Picture 6" descr="A red background with blue text&#10;&#10;Description automatically generated">
            <a:extLst>
              <a:ext uri="{FF2B5EF4-FFF2-40B4-BE49-F238E27FC236}">
                <a16:creationId xmlns:a16="http://schemas.microsoft.com/office/drawing/2014/main" id="{DB2D3D84-BBEB-CD93-ECFE-69FCA9987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9366"/>
            <a:ext cx="12192000" cy="21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2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2F9-30FA-4527-AB11-BDDAEF20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950D-E63F-4857-A0E5-02AC8FE5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page loads, the browser creates a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r>
              <a:rPr lang="en-US" dirty="0"/>
              <a:t>The </a:t>
            </a:r>
            <a:r>
              <a:rPr lang="en-US" b="1" i="1" dirty="0"/>
              <a:t>HTML DOM</a:t>
            </a:r>
            <a:r>
              <a:rPr lang="en-US" dirty="0"/>
              <a:t> is constructed as a </a:t>
            </a:r>
            <a:r>
              <a:rPr lang="en-US" b="1" i="1" dirty="0"/>
              <a:t>tree</a:t>
            </a:r>
            <a:r>
              <a:rPr lang="en-US" dirty="0"/>
              <a:t> (a data structure) of </a:t>
            </a:r>
            <a:r>
              <a:rPr lang="en-US" b="1" i="1" dirty="0"/>
              <a:t>Objects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5C025-A2DC-4082-A4E0-F6BF8F69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06" y="3429000"/>
            <a:ext cx="10546994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1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1027-57A5-8E8A-B020-5BE9F25E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8D3B-81CC-06BA-407B-E9DBA14A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change HTML attributes by select an element and using the </a:t>
            </a:r>
            <a:r>
              <a:rPr lang="en-US" b="1" i="1" dirty="0" err="1"/>
              <a:t>setAttribute</a:t>
            </a:r>
            <a:r>
              <a:rPr lang="en-US" b="1" i="1" dirty="0"/>
              <a:t>(attribute, </a:t>
            </a:r>
            <a:r>
              <a:rPr lang="en-US" b="1" i="1" dirty="0" err="1"/>
              <a:t>newValue</a:t>
            </a:r>
            <a:r>
              <a:rPr lang="en-US" b="1" i="1" dirty="0"/>
              <a:t>)</a:t>
            </a:r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3E267AEE-C348-BF42-5B20-3AA3F75B0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4671"/>
            <a:ext cx="12192000" cy="25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1027-57A5-8E8A-B020-5BE9F25E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8D3B-81CC-06BA-407B-E9DBA14A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any HTML element attribute using that attribute’s name</a:t>
            </a:r>
          </a:p>
          <a:p>
            <a:r>
              <a:rPr lang="en-US" dirty="0"/>
              <a:t>The attribute will appear as a property of the element you select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3458A-1479-BD6B-DA8D-2AA5AACCD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542"/>
            <a:ext cx="12192000" cy="14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11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CE94-C467-40AA-8EF4-1695D769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5348-3137-4879-BCE6-091590A6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document.createElement</a:t>
            </a:r>
            <a:r>
              <a:rPr lang="en-US" b="1" i="1" dirty="0"/>
              <a:t>(element)</a:t>
            </a:r>
          </a:p>
          <a:p>
            <a:pPr lvl="1"/>
            <a:r>
              <a:rPr lang="en-US" dirty="0"/>
              <a:t>Creates an HTML element</a:t>
            </a:r>
          </a:p>
          <a:p>
            <a:r>
              <a:rPr lang="en-US" b="1" i="1" dirty="0" err="1"/>
              <a:t>document.appendChild</a:t>
            </a:r>
            <a:r>
              <a:rPr lang="en-US" b="1" i="1" dirty="0"/>
              <a:t>(element)</a:t>
            </a:r>
          </a:p>
          <a:p>
            <a:pPr lvl="1"/>
            <a:r>
              <a:rPr lang="en-US" dirty="0"/>
              <a:t>Adds a child element</a:t>
            </a:r>
          </a:p>
          <a:p>
            <a:r>
              <a:rPr lang="en-US" b="1" i="1" dirty="0" err="1"/>
              <a:t>document.replaceChild</a:t>
            </a:r>
            <a:r>
              <a:rPr lang="en-US" b="1" i="1" dirty="0"/>
              <a:t>(new, old)</a:t>
            </a:r>
          </a:p>
          <a:p>
            <a:pPr lvl="1"/>
            <a:r>
              <a:rPr lang="en-US" dirty="0"/>
              <a:t>Replaces an HTML element with a new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7D66-4B32-4522-9079-10AE156B6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256215"/>
            <a:ext cx="6096000" cy="16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75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6DE4-8FA1-D511-37E6-1B4495DB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Elements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8721EC-8F40-6FC8-1709-54243226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entire new HTML elements using </a:t>
            </a:r>
            <a:r>
              <a:rPr lang="en-US" dirty="0" err="1"/>
              <a:t>document.</a:t>
            </a:r>
            <a:r>
              <a:rPr lang="en-US" b="1" i="1" dirty="0" err="1"/>
              <a:t>createElement</a:t>
            </a:r>
            <a:r>
              <a:rPr lang="en-US" b="1" i="1" dirty="0"/>
              <a:t>(</a:t>
            </a:r>
            <a:r>
              <a:rPr lang="en-US" b="1" i="1" dirty="0" err="1"/>
              <a:t>elementName</a:t>
            </a:r>
            <a:r>
              <a:rPr lang="en-US" b="1" i="1" dirty="0"/>
              <a:t>)</a:t>
            </a:r>
            <a:endParaRPr lang="en-US" dirty="0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C7FB1B67-FAC3-864F-8686-4DEFFA919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73093"/>
            <a:ext cx="12192000" cy="28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4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F331-DDDD-1CC5-1F76-813A3CF7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1325563"/>
          </a:xfrm>
        </p:spPr>
        <p:txBody>
          <a:bodyPr/>
          <a:lstStyle/>
          <a:p>
            <a:r>
              <a:rPr lang="en-US" dirty="0"/>
              <a:t>Adding New Elements to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2EC7-1631-DEEC-EB17-BD5AC459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 children to other elements using </a:t>
            </a:r>
            <a:r>
              <a:rPr lang="en-US" dirty="0" err="1"/>
              <a:t>document.</a:t>
            </a:r>
            <a:r>
              <a:rPr lang="en-US" b="1" i="1" dirty="0" err="1"/>
              <a:t>appendChild</a:t>
            </a:r>
            <a:r>
              <a:rPr lang="en-US" b="1" i="1" dirty="0"/>
              <a:t>(element)</a:t>
            </a:r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BF95118-AEA6-8828-F9C4-21EBB87A3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79545"/>
            <a:ext cx="6096000" cy="24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61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402-7841-4332-A76C-C11DC59C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D79E-46E6-441C-A215-BFA2B878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document.removeChild</a:t>
            </a:r>
            <a:r>
              <a:rPr lang="en-US" b="1" i="1" dirty="0"/>
              <a:t>(element)</a:t>
            </a:r>
          </a:p>
          <a:p>
            <a:pPr lvl="1"/>
            <a:r>
              <a:rPr lang="en-US" dirty="0"/>
              <a:t>Removes an HTML element from a parent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F8BA0-551B-4882-874F-C5B85250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98448"/>
            <a:ext cx="6096000" cy="17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6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4CA8-9F0A-423C-8673-29D646C2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B663-8DCA-4470-A15C-8189B1E6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document.getElementById</a:t>
            </a:r>
            <a:r>
              <a:rPr lang="en-US" b="1" i="1" dirty="0"/>
              <a:t>(id).onclick = function() { code }</a:t>
            </a:r>
          </a:p>
          <a:p>
            <a:pPr lvl="1"/>
            <a:r>
              <a:rPr lang="en-US" dirty="0"/>
              <a:t>Adds a new event handler to an onclick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00519-B7B8-4C2E-BAD9-97630B1F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39182"/>
            <a:ext cx="12192000" cy="311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56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8E4-9C43-4782-A11D-4B927F9A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DOM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055F4-8B20-4782-9B19-0B121A568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05" y="1825625"/>
            <a:ext cx="6706989" cy="4351338"/>
          </a:xfrm>
        </p:spPr>
      </p:pic>
    </p:spTree>
    <p:extLst>
      <p:ext uri="{BB962C8B-B14F-4D97-AF65-F5344CB8AC3E}">
        <p14:creationId xmlns:p14="http://schemas.microsoft.com/office/powerpoint/2010/main" val="4962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C63E-A5B3-46AF-AC25-C2612F89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87B9-610C-4802-86AC-DA2DBBF33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74EE-9C47-4DF1-8752-2F3D0404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8898-8B7B-4809-880A-E029B01E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operate on an element using the DOM, you’ll have to find it first.</a:t>
            </a:r>
          </a:p>
          <a:p>
            <a:r>
              <a:rPr lang="en-US" dirty="0"/>
              <a:t>There are lots of ways to find an element:</a:t>
            </a:r>
          </a:p>
          <a:p>
            <a:pPr lvl="1"/>
            <a:r>
              <a:rPr lang="en-US" dirty="0"/>
              <a:t>Finding elements by id</a:t>
            </a:r>
          </a:p>
          <a:p>
            <a:pPr lvl="1"/>
            <a:r>
              <a:rPr lang="en-US" dirty="0"/>
              <a:t>Finding elements by tag name</a:t>
            </a:r>
          </a:p>
          <a:p>
            <a:pPr lvl="1"/>
            <a:r>
              <a:rPr lang="en-US" dirty="0"/>
              <a:t>Finding elements by class name</a:t>
            </a:r>
          </a:p>
          <a:p>
            <a:pPr lvl="1"/>
            <a:r>
              <a:rPr lang="en-US" dirty="0"/>
              <a:t>Finding elements by </a:t>
            </a:r>
            <a:r>
              <a:rPr lang="en-US" dirty="0" err="1"/>
              <a:t>css</a:t>
            </a:r>
            <a:r>
              <a:rPr lang="en-US" dirty="0"/>
              <a:t> selector</a:t>
            </a:r>
          </a:p>
          <a:p>
            <a:pPr lvl="1"/>
            <a:r>
              <a:rPr lang="en-US" dirty="0"/>
              <a:t>Finding elements by HTML object collection</a:t>
            </a:r>
          </a:p>
        </p:txBody>
      </p:sp>
    </p:spTree>
    <p:extLst>
      <p:ext uri="{BB962C8B-B14F-4D97-AF65-F5344CB8AC3E}">
        <p14:creationId xmlns:p14="http://schemas.microsoft.com/office/powerpoint/2010/main" val="429109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5A69-459F-4123-BB07-D79DAF0D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440C-B19E-4601-93FB-3FEAC134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Document Object Model, JavaScript is empowered to create dynamic webpages:</a:t>
            </a:r>
          </a:p>
          <a:p>
            <a:r>
              <a:rPr lang="en-US" dirty="0"/>
              <a:t>Possibilities</a:t>
            </a:r>
          </a:p>
          <a:p>
            <a:pPr lvl="1"/>
            <a:r>
              <a:rPr lang="en-US" dirty="0"/>
              <a:t>Changing all HTML Elements in a page</a:t>
            </a:r>
          </a:p>
          <a:p>
            <a:pPr lvl="1"/>
            <a:r>
              <a:rPr lang="en-US" dirty="0"/>
              <a:t>Changing all HTML Attributes in a page</a:t>
            </a:r>
          </a:p>
          <a:p>
            <a:pPr lvl="1"/>
            <a:r>
              <a:rPr lang="en-US" dirty="0"/>
              <a:t>Changing all CSS styles in a page</a:t>
            </a:r>
          </a:p>
          <a:p>
            <a:pPr lvl="1"/>
            <a:r>
              <a:rPr lang="en-US" dirty="0"/>
              <a:t>Removing existing elements</a:t>
            </a:r>
          </a:p>
          <a:p>
            <a:pPr lvl="1"/>
            <a:r>
              <a:rPr lang="en-US" dirty="0"/>
              <a:t>Adding new elements</a:t>
            </a:r>
          </a:p>
          <a:p>
            <a:pPr lvl="1"/>
            <a:r>
              <a:rPr lang="en-US" dirty="0"/>
              <a:t>Reacting to events that occur in a page</a:t>
            </a:r>
          </a:p>
          <a:p>
            <a:pPr lvl="1"/>
            <a:r>
              <a:rPr lang="en-US" dirty="0"/>
              <a:t>Much, much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04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51BE-B1CD-4A85-8ACB-94B8A9C9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D6D8-6714-44DA-AD5D-5EFBA453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easiest way to select an element</a:t>
            </a:r>
          </a:p>
          <a:p>
            <a:r>
              <a:rPr lang="en-US" dirty="0"/>
              <a:t>This will only select a single element</a:t>
            </a:r>
          </a:p>
          <a:p>
            <a:r>
              <a:rPr lang="en-US" b="1" i="1" dirty="0" err="1"/>
              <a:t>document.getElementById</a:t>
            </a:r>
            <a:r>
              <a:rPr lang="en-US" b="1" i="1" dirty="0"/>
              <a:t>(‘intro’)</a:t>
            </a:r>
            <a:r>
              <a:rPr lang="en-US" dirty="0"/>
              <a:t> will search for an return an Object of the element that you were looking for, or a null value if it does not exist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4C021-ADFA-4F5D-853F-3F7ADC824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27642"/>
            <a:ext cx="12192000" cy="13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8281-353C-4EA3-B794-9FF34DE5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Tag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FCE3-C348-4B25-8C33-B71B4563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document.getElementsByTagName</a:t>
            </a:r>
            <a:r>
              <a:rPr lang="en-US" b="1" i="1" dirty="0"/>
              <a:t>(name)</a:t>
            </a:r>
          </a:p>
          <a:p>
            <a:r>
              <a:rPr lang="en-US" dirty="0"/>
              <a:t>This will find all child elements, like &lt;p&gt; or &lt;div&gt; and return them in a collection</a:t>
            </a:r>
          </a:p>
          <a:p>
            <a:r>
              <a:rPr lang="en-US" dirty="0"/>
              <a:t>You can call this method on another element to search for tags within another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BF93D-B420-4B27-A5ED-073471187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8690"/>
            <a:ext cx="12192000" cy="17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37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539-0450-43C4-A536-6C1F6D8C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Class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D1EE-B422-4ABE-9915-F4F3BCBD2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document.getElementsByClassName</a:t>
            </a:r>
            <a:r>
              <a:rPr lang="en-US" b="1" i="1" dirty="0"/>
              <a:t>(name)</a:t>
            </a:r>
            <a:endParaRPr lang="en-US" dirty="0"/>
          </a:p>
          <a:p>
            <a:r>
              <a:rPr lang="en-US" dirty="0"/>
              <a:t>Returns all elements of a certain class name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23C8E-D1B1-4A03-9349-7D870808A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45"/>
            <a:ext cx="12192000" cy="14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4B3E-E94D-48E2-B9B2-03DD9EFD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CSS Selectors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BD35-2552-4655-B7BD-6658E4DA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document.querySelectorAll</a:t>
            </a:r>
            <a:r>
              <a:rPr lang="en-US" b="1" i="1" dirty="0"/>
              <a:t>(‘</a:t>
            </a:r>
            <a:r>
              <a:rPr lang="en-US" b="1" i="1" dirty="0" err="1"/>
              <a:t>p.intro</a:t>
            </a:r>
            <a:r>
              <a:rPr lang="en-US" b="1" i="1" dirty="0"/>
              <a:t>’);</a:t>
            </a:r>
          </a:p>
          <a:p>
            <a:r>
              <a:rPr lang="en-US" dirty="0"/>
              <a:t>Finds all HTML elements that match a certain CSS Selector</a:t>
            </a:r>
          </a:p>
          <a:p>
            <a:r>
              <a:rPr lang="en-US" dirty="0"/>
              <a:t>Returns a list of all &lt;p&gt; elements with class=‘intro’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723DA-7EEF-44BA-8073-C75281AE7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3383"/>
            <a:ext cx="12192000" cy="10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15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6A2-91AB-4E3C-9420-5FC111D9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BAD8-3255-4ABC-AABC-286CD5C08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1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C966-B134-4A44-A2DB-DC85278E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HTML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479A-14A6-41C7-A05A-D674C3D15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change the content of an HTML element is using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Syntax: </a:t>
            </a:r>
            <a:r>
              <a:rPr lang="en-US" i="1" dirty="0" err="1"/>
              <a:t>document.getElementById</a:t>
            </a:r>
            <a:r>
              <a:rPr lang="en-US" i="1" dirty="0"/>
              <a:t>(id).</a:t>
            </a:r>
            <a:r>
              <a:rPr lang="en-US" i="1" dirty="0" err="1"/>
              <a:t>innerHTML</a:t>
            </a:r>
            <a:r>
              <a:rPr lang="en-US" i="1" dirty="0"/>
              <a:t> = new HTML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2C30C-6B77-426B-BCFA-57994790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588"/>
            <a:ext cx="12192000" cy="21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96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FD84-5058-4B81-BB2C-E4E40F87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Value of an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949-756C-4F5C-94CF-12C7C5AE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document.getElementByid</a:t>
            </a:r>
            <a:r>
              <a:rPr lang="en-US" b="1" i="1" dirty="0"/>
              <a:t>(id).attribute = new value</a:t>
            </a:r>
          </a:p>
          <a:p>
            <a:r>
              <a:rPr lang="en-US" dirty="0"/>
              <a:t> This is a great way to change the value of the image of a </a:t>
            </a:r>
            <a:r>
              <a:rPr lang="en-US" dirty="0" err="1"/>
              <a:t>src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35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8CEB-5C0C-4F17-99E4-4CB0B3A3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C800F-047F-48F2-888A-878891CFF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5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C0E8-9401-44D9-94DB-BC3055B9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6D3C-55A1-4DD2-8137-963810C2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document.getElementById</a:t>
            </a:r>
            <a:r>
              <a:rPr lang="en-US" b="1" i="1" dirty="0"/>
              <a:t>(id).</a:t>
            </a:r>
            <a:r>
              <a:rPr lang="en-US" b="1" i="1" dirty="0" err="1"/>
              <a:t>style.property</a:t>
            </a:r>
            <a:r>
              <a:rPr lang="en-US" b="1" i="1" dirty="0"/>
              <a:t> = new style</a:t>
            </a:r>
          </a:p>
          <a:p>
            <a:r>
              <a:rPr lang="en-US" dirty="0"/>
              <a:t>This will change any style of your choosing to a new style (like color, background, font-family,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4A97-1CF1-45D9-965F-ECE71C6E2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9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44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37CF-7659-4BD7-9627-21017D25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9A92-30C3-4492-803F-0FCF92EE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allows you to execute code (usually functions) when an event occurs</a:t>
            </a:r>
          </a:p>
          <a:p>
            <a:r>
              <a:rPr lang="en-US" dirty="0"/>
              <a:t>Events are generated by the browser when “things happen” to HTML Elements, like being clicked 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4D8B1-6AAC-484A-9695-DF460ED4E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9763"/>
            <a:ext cx="12192000" cy="25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64FE-E129-4EBF-BE78-DCD84F66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476A-5901-4683-9C1F-5F69AC28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is a W3C (</a:t>
            </a:r>
            <a:r>
              <a:rPr lang="en-US" dirty="0">
                <a:hlinkClick r:id="rId2"/>
              </a:rPr>
              <a:t>World Wide Web Consortium</a:t>
            </a:r>
            <a:r>
              <a:rPr lang="en-US" dirty="0"/>
              <a:t>) standard for accessing documents</a:t>
            </a:r>
          </a:p>
          <a:p>
            <a:r>
              <a:rPr lang="en-US" i="1" dirty="0"/>
              <a:t>"The W3C Document Object Model (DOM) is a platform and language-neutral interface that allows programs and scripts to dynamically access and update the content, structure, and style of a document."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5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C143-3EFF-4C04-886C-01E5A7BE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322B-B3E3-4500-8C9A-3C64FE40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W3C DOM is separated into 3 separate parts:</a:t>
            </a:r>
          </a:p>
          <a:p>
            <a:pPr lvl="1"/>
            <a:r>
              <a:rPr lang="en-US" dirty="0"/>
              <a:t>The Core DOM – a standard model for accessing all document types</a:t>
            </a:r>
          </a:p>
          <a:p>
            <a:pPr lvl="1"/>
            <a:r>
              <a:rPr lang="en-US" dirty="0"/>
              <a:t>XML DOM – a standard model for accessing XML docs</a:t>
            </a:r>
          </a:p>
          <a:p>
            <a:pPr lvl="1"/>
            <a:r>
              <a:rPr lang="en-US" dirty="0"/>
              <a:t>HTML DOM – a standard model for accessing HTML docs</a:t>
            </a:r>
          </a:p>
          <a:p>
            <a:r>
              <a:rPr lang="en-US" dirty="0"/>
              <a:t>We’re interested in the HTML DOM</a:t>
            </a:r>
          </a:p>
        </p:txBody>
      </p:sp>
    </p:spTree>
    <p:extLst>
      <p:ext uri="{BB962C8B-B14F-4D97-AF65-F5344CB8AC3E}">
        <p14:creationId xmlns:p14="http://schemas.microsoft.com/office/powerpoint/2010/main" val="48406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038C-0056-495F-A548-78D0CF45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HTML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2698-03B1-49B7-B006-12E76665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DOM: a standard </a:t>
            </a:r>
            <a:r>
              <a:rPr lang="en-US" b="1" i="1" dirty="0"/>
              <a:t>object</a:t>
            </a:r>
            <a:r>
              <a:rPr lang="en-US" dirty="0"/>
              <a:t> model and </a:t>
            </a:r>
            <a:r>
              <a:rPr lang="en-US" b="1" i="1" dirty="0"/>
              <a:t>programming interface</a:t>
            </a:r>
            <a:r>
              <a:rPr lang="en-US" dirty="0"/>
              <a:t> for HTML</a:t>
            </a:r>
          </a:p>
          <a:p>
            <a:r>
              <a:rPr lang="en-US" dirty="0"/>
              <a:t>It defines:</a:t>
            </a:r>
          </a:p>
          <a:p>
            <a:pPr lvl="1"/>
            <a:r>
              <a:rPr lang="en-US" dirty="0"/>
              <a:t>HTML Elements as Objects</a:t>
            </a:r>
          </a:p>
          <a:p>
            <a:pPr lvl="1"/>
            <a:r>
              <a:rPr lang="en-US" b="1" dirty="0"/>
              <a:t>Properties</a:t>
            </a:r>
            <a:r>
              <a:rPr lang="en-US" dirty="0"/>
              <a:t> of all HTML elements</a:t>
            </a:r>
          </a:p>
          <a:p>
            <a:pPr lvl="1"/>
            <a:r>
              <a:rPr lang="en-US" b="1" dirty="0"/>
              <a:t>Methods</a:t>
            </a:r>
            <a:r>
              <a:rPr lang="en-US" dirty="0"/>
              <a:t> to access all HTML elements</a:t>
            </a:r>
          </a:p>
          <a:p>
            <a:pPr lvl="1"/>
            <a:r>
              <a:rPr lang="en-US" b="1" dirty="0"/>
              <a:t>Events </a:t>
            </a:r>
            <a:r>
              <a:rPr lang="en-US" dirty="0"/>
              <a:t>all HTML Elements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072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8ED7-B05E-4E8A-9813-AAB74AE0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B9CF-2FAC-48FF-8B44-8303D5C98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1932-EF84-48EA-9EEF-AC0AA881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2CF8-D084-4848-99B6-30EAA977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can be accessed with JavaScript, but also other languages like Python, Ruby, PHP, and Java.</a:t>
            </a:r>
          </a:p>
          <a:p>
            <a:r>
              <a:rPr lang="en-US" b="1" i="1" dirty="0"/>
              <a:t>DOM Properties</a:t>
            </a:r>
            <a:r>
              <a:rPr lang="en-US" dirty="0"/>
              <a:t> are values you can set and change, like the content of a &lt;p&gt; element</a:t>
            </a:r>
          </a:p>
          <a:p>
            <a:r>
              <a:rPr lang="en-US" b="1" i="1" dirty="0"/>
              <a:t>DOM Methods</a:t>
            </a:r>
            <a:r>
              <a:rPr lang="en-US" dirty="0"/>
              <a:t> are actions you can take on DOM objects, like deleting or adding an entire &lt;p&gt; element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712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AD6F-61FE-443D-9D46-1EBAD892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getElementById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4548-50C7-40CC-92E8-4B957FBE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far, the most common DOM method you’ll need is </a:t>
            </a:r>
            <a:r>
              <a:rPr lang="en-US" b="1" i="1" dirty="0" err="1"/>
              <a:t>getElementById</a:t>
            </a:r>
            <a:r>
              <a:rPr lang="en-US" b="1" i="1" dirty="0"/>
              <a:t>(“element-id-name”)</a:t>
            </a:r>
            <a:endParaRPr lang="en-US" dirty="0"/>
          </a:p>
          <a:p>
            <a:r>
              <a:rPr lang="en-US" dirty="0"/>
              <a:t>This method returns an Object representing the element an element with the given id (</a:t>
            </a:r>
            <a:r>
              <a:rPr lang="en-US" b="1" i="1" dirty="0"/>
              <a:t>element-id-name</a:t>
            </a:r>
            <a:r>
              <a:rPr lang="en-US" dirty="0"/>
              <a:t>).</a:t>
            </a:r>
          </a:p>
          <a:p>
            <a:r>
              <a:rPr lang="en-US" dirty="0"/>
              <a:t>That element will have the </a:t>
            </a:r>
            <a:r>
              <a:rPr lang="en-US" b="1" i="1" dirty="0" err="1"/>
              <a:t>innerHTML</a:t>
            </a:r>
            <a:r>
              <a:rPr lang="en-US" dirty="0"/>
              <a:t> property, which we can use to change whatever is inside of the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C02CE-1E19-6FB1-07D6-C9893977B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9694"/>
            <a:ext cx="6096000" cy="608306"/>
          </a:xfrm>
          <a:prstGeom prst="rect">
            <a:avLst/>
          </a:prstGeom>
        </p:spPr>
      </p:pic>
      <p:pic>
        <p:nvPicPr>
          <p:cNvPr id="7" name="Picture 6" descr="A close up of a text&#10;&#10;Description automatically generated">
            <a:extLst>
              <a:ext uri="{FF2B5EF4-FFF2-40B4-BE49-F238E27FC236}">
                <a16:creationId xmlns:a16="http://schemas.microsoft.com/office/drawing/2014/main" id="{66C5DBA7-8A0A-627C-4F77-9E672371E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78671"/>
            <a:ext cx="6096000" cy="13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1074</Words>
  <Application>Microsoft Office PowerPoint</Application>
  <PresentationFormat>Widescreen</PresentationFormat>
  <Paragraphs>122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The HTML DOM</vt:lpstr>
      <vt:lpstr>The Document Object Model (DOM)</vt:lpstr>
      <vt:lpstr>The Document Object Model (DOM)</vt:lpstr>
      <vt:lpstr>What is the DOM?</vt:lpstr>
      <vt:lpstr>What is the DOM?</vt:lpstr>
      <vt:lpstr>What is the HTML DOM?</vt:lpstr>
      <vt:lpstr>DOM Methods</vt:lpstr>
      <vt:lpstr>The DOM Programming Interface</vt:lpstr>
      <vt:lpstr>getElementById()</vt:lpstr>
      <vt:lpstr>DOM Method Example</vt:lpstr>
      <vt:lpstr>DOM Method Example</vt:lpstr>
      <vt:lpstr>DOM Method Example</vt:lpstr>
      <vt:lpstr>DOM Document</vt:lpstr>
      <vt:lpstr>The HTML DOM Document Object</vt:lpstr>
      <vt:lpstr>getElementById()</vt:lpstr>
      <vt:lpstr>getElementsByTagName(name)</vt:lpstr>
      <vt:lpstr>getElementsByClassName(name)</vt:lpstr>
      <vt:lpstr>The innerHTML Property</vt:lpstr>
      <vt:lpstr>The style Property</vt:lpstr>
      <vt:lpstr>Changing HTML Element Attributes</vt:lpstr>
      <vt:lpstr>Changing HTML Element Attributes</vt:lpstr>
      <vt:lpstr>Adding Elements</vt:lpstr>
      <vt:lpstr>Create Elements</vt:lpstr>
      <vt:lpstr>Adding New Elements to the Page</vt:lpstr>
      <vt:lpstr>Deleting Elements</vt:lpstr>
      <vt:lpstr>Adding Event Handlers</vt:lpstr>
      <vt:lpstr>More DOM Objects</vt:lpstr>
      <vt:lpstr>DOM Elements</vt:lpstr>
      <vt:lpstr>Finding HTML Elements</vt:lpstr>
      <vt:lpstr>Finding HTML Elements by ID</vt:lpstr>
      <vt:lpstr>Finding HTML Elements by Tag Name</vt:lpstr>
      <vt:lpstr>Finding HTML Elements by Class Name</vt:lpstr>
      <vt:lpstr>Finding HTML Elements by CSS Selectors </vt:lpstr>
      <vt:lpstr>DOM HTML</vt:lpstr>
      <vt:lpstr>Changing the HTML Content</vt:lpstr>
      <vt:lpstr>Changing the Value of an Attribute</vt:lpstr>
      <vt:lpstr>DOM CSS</vt:lpstr>
      <vt:lpstr>Changing HTML Style</vt:lpstr>
      <vt:lpstr>Using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HTML DOM</dc:title>
  <dc:creator>YWCA Rockford</dc:creator>
  <cp:lastModifiedBy>Graham Eichstaedt</cp:lastModifiedBy>
  <cp:revision>19</cp:revision>
  <dcterms:created xsi:type="dcterms:W3CDTF">2023-05-09T16:46:04Z</dcterms:created>
  <dcterms:modified xsi:type="dcterms:W3CDTF">2023-08-30T01:46:54Z</dcterms:modified>
</cp:coreProperties>
</file>