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F4ED-DAC6-4F3F-A471-BD19BB94C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C5EF3-E2ED-4FB1-BADC-B2800EE44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CFC9-DA97-4297-9CBE-81A656CC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BD0C-11EF-464E-95CE-F05D7770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4E24-E717-42AC-B38B-E5CF9EE7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9ACC-213C-4DD9-9468-2323EDE1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50BC1-5B3D-4CE5-86E1-2B228F61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2D0C-0377-49FC-B946-92C3E160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1F4B-7170-4A7F-B450-FEE36B18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7592-AD81-4DE0-B5B3-D527287E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691D-9528-46D6-BE25-09EDD6DB5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E6727-7C86-4A34-B044-077637BC6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9C85-382B-492D-8FA9-7AE6DA3A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E04C-614E-4EA9-935D-1C341E02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E4F3-62C1-4955-91B8-F0DB45B4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9A78-16DE-4995-A77C-F6AFF9F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9578-9AC3-47FF-BC41-D96A5C7B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B5BD-61EA-409F-86D6-CB11C0F8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6E37-ECA4-44BF-A395-9DF43CAB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58D7-21B0-47EC-970D-EA2633AD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541A-9F13-4B94-913B-9E59CEFD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89C9-D63F-41B2-9D8D-3314FFBB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D9F3-09E9-4E58-8E5A-A71EF6D4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57D7-CC91-4006-832A-5992933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2F08-D2C0-4D40-9B68-E0F8DEF0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AA54-B5BA-42C1-9EAA-B5EB9BEB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7128-0647-4709-AA9B-0CB8E8B20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DA762-08CD-4340-BB5D-42705113D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7E8D-B04A-4222-B359-3265E779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6D86-BC1C-4FDC-9B32-46071840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7E197-8E8A-4AFE-BB37-420CBD35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A78E-6EE8-43C7-9F4F-653918CC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B4DE3-824A-4AFA-A099-966F501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4DF83-C54E-49F1-A886-132897AB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CD6E9-B30E-432D-9B5F-999E3A483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29161-AF5A-4357-BF34-49087B82A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F9250-C0E5-48A2-9DBF-1679EFF1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0712C-7DAF-4931-8B61-5E9709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06311-0B09-4183-AFD0-1A999E14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A3DB-888E-4D27-BF60-C18D4CAA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50020-B523-489F-B09C-C8298643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3A82B-7C5F-4268-988E-7775B79A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30751-90E8-43FB-9EA6-30C347FF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B50B8-3BE9-48A7-8229-D88F62CE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A9346-1298-4721-A7F3-17663FAF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9DF61-D3CE-495B-8949-DDD0A451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A9D5-ED8E-4A11-92FB-83DF8A4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1642-6B6B-4D09-834C-17774ACF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14F7-4352-4C9B-B119-2C58BD07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BA92-C289-4B53-A629-FEE11A62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6E082-05B6-41A6-A697-F5F751AF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90E6F-A0FC-468E-8AA1-CDE9F6C3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EE8C-0786-4B7A-BCC2-3665A241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7DA29-B4AD-425E-9470-450D13B97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6B418-B6E0-4D9C-B7CE-1311AF27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AEBA-B646-4BBA-AAB6-582EA855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7F659-ED84-45B3-A528-97BB9E3B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F892-8072-45A0-8D75-314E325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FDF66-DCB8-43F1-8C76-FE26BB37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7F08C-E1E0-4E70-8B4A-DD6749F1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02BA-3847-4D97-A2C6-C84D972BB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2302-69B6-4F14-959B-E1EBEFC91F0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0488-ADDC-4DBC-8049-C5099DF98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1E91-5589-4696-9B0B-DF08AD037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F930-B379-43B5-AADA-5D7D0904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3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w3.org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DAD7-EFAB-451C-98E5-61B4C8CA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HTML 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D5F86-3794-4E3C-BA93-EF1D09832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15</a:t>
            </a:r>
          </a:p>
        </p:txBody>
      </p:sp>
    </p:spTree>
    <p:extLst>
      <p:ext uri="{BB962C8B-B14F-4D97-AF65-F5344CB8AC3E}">
        <p14:creationId xmlns:p14="http://schemas.microsoft.com/office/powerpoint/2010/main" val="200025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3782-315B-4406-9239-1BE1677C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8CC5-B789-450D-86F5-76DEF2C5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586E7-B007-4364-A8D1-B67519D2B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561"/>
            <a:ext cx="12192000" cy="55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9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6277-6AA2-4915-B625-48F17D72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4EFE2-D088-42F6-92CC-1376BE7B5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67295"/>
            <a:ext cx="12192000" cy="2490705"/>
          </a:xfrm>
        </p:spPr>
      </p:pic>
    </p:spTree>
    <p:extLst>
      <p:ext uri="{BB962C8B-B14F-4D97-AF65-F5344CB8AC3E}">
        <p14:creationId xmlns:p14="http://schemas.microsoft.com/office/powerpoint/2010/main" val="118276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4DDC-B9A3-469E-A238-66F3FA31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19727-BC39-427E-9E59-F234A729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0284"/>
            <a:ext cx="12192000" cy="5209714"/>
          </a:xfrm>
        </p:spPr>
      </p:pic>
    </p:spTree>
    <p:extLst>
      <p:ext uri="{BB962C8B-B14F-4D97-AF65-F5344CB8AC3E}">
        <p14:creationId xmlns:p14="http://schemas.microsoft.com/office/powerpoint/2010/main" val="266624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696D-54B6-4199-A8F9-F6C003A7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1182-D70A-45DC-BA7C-D0684AC2D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02E5-EAAC-4B91-9E8A-2915A2E0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DOM Document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5A1C-1C4F-4076-89A6-2968E6E9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is an object representation of your web page</a:t>
            </a:r>
          </a:p>
          <a:p>
            <a:r>
              <a:rPr lang="en-US" dirty="0"/>
              <a:t>Any time you want to access an element, you always access the document object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8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CF8-2148-4DD6-AB16-8D0CA54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C896-D863-4099-8220-458320FF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Finds an element by its ID and returns an object</a:t>
            </a:r>
          </a:p>
          <a:p>
            <a:r>
              <a:rPr lang="en-US" b="1" i="1" dirty="0" err="1"/>
              <a:t>document.getElementsByTagName</a:t>
            </a:r>
            <a:r>
              <a:rPr lang="en-US" b="1" i="1" dirty="0"/>
              <a:t>(name):</a:t>
            </a:r>
          </a:p>
          <a:p>
            <a:pPr lvl="1"/>
            <a:r>
              <a:rPr lang="en-US" dirty="0"/>
              <a:t>Finds all elements of a tag name and returns an </a:t>
            </a:r>
            <a:r>
              <a:rPr lang="en-US" dirty="0" err="1"/>
              <a:t>HTMLCollection</a:t>
            </a:r>
            <a:r>
              <a:rPr lang="en-US" dirty="0"/>
              <a:t> </a:t>
            </a:r>
          </a:p>
          <a:p>
            <a:r>
              <a:rPr lang="en-US" b="1" i="1" dirty="0" err="1"/>
              <a:t>document.getElementsByClassName</a:t>
            </a:r>
            <a:r>
              <a:rPr lang="en-US" b="1" i="1" dirty="0"/>
              <a:t>(name):</a:t>
            </a:r>
          </a:p>
          <a:p>
            <a:pPr lvl="1"/>
            <a:r>
              <a:rPr lang="en-US" dirty="0"/>
              <a:t>Finds all elements of a class name and returns an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1E0A-508E-4307-9B63-FF2C0664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823E-2038-4886-93F2-2BB55E74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element.innerHTML</a:t>
            </a:r>
            <a:r>
              <a:rPr lang="en-US" b="1" i="1" dirty="0"/>
              <a:t> </a:t>
            </a:r>
            <a:r>
              <a:rPr lang="en-US" dirty="0"/>
              <a:t>= new html content</a:t>
            </a:r>
          </a:p>
          <a:p>
            <a:pPr lvl="1"/>
            <a:r>
              <a:rPr lang="en-US" dirty="0"/>
              <a:t>Changes the </a:t>
            </a:r>
            <a:r>
              <a:rPr lang="en-US" dirty="0" err="1"/>
              <a:t>innerHTML</a:t>
            </a:r>
            <a:r>
              <a:rPr lang="en-US" dirty="0"/>
              <a:t> of an element</a:t>
            </a:r>
          </a:p>
          <a:p>
            <a:r>
              <a:rPr lang="en-US" b="1" i="1" dirty="0" err="1"/>
              <a:t>element.attribute</a:t>
            </a:r>
            <a:r>
              <a:rPr lang="en-US" b="1" i="1" dirty="0"/>
              <a:t> </a:t>
            </a:r>
            <a:r>
              <a:rPr lang="en-US" dirty="0"/>
              <a:t>= new value</a:t>
            </a:r>
          </a:p>
          <a:p>
            <a:pPr lvl="1"/>
            <a:r>
              <a:rPr lang="en-US" dirty="0"/>
              <a:t>Change the attribute value of an HTML element</a:t>
            </a:r>
          </a:p>
          <a:p>
            <a:r>
              <a:rPr lang="en-US" b="1" i="1" dirty="0" err="1"/>
              <a:t>element.style.property</a:t>
            </a:r>
            <a:r>
              <a:rPr lang="en-US" b="1" i="1" dirty="0"/>
              <a:t> </a:t>
            </a:r>
            <a:r>
              <a:rPr lang="en-US" dirty="0"/>
              <a:t>= new style</a:t>
            </a:r>
          </a:p>
          <a:p>
            <a:pPr lvl="1"/>
            <a:r>
              <a:rPr lang="en-US" dirty="0"/>
              <a:t>Change the style of an HTML element</a:t>
            </a:r>
          </a:p>
          <a:p>
            <a:r>
              <a:rPr lang="en-US" b="1" i="1" dirty="0" err="1"/>
              <a:t>Element.setAttribute</a:t>
            </a:r>
            <a:r>
              <a:rPr lang="en-US" b="1" i="1" dirty="0"/>
              <a:t>(attribute, element)</a:t>
            </a:r>
          </a:p>
          <a:p>
            <a:pPr lvl="1"/>
            <a:r>
              <a:rPr lang="en-US" dirty="0"/>
              <a:t>Change the value of an HTML element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CE94-C467-40AA-8EF4-1695D769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5348-3137-4879-BCE6-091590A6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document.createElement</a:t>
            </a:r>
            <a:r>
              <a:rPr lang="en-US" b="1" i="1" dirty="0"/>
              <a:t>(element)</a:t>
            </a:r>
          </a:p>
          <a:p>
            <a:pPr lvl="1"/>
            <a:r>
              <a:rPr lang="en-US" dirty="0"/>
              <a:t>Creates an HTML element</a:t>
            </a:r>
          </a:p>
          <a:p>
            <a:r>
              <a:rPr lang="en-US" b="1" i="1" dirty="0" err="1"/>
              <a:t>document.appendChild</a:t>
            </a:r>
            <a:r>
              <a:rPr lang="en-US" b="1" i="1" dirty="0"/>
              <a:t>(element)</a:t>
            </a:r>
          </a:p>
          <a:p>
            <a:pPr lvl="1"/>
            <a:r>
              <a:rPr lang="en-US" dirty="0"/>
              <a:t>Adds a child element</a:t>
            </a:r>
          </a:p>
          <a:p>
            <a:r>
              <a:rPr lang="en-US" b="1" i="1" dirty="0" err="1"/>
              <a:t>document.replaceChild</a:t>
            </a:r>
            <a:r>
              <a:rPr lang="en-US" b="1" i="1" dirty="0"/>
              <a:t>(new, old)</a:t>
            </a:r>
          </a:p>
          <a:p>
            <a:pPr lvl="1"/>
            <a:r>
              <a:rPr lang="en-US" dirty="0"/>
              <a:t>Replaces an HTML element with a new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7D66-4B32-4522-9079-10AE156B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56215"/>
            <a:ext cx="6096000" cy="16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7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402-7841-4332-A76C-C11DC59C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D79E-46E6-441C-A215-BFA2B878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document.removeChild</a:t>
            </a:r>
            <a:r>
              <a:rPr lang="en-US" b="1" i="1" dirty="0"/>
              <a:t>(element)</a:t>
            </a:r>
          </a:p>
          <a:p>
            <a:pPr lvl="1"/>
            <a:r>
              <a:rPr lang="en-US" dirty="0"/>
              <a:t>Removes an HTML element from a parent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F8BA0-551B-4882-874F-C5B85250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98448"/>
            <a:ext cx="6096000" cy="17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4CA8-9F0A-423C-8673-29D646C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B663-8DCA-4470-A15C-8189B1E6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(id).onclick = function() { code }</a:t>
            </a:r>
          </a:p>
          <a:p>
            <a:pPr lvl="1"/>
            <a:r>
              <a:rPr lang="en-US" dirty="0"/>
              <a:t>Adds a new event handler to an onclick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00519-B7B8-4C2E-BAD9-97630B1F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39182"/>
            <a:ext cx="12192000" cy="311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2F9-30FA-4527-AB11-BDDAEF20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950D-E63F-4857-A0E5-02AC8FE5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page loads, the browser creates a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 </a:t>
            </a:r>
            <a:r>
              <a:rPr lang="en-US" b="1" i="1" dirty="0"/>
              <a:t>HTML DOM</a:t>
            </a:r>
            <a:r>
              <a:rPr lang="en-US" dirty="0"/>
              <a:t> is constructed as a </a:t>
            </a:r>
            <a:r>
              <a:rPr lang="en-US" b="1" i="1" dirty="0"/>
              <a:t>tree</a:t>
            </a:r>
            <a:r>
              <a:rPr lang="en-US" dirty="0"/>
              <a:t> (a data structure) of </a:t>
            </a:r>
            <a:r>
              <a:rPr lang="en-US" b="1" i="1" dirty="0"/>
              <a:t>Objects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5C025-A2DC-4082-A4E0-F6BF8F69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6" y="3429000"/>
            <a:ext cx="1054699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1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E4-9C43-4782-A11D-4B927F9A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DOM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055F4-8B20-4782-9B19-0B121A568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76" y="1389210"/>
            <a:ext cx="8166847" cy="5298460"/>
          </a:xfrm>
        </p:spPr>
      </p:pic>
    </p:spTree>
    <p:extLst>
      <p:ext uri="{BB962C8B-B14F-4D97-AF65-F5344CB8AC3E}">
        <p14:creationId xmlns:p14="http://schemas.microsoft.com/office/powerpoint/2010/main" val="4962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C63E-A5B3-46AF-AC25-C2612F89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87B9-610C-4802-86AC-DA2DBBF33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74EE-9C47-4DF1-8752-2F3D0404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Finding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8898-8B7B-4809-880A-E029B01E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operate on an element using the DOM, you’ll have to find it first.</a:t>
            </a:r>
          </a:p>
          <a:p>
            <a:r>
              <a:rPr lang="en-US" dirty="0"/>
              <a:t>There are lots of ways to find an element:</a:t>
            </a:r>
          </a:p>
          <a:p>
            <a:pPr lvl="1"/>
            <a:r>
              <a:rPr lang="en-US" dirty="0"/>
              <a:t>Finding elements by id</a:t>
            </a:r>
          </a:p>
          <a:p>
            <a:pPr lvl="1"/>
            <a:r>
              <a:rPr lang="en-US" dirty="0"/>
              <a:t>Finding elements by tag name</a:t>
            </a:r>
          </a:p>
          <a:p>
            <a:pPr lvl="1"/>
            <a:r>
              <a:rPr lang="en-US" dirty="0"/>
              <a:t>Finding elements by class name</a:t>
            </a:r>
          </a:p>
          <a:p>
            <a:pPr lvl="1"/>
            <a:r>
              <a:rPr lang="en-US" dirty="0"/>
              <a:t>Finding elements by </a:t>
            </a:r>
            <a:r>
              <a:rPr lang="en-US" dirty="0" err="1"/>
              <a:t>css</a:t>
            </a:r>
            <a:r>
              <a:rPr lang="en-US" dirty="0"/>
              <a:t> selector</a:t>
            </a:r>
          </a:p>
          <a:p>
            <a:pPr lvl="1"/>
            <a:r>
              <a:rPr lang="en-US" dirty="0"/>
              <a:t>Finding elements by HTML object collection</a:t>
            </a:r>
          </a:p>
        </p:txBody>
      </p:sp>
    </p:spTree>
    <p:extLst>
      <p:ext uri="{BB962C8B-B14F-4D97-AF65-F5344CB8AC3E}">
        <p14:creationId xmlns:p14="http://schemas.microsoft.com/office/powerpoint/2010/main" val="4291093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51BE-B1CD-4A85-8ACB-94B8A9C9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D6D8-6714-44DA-AD5D-5EFBA453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easiest way to select an element</a:t>
            </a:r>
          </a:p>
          <a:p>
            <a:r>
              <a:rPr lang="en-US" dirty="0"/>
              <a:t>This will only select a single element</a:t>
            </a:r>
          </a:p>
          <a:p>
            <a:r>
              <a:rPr lang="en-US" b="1" i="1" dirty="0" err="1"/>
              <a:t>document.getElementById</a:t>
            </a:r>
            <a:r>
              <a:rPr lang="en-US" b="1" i="1" dirty="0"/>
              <a:t>(‘intro’)</a:t>
            </a:r>
            <a:r>
              <a:rPr lang="en-US" dirty="0"/>
              <a:t> will search for an return an Object of the element that you were looking for, or a null value if it does not exist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4C021-ADFA-4F5D-853F-3F7ADC824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27642"/>
            <a:ext cx="12192000" cy="13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8281-353C-4EA3-B794-9FF34DE5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Tag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FCE3-C348-4B25-8C33-B71B4563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document.getElementsByTagName</a:t>
            </a:r>
            <a:r>
              <a:rPr lang="en-US" b="1" i="1" dirty="0"/>
              <a:t>(name)</a:t>
            </a:r>
          </a:p>
          <a:p>
            <a:r>
              <a:rPr lang="en-US" dirty="0"/>
              <a:t>This will find all child elements, like &lt;p&gt; or &lt;div&gt; and return them in a collection</a:t>
            </a:r>
          </a:p>
          <a:p>
            <a:r>
              <a:rPr lang="en-US" dirty="0"/>
              <a:t>You can call this method on another element to search for tags within another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BF93D-B420-4B27-A5ED-07347118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8690"/>
            <a:ext cx="12192000" cy="17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3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539-0450-43C4-A536-6C1F6D8C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D1EE-B422-4ABE-9915-F4F3BCBD2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document.getElementsByClassName</a:t>
            </a:r>
            <a:r>
              <a:rPr lang="en-US" b="1" i="1" dirty="0"/>
              <a:t>(name)</a:t>
            </a:r>
            <a:endParaRPr lang="en-US" dirty="0"/>
          </a:p>
          <a:p>
            <a:r>
              <a:rPr lang="en-US" dirty="0"/>
              <a:t>Returns all elements of a certain class name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23C8E-D1B1-4A03-9349-7D870808A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45"/>
            <a:ext cx="12192000" cy="14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4B3E-E94D-48E2-B9B2-03DD9EFD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CSS Selectors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BD35-2552-4655-B7BD-6658E4DA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document.querySelectorAll</a:t>
            </a:r>
            <a:r>
              <a:rPr lang="en-US" b="1" i="1" dirty="0"/>
              <a:t>(‘</a:t>
            </a:r>
            <a:r>
              <a:rPr lang="en-US" b="1" i="1" dirty="0" err="1"/>
              <a:t>p.intro</a:t>
            </a:r>
            <a:r>
              <a:rPr lang="en-US" b="1" i="1" dirty="0"/>
              <a:t>’);</a:t>
            </a:r>
          </a:p>
          <a:p>
            <a:r>
              <a:rPr lang="en-US" dirty="0"/>
              <a:t>Finds all HTML elements that match a certain CSS Selector</a:t>
            </a:r>
          </a:p>
          <a:p>
            <a:r>
              <a:rPr lang="en-US" dirty="0"/>
              <a:t>Returns a list of all &lt;p&gt; elements with class=‘intro’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723DA-7EEF-44BA-8073-C75281AE7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383"/>
            <a:ext cx="12192000" cy="10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1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6A2-91AB-4E3C-9420-5FC111D9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BAD8-3255-4ABC-AABC-286CD5C08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C966-B134-4A44-A2DB-DC85278E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479A-14A6-41C7-A05A-D674C3D1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change the content of an HTML element is using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Syntax: </a:t>
            </a:r>
            <a:r>
              <a:rPr lang="en-US" i="1" dirty="0" err="1"/>
              <a:t>document.getElementById</a:t>
            </a:r>
            <a:r>
              <a:rPr lang="en-US" i="1" dirty="0"/>
              <a:t>(id).</a:t>
            </a:r>
            <a:r>
              <a:rPr lang="en-US" i="1" dirty="0" err="1"/>
              <a:t>innerHTML</a:t>
            </a:r>
            <a:r>
              <a:rPr lang="en-US" i="1" dirty="0"/>
              <a:t> = new HTML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2C30C-6B77-426B-BCFA-57994790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2588"/>
            <a:ext cx="12192000" cy="21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FD84-5058-4B81-BB2C-E4E40F87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Value of an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949-756C-4F5C-94CF-12C7C5AE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(id).attribute = new value</a:t>
            </a:r>
          </a:p>
          <a:p>
            <a:r>
              <a:rPr lang="en-US" dirty="0"/>
              <a:t> This is a great way to change the value of the image of a </a:t>
            </a:r>
            <a:r>
              <a:rPr lang="en-US" dirty="0" err="1"/>
              <a:t>src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3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5A69-459F-4123-BB07-D79DAF0D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440C-B19E-4601-93FB-3FEAC134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Document Object Model, JavaScript is empowered to create dynamic webpages:</a:t>
            </a:r>
          </a:p>
          <a:p>
            <a:r>
              <a:rPr lang="en-US" dirty="0"/>
              <a:t>Possibilities</a:t>
            </a:r>
          </a:p>
          <a:p>
            <a:pPr lvl="1"/>
            <a:r>
              <a:rPr lang="en-US" dirty="0"/>
              <a:t>Changing all HTML Elements in a page</a:t>
            </a:r>
          </a:p>
          <a:p>
            <a:pPr lvl="1"/>
            <a:r>
              <a:rPr lang="en-US" dirty="0"/>
              <a:t>Changing all HTML Attributes in a page</a:t>
            </a:r>
          </a:p>
          <a:p>
            <a:pPr lvl="1"/>
            <a:r>
              <a:rPr lang="en-US" dirty="0"/>
              <a:t>Changing all CSS styles in a page</a:t>
            </a:r>
          </a:p>
          <a:p>
            <a:pPr lvl="1"/>
            <a:r>
              <a:rPr lang="en-US" dirty="0"/>
              <a:t>Removing existing elements</a:t>
            </a:r>
          </a:p>
          <a:p>
            <a:pPr lvl="1"/>
            <a:r>
              <a:rPr lang="en-US" dirty="0"/>
              <a:t>Adding new elements</a:t>
            </a:r>
          </a:p>
          <a:p>
            <a:pPr lvl="1"/>
            <a:r>
              <a:rPr lang="en-US" dirty="0"/>
              <a:t>Reacting to events that occur in a page</a:t>
            </a:r>
          </a:p>
          <a:p>
            <a:pPr lvl="1"/>
            <a:r>
              <a:rPr lang="en-US" dirty="0"/>
              <a:t>Much, much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04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8CEB-5C0C-4F17-99E4-4CB0B3A3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800F-047F-48F2-888A-878891CFF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5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C0E8-9401-44D9-94DB-BC3055B9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6D3C-55A1-4DD2-8137-963810C2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document.getElementById</a:t>
            </a:r>
            <a:r>
              <a:rPr lang="en-US" b="1" i="1" dirty="0"/>
              <a:t>(id).</a:t>
            </a:r>
            <a:r>
              <a:rPr lang="en-US" b="1" i="1" dirty="0" err="1"/>
              <a:t>style.property</a:t>
            </a:r>
            <a:r>
              <a:rPr lang="en-US" b="1" i="1" dirty="0"/>
              <a:t> = new style</a:t>
            </a:r>
          </a:p>
          <a:p>
            <a:r>
              <a:rPr lang="en-US" dirty="0"/>
              <a:t>This will change any style of your choosing to a new style (like color, background, font-family,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4A97-1CF1-45D9-965F-ECE71C6E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44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37CF-7659-4BD7-9627-21017D25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9A92-30C3-4492-803F-0FCF92EE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allows you to execute code (usually functions) when an event occurs</a:t>
            </a:r>
          </a:p>
          <a:p>
            <a:r>
              <a:rPr lang="en-US" dirty="0"/>
              <a:t>Events are generated by the browser when “things happen” to HTML Elements, like being clicked 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D8B1-6AAC-484A-9695-DF460ED4E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9763"/>
            <a:ext cx="12192000" cy="25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5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64FE-E129-4EBF-BE78-DCD84F66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476A-5901-4683-9C1F-5F69AC28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is a W3C (</a:t>
            </a:r>
            <a:r>
              <a:rPr lang="en-US" dirty="0">
                <a:hlinkClick r:id="rId2"/>
              </a:rPr>
              <a:t>World Wide Web Consortium</a:t>
            </a:r>
            <a:r>
              <a:rPr lang="en-US" dirty="0"/>
              <a:t>) standard for accessing documents</a:t>
            </a:r>
          </a:p>
          <a:p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5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C143-3EFF-4C04-886C-01E5A7BE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322B-B3E3-4500-8C9A-3C64FE40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W3C DOM is separated into 3 separate parts:</a:t>
            </a:r>
          </a:p>
          <a:p>
            <a:pPr lvl="1"/>
            <a:r>
              <a:rPr lang="en-US" dirty="0"/>
              <a:t>The Core DOM – a standard model for accessing all document types</a:t>
            </a:r>
          </a:p>
          <a:p>
            <a:pPr lvl="1"/>
            <a:r>
              <a:rPr lang="en-US" dirty="0"/>
              <a:t>XML DOM – a standard model for accessing XML docs</a:t>
            </a:r>
          </a:p>
          <a:p>
            <a:pPr lvl="1"/>
            <a:r>
              <a:rPr lang="en-US" dirty="0"/>
              <a:t>HTML DOM – a standard model for accessing HTML docs</a:t>
            </a:r>
          </a:p>
          <a:p>
            <a:r>
              <a:rPr lang="en-US" dirty="0"/>
              <a:t>We’re interested in the HTML DOM</a:t>
            </a:r>
          </a:p>
        </p:txBody>
      </p:sp>
    </p:spTree>
    <p:extLst>
      <p:ext uri="{BB962C8B-B14F-4D97-AF65-F5344CB8AC3E}">
        <p14:creationId xmlns:p14="http://schemas.microsoft.com/office/powerpoint/2010/main" val="48406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038C-0056-495F-A548-78D0CF4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2698-03B1-49B7-B006-12E76665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DOM: a standard </a:t>
            </a:r>
            <a:r>
              <a:rPr lang="en-US" b="1" i="1" dirty="0"/>
              <a:t>object</a:t>
            </a:r>
            <a:r>
              <a:rPr lang="en-US" dirty="0"/>
              <a:t> model and </a:t>
            </a:r>
            <a:r>
              <a:rPr lang="en-US" b="1" i="1" dirty="0"/>
              <a:t>programming interface</a:t>
            </a:r>
            <a:r>
              <a:rPr lang="en-US" dirty="0"/>
              <a:t> for HTML</a:t>
            </a:r>
          </a:p>
          <a:p>
            <a:r>
              <a:rPr lang="en-US" dirty="0"/>
              <a:t>It defines:</a:t>
            </a:r>
          </a:p>
          <a:p>
            <a:pPr lvl="1"/>
            <a:r>
              <a:rPr lang="en-US" dirty="0"/>
              <a:t>HTML Elements as Objects</a:t>
            </a:r>
          </a:p>
          <a:p>
            <a:pPr lvl="1"/>
            <a:r>
              <a:rPr lang="en-US" b="1" dirty="0"/>
              <a:t>Properties</a:t>
            </a:r>
            <a:r>
              <a:rPr lang="en-US" dirty="0"/>
              <a:t> of all HTML elements</a:t>
            </a:r>
          </a:p>
          <a:p>
            <a:pPr lvl="1"/>
            <a:r>
              <a:rPr lang="en-US" b="1" dirty="0"/>
              <a:t>Methods</a:t>
            </a:r>
            <a:r>
              <a:rPr lang="en-US" dirty="0"/>
              <a:t> to access all HTML elements</a:t>
            </a:r>
          </a:p>
          <a:p>
            <a:pPr lvl="1"/>
            <a:r>
              <a:rPr lang="en-US" b="1" dirty="0"/>
              <a:t>Events </a:t>
            </a:r>
            <a:r>
              <a:rPr lang="en-US" dirty="0"/>
              <a:t>all HTML Elements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07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8ED7-B05E-4E8A-9813-AAB74AE0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B9CF-2FAC-48FF-8B44-8303D5C9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1932-EF84-48EA-9EEF-AC0AA881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2CF8-D084-4848-99B6-30EAA977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can be accessed with JavaScript, but also other languages like Python, Ruby, PHP, and Java.</a:t>
            </a:r>
          </a:p>
          <a:p>
            <a:r>
              <a:rPr lang="en-US" b="1" i="1" dirty="0"/>
              <a:t>DOM Properties</a:t>
            </a:r>
            <a:r>
              <a:rPr lang="en-US" dirty="0"/>
              <a:t> are values you can set and change, like the content of a &lt;p&gt; element</a:t>
            </a:r>
          </a:p>
          <a:p>
            <a:r>
              <a:rPr lang="en-US" b="1" i="1" dirty="0"/>
              <a:t>DOM Methods</a:t>
            </a:r>
            <a:r>
              <a:rPr lang="en-US" dirty="0"/>
              <a:t> are actions you can take on DOM objects, like deleting or adding an entire &lt;p&gt;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712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AD6F-61FE-443D-9D46-1EBAD892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getElementById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4548-50C7-40CC-92E8-4B957FBE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common DOM method you’ll need is </a:t>
            </a:r>
            <a:r>
              <a:rPr lang="en-US" b="1" i="1" dirty="0" err="1"/>
              <a:t>getElementById</a:t>
            </a:r>
            <a:r>
              <a:rPr lang="en-US" b="1" i="1" dirty="0"/>
              <a:t>(“element-id-name”)</a:t>
            </a:r>
            <a:endParaRPr lang="en-US" dirty="0"/>
          </a:p>
          <a:p>
            <a:r>
              <a:rPr lang="en-US" dirty="0"/>
              <a:t>This method returns an Object representing the element an element with the given id (</a:t>
            </a:r>
            <a:r>
              <a:rPr lang="en-US" b="1" i="1" dirty="0"/>
              <a:t>element-id-name</a:t>
            </a:r>
            <a:r>
              <a:rPr lang="en-US" dirty="0"/>
              <a:t>).</a:t>
            </a:r>
          </a:p>
          <a:p>
            <a:r>
              <a:rPr lang="en-US" dirty="0"/>
              <a:t>That element will have the </a:t>
            </a:r>
            <a:r>
              <a:rPr lang="en-US" b="1" i="1" dirty="0" err="1"/>
              <a:t>innerHTML</a:t>
            </a:r>
            <a:r>
              <a:rPr lang="en-US" dirty="0"/>
              <a:t> property, which we can use to change whatever is inside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53334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969</Words>
  <Application>Microsoft Office PowerPoint</Application>
  <PresentationFormat>Widescreen</PresentationFormat>
  <Paragraphs>115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The HTML DOM</vt:lpstr>
      <vt:lpstr>The Document Object Model (DOM)</vt:lpstr>
      <vt:lpstr>The Document Object Model (DOM)</vt:lpstr>
      <vt:lpstr>What is the DOM?</vt:lpstr>
      <vt:lpstr>What is the DOM?</vt:lpstr>
      <vt:lpstr>What is the HTML DOM?</vt:lpstr>
      <vt:lpstr>DOM Methods</vt:lpstr>
      <vt:lpstr>The DOM Programming Interface</vt:lpstr>
      <vt:lpstr>getElementById()</vt:lpstr>
      <vt:lpstr>DOM Method Example</vt:lpstr>
      <vt:lpstr>DOM Method Example</vt:lpstr>
      <vt:lpstr>DOM Method Example</vt:lpstr>
      <vt:lpstr>DOM Document</vt:lpstr>
      <vt:lpstr>The HTML DOM Document Object</vt:lpstr>
      <vt:lpstr>Finding HTML Elements</vt:lpstr>
      <vt:lpstr>Changing HTML Elements</vt:lpstr>
      <vt:lpstr>Adding Elements</vt:lpstr>
      <vt:lpstr>Deleting Elements</vt:lpstr>
      <vt:lpstr>Adding Event Handlers</vt:lpstr>
      <vt:lpstr>More DOM Objects</vt:lpstr>
      <vt:lpstr>DOM Elements</vt:lpstr>
      <vt:lpstr>Finding HTML Elements</vt:lpstr>
      <vt:lpstr>Finding HTML Elements by ID</vt:lpstr>
      <vt:lpstr>Finding HTML Elements by Tag Name</vt:lpstr>
      <vt:lpstr>Finding HTML Elements by Class Name</vt:lpstr>
      <vt:lpstr>Finding HTML Elements by CSS Selectors </vt:lpstr>
      <vt:lpstr>DOM HTML</vt:lpstr>
      <vt:lpstr>Changing the HTML Content</vt:lpstr>
      <vt:lpstr>Changing the Value of an Attribute</vt:lpstr>
      <vt:lpstr>DOM CSS</vt:lpstr>
      <vt:lpstr>Changing HTML Style</vt:lpstr>
      <vt:lpstr>Using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HTML DOM</dc:title>
  <dc:creator>YWCA Rockford</dc:creator>
  <cp:lastModifiedBy>YWCA Rockford</cp:lastModifiedBy>
  <cp:revision>16</cp:revision>
  <dcterms:created xsi:type="dcterms:W3CDTF">2023-05-09T16:46:04Z</dcterms:created>
  <dcterms:modified xsi:type="dcterms:W3CDTF">2023-05-09T21:50:32Z</dcterms:modified>
</cp:coreProperties>
</file>