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8AEF-C525-4905-B64C-A0F8FC260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F538C-18FA-4E24-A36D-1A5B29280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DF9D-27ED-4FD7-818A-298F05DE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39A71-BCAC-4804-A954-593D808F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92C6-1A37-40F8-915E-84623A1C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D357-D6AA-452C-B75A-4B668367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D27A7-52F9-4FF3-8F4B-8A36CA5E4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AACA6-5F35-46C9-865D-67FD19CF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E7F63-B6B9-4E76-92EC-384D7EE9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97344-158D-4383-9401-510C3E3F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4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F0AF3-9554-46E3-9218-5B5B4B347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DDB7E-D489-42A1-843B-E38DAE043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DB15-E0D6-4928-B587-3B95824E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4923-9AF7-4920-8910-4B7676A3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D414E-78FD-4ED8-B7E1-50298361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8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839B-D928-495F-8F6B-27954D48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4CD7A-3080-4995-9371-8402CF3A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42036-51CB-4AEC-A86B-A9527554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698AD-649D-4872-BAB2-3D732CBA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6203B-1FE3-4E4F-8D23-928D31A6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9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7634-E994-478F-9BBC-0FFDD39A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C9CD3-8855-4B05-B7D0-FA5739F6E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3E96-7F61-4BA6-A8F2-0275E75E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8AB9E-8114-4D75-9690-0BB98AE2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8C3A-44D0-48CF-94D4-3E161B1B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1779-2745-48B1-A048-EFDA915A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B5777-4883-48A7-9684-5390134B8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54159-649D-4386-9E08-CAD9796F3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3FA80-6AE5-454E-B2D2-5EE8384B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0E483-8159-41A8-AE1B-12E4B76A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981D2-7DAA-4EC4-B9F2-370A1BE3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5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F6B3-3E26-478C-83C4-5C904A76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0DC91-B636-4956-A8D0-EFFB7697F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51563-7776-4BFB-AD86-7BF5F1C29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64E27-C499-4087-A53D-F1B975DDB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E5FA9-76F9-4CFC-97B3-072C2C9A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87053-3BE5-466C-834A-798A4F9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30A75-4F07-4AC8-A804-569E08B0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1B495-4A09-48FC-9BC5-D27E3F8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91EA-DBE7-4A0F-A83B-6A490A78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F6F5A-A67E-4569-893A-31A282DA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724C5-685E-4BB4-A7D8-148665B0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88C2E-DB0D-4164-8438-74361F26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2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60E13-57CE-4471-B305-7A69E3CE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1F61C-75B4-4369-95C8-A716C7EE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99346-E6A0-478B-B9DB-A68015A3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F80A-AE2C-4F9A-82D7-1115CA66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02BA-B558-4528-98A7-CFEB45EB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3DDFC-4CAF-43B6-9C18-410E097CF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CE676-AFD0-42A1-B60B-F3EE8E27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1AC9E-4E47-435B-9495-DDDCF6E3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79700-60BE-44BC-8E56-600DF820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702B-0E63-45EA-862B-C8AE5E92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E58BF-B882-4D67-8C06-5B94676A5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25E1A-3B12-4F84-81B6-C1F2A1EE1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DA723-BF40-4D7B-9C1B-CDACF403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788-BC47-47C4-AC1E-63C97DA6084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79918-43F8-4719-AF1A-901D1868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5BE43-573B-4F1F-B935-B59FBA57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0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C4341-1E49-4AC1-B750-5DD8E302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6FD20-B164-467E-88C5-E69D07C3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6EC85-2F75-4464-904D-215897250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D788-BC47-47C4-AC1E-63C97DA6084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A8A99-E9EE-4B11-B96A-B53EFD2AA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BDD6F-A8BC-458D-B1BE-B8FA4E368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55B2-A251-450B-A572-E64A1758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0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150C-6BF1-4D77-A7B0-BD872E1AF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6695-5D09-48E4-AB16-54FDF737F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19</a:t>
            </a:r>
          </a:p>
        </p:txBody>
      </p:sp>
    </p:spTree>
    <p:extLst>
      <p:ext uri="{BB962C8B-B14F-4D97-AF65-F5344CB8AC3E}">
        <p14:creationId xmlns:p14="http://schemas.microsoft.com/office/powerpoint/2010/main" val="370463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1892-B83D-4B5E-9ACE-3452588E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26FA1-71B5-40F7-9579-165E343FB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0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D7E6-4785-4141-9D48-C1302873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7E3E-419F-47E6-B1C9-E37A8396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Web Storage API</a:t>
            </a:r>
            <a:r>
              <a:rPr lang="en-US" dirty="0"/>
              <a:t> simplifies the process of storing and retrieving data in the browser</a:t>
            </a:r>
          </a:p>
          <a:p>
            <a:r>
              <a:rPr lang="en-US" dirty="0"/>
              <a:t>This API is supported by all modern browsers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A9344-F345-4C43-BD47-BE23B8036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903005"/>
            <a:ext cx="6096000" cy="93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8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C4B9-8865-4B3A-81C0-F764E148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localStorage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A0C8-11BF-48E2-8583-AFB97B2C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localStorage</a:t>
            </a:r>
            <a:r>
              <a:rPr lang="en-US" b="1" i="1" dirty="0"/>
              <a:t> </a:t>
            </a:r>
            <a:r>
              <a:rPr lang="en-US" dirty="0"/>
              <a:t>object provides access to local storage for the web sites you use the API with</a:t>
            </a:r>
          </a:p>
          <a:p>
            <a:r>
              <a:rPr lang="en-US" dirty="0"/>
              <a:t>Allows you to read, store, add, delete, or modify data items for a domain</a:t>
            </a:r>
          </a:p>
          <a:p>
            <a:r>
              <a:rPr lang="en-US" dirty="0"/>
              <a:t>This storage is not deleted when you exit the page and has no expiration</a:t>
            </a:r>
          </a:p>
        </p:txBody>
      </p:sp>
    </p:spTree>
    <p:extLst>
      <p:ext uri="{BB962C8B-B14F-4D97-AF65-F5344CB8AC3E}">
        <p14:creationId xmlns:p14="http://schemas.microsoft.com/office/powerpoint/2010/main" val="172461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22CE-F8DC-4ED5-A657-1CF22A54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setItem</a:t>
            </a:r>
            <a:r>
              <a:rPr lang="en-US" b="1" i="1" dirty="0"/>
              <a:t>()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2EF9-72E7-401B-98C8-CD5B895C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localStorage.</a:t>
            </a:r>
            <a:r>
              <a:rPr lang="en-US" b="1" i="1" dirty="0" err="1"/>
              <a:t>setItem</a:t>
            </a:r>
            <a:r>
              <a:rPr lang="en-US" b="1" i="1" dirty="0"/>
              <a:t>()</a:t>
            </a:r>
            <a:r>
              <a:rPr lang="en-US" dirty="0"/>
              <a:t> method adds a piece of data to storage</a:t>
            </a:r>
          </a:p>
          <a:p>
            <a:r>
              <a:rPr lang="en-US" dirty="0"/>
              <a:t>It takes the name of the data and the value of the data as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BBE48-DE9C-414E-8D50-791C8037F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243919"/>
            <a:ext cx="6096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1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2554-7A3D-449B-800B-F4DDBBD5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getItem</a:t>
            </a:r>
            <a:r>
              <a:rPr lang="en-US" b="1" i="1" dirty="0"/>
              <a:t>()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D863-9ECB-4E86-8B18-80222D896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localStorage.</a:t>
            </a:r>
            <a:r>
              <a:rPr lang="en-US" b="1" i="1" dirty="0" err="1"/>
              <a:t>getItem</a:t>
            </a:r>
            <a:r>
              <a:rPr lang="en-US" b="1" i="1" dirty="0"/>
              <a:t>()</a:t>
            </a:r>
            <a:r>
              <a:rPr lang="en-US" dirty="0"/>
              <a:t> method retrieves a piece of data from storage</a:t>
            </a:r>
          </a:p>
          <a:p>
            <a:r>
              <a:rPr lang="en-US" dirty="0"/>
              <a:t>It takes the name of the data you are accessing as a 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BA719-36A2-4200-8EA0-929C96E6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069559"/>
            <a:ext cx="6096000" cy="78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8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66FE-8DD8-4B22-A9CD-2C9DFF90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sessionStorage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1D6C-AD0A-408A-91C2-200FDE5A5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sessionStorage</a:t>
            </a:r>
            <a:r>
              <a:rPr lang="en-US" dirty="0"/>
              <a:t> object is identical to the </a:t>
            </a:r>
            <a:r>
              <a:rPr lang="en-US" dirty="0" err="1"/>
              <a:t>localStorage</a:t>
            </a:r>
            <a:r>
              <a:rPr lang="en-US" dirty="0"/>
              <a:t> object, but only stores data for a single session</a:t>
            </a:r>
          </a:p>
          <a:p>
            <a:r>
              <a:rPr lang="en-US" dirty="0"/>
              <a:t>All methods/properties are the same as </a:t>
            </a:r>
            <a:r>
              <a:rPr lang="en-US" dirty="0" err="1"/>
              <a:t>localStorage</a:t>
            </a:r>
            <a:r>
              <a:rPr lang="en-US" dirty="0"/>
              <a:t>, but all data gets deleted when the </a:t>
            </a:r>
            <a:r>
              <a:rPr lang="en-US" i="1" dirty="0"/>
              <a:t>browser is closed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0B1EE-909E-4A34-99CB-0490AB775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122895"/>
            <a:ext cx="6096000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0FB6-6187-4FB2-80C0-B834C3D2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Object Properties and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F73EF-6EFA-4979-9E8A-8CA0F443B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304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1DF77A-59BD-4263-9AD0-3AE17A2E7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73215"/>
            <a:ext cx="12192000" cy="13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3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BB37-FEBA-491E-8BDC-E7FA24A1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Worker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35301-D79B-447A-AA05-03F3ADF72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3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70BA-DEAB-42AD-B94A-AB392C5F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Worker?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6CFB-8A57-4E26-B47C-33AF031E5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call synchronous code in an HTML page, the page is unresponsive until it finishes running</a:t>
            </a:r>
          </a:p>
          <a:p>
            <a:r>
              <a:rPr lang="en-US" dirty="0"/>
              <a:t>A </a:t>
            </a:r>
            <a:r>
              <a:rPr lang="en-US" b="1" i="1" dirty="0"/>
              <a:t>Web Worker </a:t>
            </a:r>
            <a:r>
              <a:rPr lang="en-US" dirty="0"/>
              <a:t>is a JS that runs in the background, independently of other scripts</a:t>
            </a:r>
          </a:p>
          <a:p>
            <a:r>
              <a:rPr lang="en-US" dirty="0"/>
              <a:t>Users can continue doing things on the page while the </a:t>
            </a:r>
            <a:r>
              <a:rPr lang="en-US" i="1" dirty="0"/>
              <a:t>Web Worker</a:t>
            </a:r>
            <a:r>
              <a:rPr lang="en-US" dirty="0"/>
              <a:t> runs</a:t>
            </a:r>
          </a:p>
        </p:txBody>
      </p:sp>
    </p:spTree>
    <p:extLst>
      <p:ext uri="{BB962C8B-B14F-4D97-AF65-F5344CB8AC3E}">
        <p14:creationId xmlns:p14="http://schemas.microsoft.com/office/powerpoint/2010/main" val="3276583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6042-8707-4FC6-89C6-1565F75F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Worker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0937-BED8-426B-AD5D-1D411678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Web Workers</a:t>
            </a:r>
            <a:r>
              <a:rPr lang="en-US" dirty="0"/>
              <a:t> gained support by modern browsers between 2009 – 2012, but very old browsers may not be able to use them.</a:t>
            </a:r>
          </a:p>
          <a:p>
            <a:r>
              <a:rPr lang="en-US" dirty="0"/>
              <a:t>The example below shows how to check whether a browser supports </a:t>
            </a:r>
            <a:r>
              <a:rPr lang="en-US" i="1" dirty="0"/>
              <a:t>The Web Worker API</a:t>
            </a:r>
          </a:p>
          <a:p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46717-4C52-4FD2-BF89-FDEE798B3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20207"/>
            <a:ext cx="6096000" cy="28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2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75F2-909E-4C79-A453-51817EC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F3AED-2FA7-4FB0-AB5C-B5B9F572D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3D2F-64B8-4224-B237-364E4CCC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Worker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C708-6AE9-415D-95D0-4E31BDF6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our Web Worker in an external file</a:t>
            </a:r>
          </a:p>
          <a:p>
            <a:r>
              <a:rPr lang="en-US" dirty="0"/>
              <a:t>It will count up until it is stopped</a:t>
            </a:r>
          </a:p>
          <a:p>
            <a:r>
              <a:rPr lang="en-US" dirty="0"/>
              <a:t>This file is working in the background and uses </a:t>
            </a:r>
            <a:r>
              <a:rPr lang="en-US" b="1" i="1" dirty="0" err="1"/>
              <a:t>postMessage</a:t>
            </a:r>
            <a:r>
              <a:rPr lang="en-US" b="1" i="1" dirty="0"/>
              <a:t>()</a:t>
            </a:r>
            <a:r>
              <a:rPr lang="en-US" dirty="0"/>
              <a:t> to communicate with the foreground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DC2A8-4E56-4B64-B3C8-D8714A0B0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083" y="3585423"/>
            <a:ext cx="5100918" cy="32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73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D06A-8639-4BA7-952F-E5C2EBBC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Worker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51C6A-FCB8-4411-B670-0F1D2E9C5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Web Worker Object will call an external script to run in the background</a:t>
            </a:r>
          </a:p>
          <a:p>
            <a:r>
              <a:rPr lang="en-US" dirty="0"/>
              <a:t>Once a Worker has been created, it will run the code in example.js</a:t>
            </a:r>
          </a:p>
          <a:p>
            <a:r>
              <a:rPr lang="en-US" dirty="0"/>
              <a:t>Now we are able to send messages between our main file and example.js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B6465-544C-4B08-B134-4BBAF598F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983765"/>
            <a:ext cx="6096000" cy="18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2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A187-1B5E-4AF9-AE8F-5DC4B453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Worker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8932-81ED-4A35-8763-8CACA60B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let our files communicate, let’s add an </a:t>
            </a:r>
            <a:r>
              <a:rPr lang="en-US" b="1" i="1" dirty="0" err="1"/>
              <a:t>onmessage</a:t>
            </a:r>
            <a:r>
              <a:rPr lang="en-US" dirty="0"/>
              <a:t> event handler to the Web Worker</a:t>
            </a:r>
          </a:p>
          <a:p>
            <a:r>
              <a:rPr lang="en-US" dirty="0"/>
              <a:t>Every time the Worker runs the function </a:t>
            </a:r>
            <a:r>
              <a:rPr lang="en-US" i="1" dirty="0" err="1"/>
              <a:t>timedCount</a:t>
            </a:r>
            <a:r>
              <a:rPr lang="en-US" i="1" dirty="0"/>
              <a:t>(),</a:t>
            </a:r>
            <a:r>
              <a:rPr lang="en-US" dirty="0"/>
              <a:t>it will call the </a:t>
            </a:r>
            <a:r>
              <a:rPr lang="en-US" i="1" dirty="0" err="1"/>
              <a:t>postMessage</a:t>
            </a:r>
            <a:r>
              <a:rPr lang="en-US" i="1" dirty="0"/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The Worker’s data is stored in </a:t>
            </a:r>
            <a:r>
              <a:rPr lang="en-US" b="1" i="1" dirty="0" err="1"/>
              <a:t>event.data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A91F5-87A5-457E-A256-600CBB3A1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024445"/>
            <a:ext cx="6096000" cy="8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4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EB84-95A6-478A-85FD-C81CC73C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 a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0D10-2910-463C-8A87-B38CDA81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Workers must consume resources to execute code</a:t>
            </a:r>
          </a:p>
          <a:p>
            <a:r>
              <a:rPr lang="en-US" dirty="0"/>
              <a:t>Once you have a Worker, it will continue listening for messages until you deliberately remove the Worker.</a:t>
            </a:r>
          </a:p>
          <a:p>
            <a:r>
              <a:rPr lang="en-US" i="1" dirty="0"/>
              <a:t>Terminating</a:t>
            </a:r>
            <a:r>
              <a:rPr lang="en-US" dirty="0"/>
              <a:t> Workers frees up your computer’s resources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585D4-6891-4F20-9F8B-2DA85D2D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66133"/>
            <a:ext cx="6096000" cy="129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04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F860-448F-4D38-94B6-C650CD6E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a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354E-E4F0-4BAD-AA33-B27A7C60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reuse the code for a Web Worker by setting it to undefined after you have terminated it</a:t>
            </a:r>
          </a:p>
          <a:p>
            <a:r>
              <a:rPr lang="en-US" dirty="0"/>
              <a:t>This lets you reuse the same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45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24CC-FC21-48C7-9ED2-9CD07302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52FE-8DF4-4E56-8709-FEC9AC20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web workers are used in external files</a:t>
            </a:r>
          </a:p>
          <a:p>
            <a:r>
              <a:rPr lang="en-US" dirty="0"/>
              <a:t>Since they are not included in your HTML document’s script element, they will not have access to the </a:t>
            </a:r>
            <a:r>
              <a:rPr lang="en-US" b="1" i="1" dirty="0"/>
              <a:t>window</a:t>
            </a:r>
            <a:r>
              <a:rPr lang="en-US" dirty="0"/>
              <a:t> object, the </a:t>
            </a:r>
            <a:r>
              <a:rPr lang="en-US" b="1" i="1" dirty="0"/>
              <a:t>parent</a:t>
            </a:r>
            <a:r>
              <a:rPr lang="en-US" dirty="0"/>
              <a:t> object, or the </a:t>
            </a:r>
            <a:r>
              <a:rPr lang="en-US" b="1" i="1" dirty="0"/>
              <a:t>Document</a:t>
            </a:r>
            <a:r>
              <a:rPr lang="en-US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397802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8A9B-E77A-4090-8940-FAC1E608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4D96D-E457-40AA-B2D1-84A7BC26F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8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07A4-A8F0-4B5A-A47A-B7CB51E4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3856-D7C3-4113-BA9D-DAD01CAF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Fetch API</a:t>
            </a:r>
            <a:r>
              <a:rPr lang="en-US" dirty="0"/>
              <a:t> allows browsers to make HTTP Requests to Web Servers </a:t>
            </a:r>
          </a:p>
          <a:p>
            <a:r>
              <a:rPr lang="en-US" dirty="0"/>
              <a:t>The syntax is much simpler and easier than with </a:t>
            </a:r>
            <a:r>
              <a:rPr lang="en-US" dirty="0" err="1"/>
              <a:t>XMLHttpRequests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B6684D-E38F-45E7-B470-915629B5F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5771"/>
            <a:ext cx="6096000" cy="2342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6DD7C-3DB2-49AF-92F7-B6F2D2505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812083"/>
            <a:ext cx="6096000" cy="20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9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FE5-B512-4D8E-BF9F-FA44AE2E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fetch()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5814-C47C-4CE8-B886-166552AF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fetch(</a:t>
            </a:r>
            <a:r>
              <a:rPr lang="en-US" b="1" i="1" dirty="0" err="1"/>
              <a:t>url</a:t>
            </a:r>
            <a:r>
              <a:rPr lang="en-US" b="1" i="1" dirty="0"/>
              <a:t>, options):</a:t>
            </a:r>
          </a:p>
          <a:p>
            <a:pPr lvl="1"/>
            <a:r>
              <a:rPr lang="en-US" b="1" i="1" dirty="0"/>
              <a:t>url: </a:t>
            </a:r>
            <a:r>
              <a:rPr lang="en-US" dirty="0"/>
              <a:t>A </a:t>
            </a:r>
            <a:r>
              <a:rPr lang="en-US" dirty="0" err="1"/>
              <a:t>url</a:t>
            </a:r>
            <a:r>
              <a:rPr lang="en-US" dirty="0"/>
              <a:t> for a file or a relative path (Access across domains is restricted by default)</a:t>
            </a:r>
          </a:p>
          <a:p>
            <a:pPr lvl="1"/>
            <a:r>
              <a:rPr lang="en-US" b="1" i="1" dirty="0"/>
              <a:t>options:</a:t>
            </a:r>
            <a:r>
              <a:rPr lang="en-US" dirty="0"/>
              <a:t> An object literal you create with the options you want for the request including HTTP Method, headers, body, and several others</a:t>
            </a:r>
            <a:endParaRPr lang="en-US" b="1" i="1" dirty="0"/>
          </a:p>
          <a:p>
            <a:r>
              <a:rPr lang="en-US" b="1" i="1" dirty="0"/>
              <a:t>fetch</a:t>
            </a:r>
            <a:r>
              <a:rPr lang="en-US" dirty="0"/>
              <a:t> defaults to using a </a:t>
            </a:r>
            <a:r>
              <a:rPr lang="en-US" b="1" i="1" dirty="0"/>
              <a:t>GET</a:t>
            </a:r>
            <a:r>
              <a:rPr lang="en-US" dirty="0"/>
              <a:t> Request, so you do not ever need to specify that you are using one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70905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7C11-BD4B-4FB8-9AB5-6969F204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/>
              <a:t>fetch()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E051-6108-4487-9F6E-F53DCA26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fetch()</a:t>
            </a:r>
            <a:r>
              <a:rPr lang="en-US" dirty="0"/>
              <a:t> works just like a Promise and is used with Promise methods like </a:t>
            </a:r>
            <a:r>
              <a:rPr lang="en-US" i="1" dirty="0"/>
              <a:t>.then()</a:t>
            </a:r>
            <a:r>
              <a:rPr lang="en-US" dirty="0"/>
              <a:t> and </a:t>
            </a:r>
            <a:r>
              <a:rPr lang="en-US" i="1" dirty="0"/>
              <a:t>.catch()</a:t>
            </a:r>
            <a:r>
              <a:rPr lang="en-US" dirty="0"/>
              <a:t>.</a:t>
            </a:r>
          </a:p>
          <a:p>
            <a:r>
              <a:rPr lang="en-US" dirty="0"/>
              <a:t>You generally use </a:t>
            </a:r>
            <a:r>
              <a:rPr lang="en-US" i="1" dirty="0"/>
              <a:t>.then()</a:t>
            </a:r>
            <a:r>
              <a:rPr lang="en-US" dirty="0"/>
              <a:t> at least twice</a:t>
            </a:r>
          </a:p>
          <a:p>
            <a:r>
              <a:rPr lang="en-US" dirty="0"/>
              <a:t>The first </a:t>
            </a:r>
            <a:r>
              <a:rPr lang="en-US" i="1" dirty="0"/>
              <a:t>then(response) </a:t>
            </a:r>
            <a:r>
              <a:rPr lang="en-US" dirty="0"/>
              <a:t>has a </a:t>
            </a:r>
            <a:r>
              <a:rPr lang="en-US" b="1" i="1" dirty="0"/>
              <a:t>Response</a:t>
            </a:r>
            <a:r>
              <a:rPr lang="en-US" dirty="0"/>
              <a:t> object as a parameter, which represents the response as a parameter</a:t>
            </a:r>
          </a:p>
        </p:txBody>
      </p:sp>
    </p:spTree>
    <p:extLst>
      <p:ext uri="{BB962C8B-B14F-4D97-AF65-F5344CB8AC3E}">
        <p14:creationId xmlns:p14="http://schemas.microsoft.com/office/powerpoint/2010/main" val="155046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0886-B501-40DA-A0AA-7B3BAF3A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C0B9-9479-4864-BAB2-5AB7B1E2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API:</a:t>
            </a:r>
            <a:r>
              <a:rPr lang="en-US" dirty="0"/>
              <a:t> Application Programming Interface</a:t>
            </a:r>
          </a:p>
          <a:p>
            <a:r>
              <a:rPr lang="en-US" dirty="0"/>
              <a:t>A browser API extends the functionality of a web browser</a:t>
            </a:r>
          </a:p>
          <a:p>
            <a:r>
              <a:rPr lang="en-US" dirty="0"/>
              <a:t>A server API extends the functionality of a server</a:t>
            </a:r>
          </a:p>
        </p:txBody>
      </p:sp>
    </p:spTree>
    <p:extLst>
      <p:ext uri="{BB962C8B-B14F-4D97-AF65-F5344CB8AC3E}">
        <p14:creationId xmlns:p14="http://schemas.microsoft.com/office/powerpoint/2010/main" val="914532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89B3-2B27-4544-8676-6AB8E701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fetch() </a:t>
            </a:r>
            <a:r>
              <a:rPr lang="en-US" dirty="0"/>
              <a:t>Example</a:t>
            </a:r>
            <a:endParaRPr lang="en-US" b="1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F60A0C-FC75-48B9-8328-BE5BF57E3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07960"/>
            <a:ext cx="8698925" cy="534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58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80FF-FDDD-482F-AF80-F57C27DD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Geolocation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B185-7114-4183-A362-B2E3B724E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1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4C44-7F20-4049-8937-6FA4C4D5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Geolocation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87B8-B397-4081-A519-9CD01886E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Geolocation API is used to get the geographical position of a user</a:t>
            </a:r>
          </a:p>
          <a:p>
            <a:r>
              <a:rPr lang="en-US" dirty="0"/>
              <a:t>For privacy, users must accept your website using location for it to be available</a:t>
            </a:r>
          </a:p>
          <a:p>
            <a:r>
              <a:rPr lang="en-US" dirty="0"/>
              <a:t>Geolocation is most accurate on devices with GPS, like smartphones but not necessarily desktops or laptops</a:t>
            </a:r>
          </a:p>
        </p:txBody>
      </p:sp>
    </p:spTree>
    <p:extLst>
      <p:ext uri="{BB962C8B-B14F-4D97-AF65-F5344CB8AC3E}">
        <p14:creationId xmlns:p14="http://schemas.microsoft.com/office/powerpoint/2010/main" val="718133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1191-8DCA-41AB-A47B-E000A50D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Geolocation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D2EE-4D81-4EE7-8034-06E14B4F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getCurrentPosition</a:t>
            </a:r>
            <a:r>
              <a:rPr lang="en-US" b="1" i="1" dirty="0"/>
              <a:t>(success, failure)</a:t>
            </a:r>
            <a:r>
              <a:rPr lang="en-US" dirty="0"/>
              <a:t> method is used to return the user’s position</a:t>
            </a:r>
          </a:p>
          <a:p>
            <a:pPr lvl="1"/>
            <a:r>
              <a:rPr lang="en-US" b="1" i="1" dirty="0"/>
              <a:t>success: </a:t>
            </a:r>
            <a:r>
              <a:rPr lang="en-US" dirty="0"/>
              <a:t>A callback function to be used if location is available</a:t>
            </a:r>
          </a:p>
          <a:p>
            <a:pPr lvl="1"/>
            <a:r>
              <a:rPr lang="en-US" b="1" i="1" dirty="0"/>
              <a:t>failure (optional): </a:t>
            </a:r>
            <a:r>
              <a:rPr lang="en-US" dirty="0"/>
              <a:t>A callback function to be used if location is unavailable (there is an Error)</a:t>
            </a:r>
          </a:p>
          <a:p>
            <a:r>
              <a:rPr lang="en-US" dirty="0"/>
              <a:t>The </a:t>
            </a:r>
            <a:r>
              <a:rPr lang="en-US" i="1" dirty="0"/>
              <a:t>success</a:t>
            </a:r>
            <a:r>
              <a:rPr lang="en-US" dirty="0"/>
              <a:t> callback has its own parameter </a:t>
            </a:r>
            <a:r>
              <a:rPr lang="en-US" b="1" i="1" dirty="0"/>
              <a:t>position</a:t>
            </a:r>
            <a:r>
              <a:rPr lang="en-US" dirty="0"/>
              <a:t>, which has information</a:t>
            </a:r>
          </a:p>
        </p:txBody>
      </p:sp>
    </p:spTree>
    <p:extLst>
      <p:ext uri="{BB962C8B-B14F-4D97-AF65-F5344CB8AC3E}">
        <p14:creationId xmlns:p14="http://schemas.microsoft.com/office/powerpoint/2010/main" val="3981031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C873-01EE-4294-9AA0-6CA79859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 API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BA0316-14C4-40B9-82EE-9C35C398B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6357"/>
            <a:ext cx="9861135" cy="32616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F2074-1606-469F-8A25-B59F69B47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3750"/>
            <a:ext cx="4500282" cy="11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8C65-6FD3-49AA-9950-F4230546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Position</a:t>
            </a:r>
            <a:r>
              <a:rPr lang="en-US" dirty="0"/>
              <a:t> Object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A6111-0666-4755-90EB-04354948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information on the user’s position</a:t>
            </a:r>
          </a:p>
          <a:p>
            <a:r>
              <a:rPr lang="en-US" dirty="0"/>
              <a:t>Two parameters:</a:t>
            </a:r>
          </a:p>
          <a:p>
            <a:pPr lvl="1"/>
            <a:r>
              <a:rPr lang="en-US" b="1" i="1" dirty="0" err="1"/>
              <a:t>coords</a:t>
            </a:r>
            <a:r>
              <a:rPr lang="en-US" b="1" i="1" dirty="0"/>
              <a:t>: </a:t>
            </a:r>
            <a:r>
              <a:rPr lang="en-US" dirty="0"/>
              <a:t>A </a:t>
            </a:r>
            <a:r>
              <a:rPr lang="en-US" b="1" i="1" dirty="0"/>
              <a:t>Coordinates</a:t>
            </a:r>
            <a:r>
              <a:rPr lang="en-US" dirty="0"/>
              <a:t> object that holds the location coordinates and related information</a:t>
            </a:r>
          </a:p>
          <a:p>
            <a:pPr lvl="1"/>
            <a:r>
              <a:rPr lang="en-US" b="1" i="1" dirty="0"/>
              <a:t>timestamp:</a:t>
            </a:r>
            <a:r>
              <a:rPr lang="en-US" dirty="0"/>
              <a:t> A value representing the time the location was retrieved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11850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7625-6C26-47C7-B03C-1821B8E8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coords</a:t>
            </a:r>
            <a:r>
              <a:rPr lang="en-US" dirty="0"/>
              <a:t> Property of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CF04-255F-495B-AE94-AEA61E82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coords</a:t>
            </a:r>
            <a:r>
              <a:rPr lang="en-US" b="1" i="1" dirty="0"/>
              <a:t> </a:t>
            </a:r>
            <a:r>
              <a:rPr lang="en-US" dirty="0"/>
              <a:t>has the following properties:</a:t>
            </a:r>
          </a:p>
          <a:p>
            <a:pPr lvl="1"/>
            <a:r>
              <a:rPr lang="en-US" b="1" i="1" dirty="0"/>
              <a:t>latitude:</a:t>
            </a:r>
            <a:r>
              <a:rPr lang="en-US" dirty="0"/>
              <a:t> The client’s latitude in decimal degrees</a:t>
            </a:r>
          </a:p>
          <a:p>
            <a:pPr lvl="1"/>
            <a:r>
              <a:rPr lang="en-US" b="1" i="1" dirty="0"/>
              <a:t>longitude: </a:t>
            </a:r>
            <a:r>
              <a:rPr lang="en-US" dirty="0"/>
              <a:t>The client’s longitude in decimal degrees</a:t>
            </a:r>
          </a:p>
          <a:p>
            <a:pPr lvl="1"/>
            <a:r>
              <a:rPr lang="en-US" b="1" i="1" dirty="0"/>
              <a:t>altitude: </a:t>
            </a:r>
            <a:r>
              <a:rPr lang="en-US" dirty="0"/>
              <a:t>The client’s altitude (may not be available for all locations)</a:t>
            </a:r>
          </a:p>
          <a:p>
            <a:pPr lvl="1"/>
            <a:r>
              <a:rPr lang="en-US" b="1" i="1" dirty="0"/>
              <a:t>accuracy:</a:t>
            </a:r>
            <a:r>
              <a:rPr lang="en-US" dirty="0"/>
              <a:t> The estimated accuracy of the longitude and latitude in meters</a:t>
            </a:r>
          </a:p>
          <a:p>
            <a:pPr lvl="1"/>
            <a:r>
              <a:rPr lang="en-US" b="1" i="1" dirty="0" err="1"/>
              <a:t>altitudeAccuracy</a:t>
            </a:r>
            <a:r>
              <a:rPr lang="en-US" b="1" i="1" dirty="0"/>
              <a:t>:</a:t>
            </a:r>
            <a:r>
              <a:rPr lang="en-US" dirty="0"/>
              <a:t> The accuracy of the position’s altitude, represented in meters</a:t>
            </a:r>
          </a:p>
          <a:p>
            <a:pPr lvl="1"/>
            <a:r>
              <a:rPr lang="en-US" b="1" i="1" dirty="0"/>
              <a:t>heading: </a:t>
            </a:r>
            <a:r>
              <a:rPr lang="en-US" dirty="0"/>
              <a:t>The direction the device is traveling in, specified in degrees relative to true north (0/360 degrees)</a:t>
            </a:r>
          </a:p>
          <a:p>
            <a:pPr lvl="1"/>
            <a:r>
              <a:rPr lang="en-US" b="1" i="1" dirty="0"/>
              <a:t>speed:</a:t>
            </a:r>
            <a:r>
              <a:rPr lang="en-US" dirty="0"/>
              <a:t> The current ground speed of the device in meters/second</a:t>
            </a:r>
            <a:endParaRPr lang="en-US" b="1" i="1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33162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0A9A-1F56-4B91-A0BD-01669051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 Object – Interesting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43568-FA8F-4BC0-9E5E-A4E8B244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watchPosition</a:t>
            </a:r>
            <a:r>
              <a:rPr lang="en-US" b="1" i="1" dirty="0"/>
              <a:t>(): </a:t>
            </a:r>
            <a:r>
              <a:rPr lang="en-US" dirty="0"/>
              <a:t>Returns the current position of the user and continues to return its position as it moves (like a car’s GPS)</a:t>
            </a:r>
          </a:p>
          <a:p>
            <a:r>
              <a:rPr lang="en-US" b="1" i="1" dirty="0" err="1"/>
              <a:t>clearWatch</a:t>
            </a:r>
            <a:r>
              <a:rPr lang="en-US" b="1" i="1" dirty="0"/>
              <a:t>():</a:t>
            </a:r>
            <a:r>
              <a:rPr lang="en-US" dirty="0"/>
              <a:t> Stops the </a:t>
            </a:r>
            <a:r>
              <a:rPr lang="en-US" b="1" i="1" dirty="0" err="1"/>
              <a:t>watchPosition</a:t>
            </a:r>
            <a:r>
              <a:rPr lang="en-US" b="1" i="1" dirty="0"/>
              <a:t>()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80260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021A-A207-413C-B488-756BC730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A19C2-F910-4DB0-B0B2-BBC0F4856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browsers have a set of built in Web APIs to support complex operations and to help with accessing data</a:t>
            </a:r>
          </a:p>
          <a:p>
            <a:r>
              <a:rPr lang="en-US" dirty="0"/>
              <a:t>Example: The Geolocation API can return a browser’s coordinates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F1B43-05F0-45DB-8D06-E9D75C58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13919"/>
            <a:ext cx="12192000" cy="12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4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CDCE-9734-4090-B9F8-FAD3160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02A3-A995-4860-BCD5-9EE0466C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to download Third Party API code to use it, but once you do you will gain access to information from many different companies code bases</a:t>
            </a:r>
          </a:p>
          <a:p>
            <a:r>
              <a:rPr lang="en-US" dirty="0"/>
              <a:t>Fun and Useful APIs:</a:t>
            </a:r>
          </a:p>
          <a:p>
            <a:pPr lvl="1"/>
            <a:r>
              <a:rPr lang="en-US" dirty="0"/>
              <a:t>YouTube API: Display YouTube videos in your website</a:t>
            </a:r>
          </a:p>
          <a:p>
            <a:pPr lvl="1"/>
            <a:r>
              <a:rPr lang="en-US" dirty="0"/>
              <a:t>Twitter API: Display Tweets in your website (no longer free)</a:t>
            </a:r>
          </a:p>
          <a:p>
            <a:pPr lvl="1"/>
            <a:r>
              <a:rPr lang="en-US" dirty="0"/>
              <a:t>Spotify API: Display/use Spotify Tracks in your website</a:t>
            </a:r>
          </a:p>
        </p:txBody>
      </p:sp>
    </p:spTree>
    <p:extLst>
      <p:ext uri="{BB962C8B-B14F-4D97-AF65-F5344CB8AC3E}">
        <p14:creationId xmlns:p14="http://schemas.microsoft.com/office/powerpoint/2010/main" val="367131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5680-5CA2-4F0C-A88F-0446B3AA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History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4F839-A836-445B-91D8-5C835DD79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7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F368-D871-4FD9-9FBE-ABC67F12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History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415F-F76D-40CD-B361-ED46637B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actually already used the History API when we worked with </a:t>
            </a:r>
            <a:r>
              <a:rPr lang="en-US" dirty="0" err="1"/>
              <a:t>window.history’s</a:t>
            </a:r>
            <a:r>
              <a:rPr lang="en-US" dirty="0"/>
              <a:t> back() and forward() methods</a:t>
            </a:r>
          </a:p>
          <a:p>
            <a:r>
              <a:rPr lang="en-US" dirty="0"/>
              <a:t>The History API helps you keep track of the websites you have been to and cycle between them</a:t>
            </a:r>
          </a:p>
        </p:txBody>
      </p:sp>
    </p:spTree>
    <p:extLst>
      <p:ext uri="{BB962C8B-B14F-4D97-AF65-F5344CB8AC3E}">
        <p14:creationId xmlns:p14="http://schemas.microsoft.com/office/powerpoint/2010/main" val="83591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F3CA-CA35-46E1-89C7-E408BDDF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History API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5585-699C-464C-AC7C-B5B065D8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window.history.back</a:t>
            </a:r>
            <a:r>
              <a:rPr lang="en-US" b="1" i="1" dirty="0"/>
              <a:t>()</a:t>
            </a:r>
            <a:endParaRPr lang="en-US" dirty="0"/>
          </a:p>
          <a:p>
            <a:pPr lvl="1"/>
            <a:r>
              <a:rPr lang="en-US" dirty="0"/>
              <a:t>Works the same way as clicking the back button in your browser</a:t>
            </a:r>
          </a:p>
          <a:p>
            <a:r>
              <a:rPr lang="en-US" b="1" i="1" dirty="0" err="1"/>
              <a:t>window.history.forward</a:t>
            </a:r>
            <a:r>
              <a:rPr lang="en-US" b="1" i="1" dirty="0"/>
              <a:t>()</a:t>
            </a:r>
            <a:endParaRPr lang="en-US" dirty="0"/>
          </a:p>
          <a:p>
            <a:pPr lvl="1"/>
            <a:r>
              <a:rPr lang="en-US" dirty="0"/>
              <a:t>Works the same way as clicking the forward button in your browser</a:t>
            </a:r>
          </a:p>
          <a:p>
            <a:r>
              <a:rPr lang="en-US" b="1" i="1" dirty="0" err="1"/>
              <a:t>window.history.go</a:t>
            </a:r>
            <a:r>
              <a:rPr lang="en-US" b="1" i="1" dirty="0"/>
              <a:t>()</a:t>
            </a:r>
            <a:endParaRPr lang="en-US" dirty="0"/>
          </a:p>
          <a:p>
            <a:pPr lvl="1"/>
            <a:r>
              <a:rPr lang="en-US" dirty="0"/>
              <a:t>Loads a specific </a:t>
            </a:r>
            <a:r>
              <a:rPr lang="en-US" dirty="0" err="1"/>
              <a:t>url</a:t>
            </a:r>
            <a:r>
              <a:rPr lang="en-US" dirty="0"/>
              <a:t> from the history list</a:t>
            </a:r>
          </a:p>
          <a:p>
            <a:pPr lvl="1"/>
            <a:r>
              <a:rPr lang="en-US" dirty="0"/>
              <a:t>Takes a Number as a parameter: negative for going backwards, positive for forwards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EEA39-C03D-43E5-9592-52C88C8EC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26593"/>
            <a:ext cx="12192000" cy="14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AAB8-21C2-4CFF-8650-2F4CAD9B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History API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FE85-DD51-4F9C-80A8-B046CC86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length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Returns the number of URLs in the history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91C57-C386-469B-815A-4A63EBE0C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243892"/>
            <a:ext cx="6096001" cy="161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9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4246</TotalTime>
  <Words>1241</Words>
  <Application>Microsoft Office PowerPoint</Application>
  <PresentationFormat>Widescreen</PresentationFormat>
  <Paragraphs>121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Web APIs</vt:lpstr>
      <vt:lpstr>Intro</vt:lpstr>
      <vt:lpstr>What is a Web API?</vt:lpstr>
      <vt:lpstr>Browser APIs</vt:lpstr>
      <vt:lpstr>Third Party APIs</vt:lpstr>
      <vt:lpstr>Web History API</vt:lpstr>
      <vt:lpstr>Web History API</vt:lpstr>
      <vt:lpstr>Web History API Methods</vt:lpstr>
      <vt:lpstr>Web History API Properties</vt:lpstr>
      <vt:lpstr>Web Storage API</vt:lpstr>
      <vt:lpstr>Web Storage API</vt:lpstr>
      <vt:lpstr>The localStorage Object</vt:lpstr>
      <vt:lpstr>The setItem() Method</vt:lpstr>
      <vt:lpstr>The getItem() Method</vt:lpstr>
      <vt:lpstr>The sessionStorage Object</vt:lpstr>
      <vt:lpstr>Storage Object Properties and Methods</vt:lpstr>
      <vt:lpstr>Web Worker API</vt:lpstr>
      <vt:lpstr>What is a Web Worker?</vt:lpstr>
      <vt:lpstr>Web Worker Support</vt:lpstr>
      <vt:lpstr>Creating a Web Worker File</vt:lpstr>
      <vt:lpstr>Creating a Web Worker Object</vt:lpstr>
      <vt:lpstr>Creating a Web Worker Object</vt:lpstr>
      <vt:lpstr>Terminate a Worker</vt:lpstr>
      <vt:lpstr>Reusing a Worker</vt:lpstr>
      <vt:lpstr>Web Workers</vt:lpstr>
      <vt:lpstr>Fetch API</vt:lpstr>
      <vt:lpstr>The Fetch API</vt:lpstr>
      <vt:lpstr>fetch()</vt:lpstr>
      <vt:lpstr>Using fetch()</vt:lpstr>
      <vt:lpstr>fetch() Example</vt:lpstr>
      <vt:lpstr>Web Geolocation API</vt:lpstr>
      <vt:lpstr>Web Geolocation API</vt:lpstr>
      <vt:lpstr>Using the Geolocation API</vt:lpstr>
      <vt:lpstr>Geolocation API Example</vt:lpstr>
      <vt:lpstr>Position Object</vt:lpstr>
      <vt:lpstr>The coords Property of Position</vt:lpstr>
      <vt:lpstr>Geolocation Object – Interesting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APIs</dc:title>
  <dc:creator>YWCA Rockford</dc:creator>
  <cp:lastModifiedBy>YWCA Rockford</cp:lastModifiedBy>
  <cp:revision>19</cp:revision>
  <dcterms:created xsi:type="dcterms:W3CDTF">2023-05-19T21:41:16Z</dcterms:created>
  <dcterms:modified xsi:type="dcterms:W3CDTF">2023-05-22T20:28:01Z</dcterms:modified>
</cp:coreProperties>
</file>