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5" r:id="rId10"/>
    <p:sldId id="261" r:id="rId11"/>
    <p:sldId id="262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21-DA48-4997-BEBD-1E65678E8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75438-CCB8-4A86-9B4B-7963B663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AF47-926B-4595-A5E7-E702A1DE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72A4-E51D-4771-9D8A-5B94859A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C2B7-42E8-4FBA-92CC-9504538E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9D6C-00A2-467E-9E75-7E2C81D6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57D7D-6063-493D-979C-E53BE8159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E62B-06CC-475A-AD77-226C6793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7492D-B207-447D-95DC-18BC78E6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658CB-879F-426B-974C-764615CB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30277-3E35-4D70-A699-BEC2A7BB9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8866F-51DD-44A9-A68E-AB5126FD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276B-562A-448E-8681-FD9A1159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3917-C1F3-4929-9546-8B4B6B4A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1EFB-CCA9-45A1-BC17-ECD4682B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3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BC41-003B-48BD-B886-D8C1526F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523A-9702-4818-8669-85AEF735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14B7-9D2B-4CBC-B5D4-FC57FF37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3DB5-5053-40A5-A808-1D954C36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EB87-336C-4564-9073-9C2D07EA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F753-C9D6-4733-90F8-487D7A06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693B-FFF2-4A65-AAFC-646E3AFD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E1AF-5774-4294-840D-518DA316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19DA2-AC9F-400C-B116-5F957BF6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537F-7A1E-407C-87A4-ACD0DAF9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2195-2899-43F4-BB10-70378298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5A27-9D0D-410D-B252-E2A4886C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6A029-62C7-4BF7-9173-0F7DF96E4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654AC-714C-439C-AC7D-EEF48E5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16A1D-C910-4402-A5E5-72C33610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3E9FF-D3C3-4CB6-9F83-7E1957E8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A1C0-8167-4725-BD46-42DF60A8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2838B-4BDC-4C2B-BFEE-288E6B65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BC15C-FC2D-49F3-9AAB-6114B62A3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51962-3AD2-49C4-9706-41FB58F71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FCF3C-F3A9-4BE0-B4B9-E2F92D04B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9FBDB-4C4B-406C-81A1-8EFBF272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0A035-AB07-4520-9B2C-38CA4AFF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09DF0-42E5-48EE-85B5-AF088A96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3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F2EB-D295-4B1B-9238-008F9615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A5773-0A07-495D-B19D-8519FF40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802DE-BEE6-473B-8818-6A4CB217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A8556-CF45-4118-B237-051045A5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BA690-884C-4696-A048-9D1AF5A8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DBC44-10EE-4E4B-897B-897BB055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5D7E7-ABF3-4D1D-AE5E-51138EA9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4414-E426-4B76-BFE4-1D18BB7E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045D-8581-4654-BBB9-DDCCBF070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C4B2E-9C41-49C8-99BB-089B938E4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1B84E-55DE-4F25-8BF4-5A8CD1D9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6797-231E-46A8-978B-6681D0EB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C0FF0-F8E1-46B1-BECB-538790C0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9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3B6C-1ED7-4F2E-9B7E-C483EEA7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04B65-9228-43CC-BDD4-7A050989E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88D5B-84E5-4387-A963-D9957A100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2E162-EBB0-412A-A1D0-65B0C6F3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A5607-EB22-45E6-8323-7DF75998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36FE-1E76-4474-A22F-BD01311C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8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48A24-1F65-421D-875E-D3CADBD9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99A41-0583-4ABB-B248-0B8528EE9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153D-8CD0-4327-A66D-012C03B58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CBC1A-DE79-4C0D-AFEE-07A9E8677B2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26DE0-6872-4FC4-B29B-F83FAF1C7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474E1-632B-4426-96D3-F2970C6DC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7D5F-C4BB-4731-A359-AA77816BE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Variables, Operators, and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BAEAC-CBE3-4EB1-8698-2D161710C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88658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397D8-7747-4F35-BDE5-7CF9E372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Equals 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94C69-D354-4326-93AD-5B9C0986E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=</a:t>
            </a:r>
          </a:p>
          <a:p>
            <a:r>
              <a:rPr lang="en-US" dirty="0"/>
              <a:t>Assigns a value to a variable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4D3F8-77F0-41AA-8D38-649C0925C6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== or ===</a:t>
            </a:r>
          </a:p>
          <a:p>
            <a:r>
              <a:rPr lang="en-US" dirty="0"/>
              <a:t>Compares one value or expression to another value or expression</a:t>
            </a:r>
          </a:p>
        </p:txBody>
      </p:sp>
    </p:spTree>
    <p:extLst>
      <p:ext uri="{BB962C8B-B14F-4D97-AF65-F5344CB8AC3E}">
        <p14:creationId xmlns:p14="http://schemas.microsoft.com/office/powerpoint/2010/main" val="67802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F2A5-DBD0-49C0-ACB6-7A51D224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E352-94BC-4805-8C08-886686C3E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0332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==</a:t>
            </a:r>
          </a:p>
          <a:p>
            <a:r>
              <a:rPr lang="en-US" dirty="0"/>
              <a:t>Equal to</a:t>
            </a:r>
          </a:p>
          <a:p>
            <a:r>
              <a:rPr lang="en-US" dirty="0"/>
              <a:t>Allows “Truthy” and “</a:t>
            </a:r>
            <a:r>
              <a:rPr lang="en-US" dirty="0" err="1"/>
              <a:t>Falsey</a:t>
            </a:r>
            <a:r>
              <a:rPr lang="en-US" dirty="0"/>
              <a:t>” statements</a:t>
            </a:r>
          </a:p>
          <a:p>
            <a:r>
              <a:rPr lang="en-US" dirty="0"/>
              <a:t>“2” == 2 evaluates to True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EF97B-549F-4B1C-A708-90676B28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332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===</a:t>
            </a:r>
          </a:p>
          <a:p>
            <a:r>
              <a:rPr lang="en-US" dirty="0"/>
              <a:t>Equal Value and Equal Type</a:t>
            </a:r>
          </a:p>
          <a:p>
            <a:r>
              <a:rPr lang="en-US" dirty="0"/>
              <a:t>Standard comparison</a:t>
            </a:r>
          </a:p>
          <a:p>
            <a:r>
              <a:rPr lang="en-US" dirty="0"/>
              <a:t>“2” === 2 evaluates to False (as you would expect)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C76D3-F368-4596-83CB-A376FFB4E187}"/>
              </a:ext>
            </a:extLst>
          </p:cNvPr>
          <p:cNvSpPr txBox="1"/>
          <p:nvPr/>
        </p:nvSpPr>
        <p:spPr>
          <a:xfrm>
            <a:off x="838200" y="4930589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 is a wacky language. </a:t>
            </a:r>
            <a:r>
              <a:rPr lang="en-US" sz="2800"/>
              <a:t>There are </a:t>
            </a:r>
            <a:r>
              <a:rPr lang="en-US" sz="2800" dirty="0"/>
              <a:t>reasons to use ==, but as a rule of thumb you should be using === almost exclusively</a:t>
            </a:r>
          </a:p>
        </p:txBody>
      </p:sp>
    </p:spTree>
    <p:extLst>
      <p:ext uri="{BB962C8B-B14F-4D97-AF65-F5344CB8AC3E}">
        <p14:creationId xmlns:p14="http://schemas.microsoft.com/office/powerpoint/2010/main" val="116531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6C0464-F84B-4E84-9C64-00C16118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6B41-708D-4EF1-BC15-D6237689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&amp;&amp;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Used to check if BOTH statements are true or false</a:t>
            </a:r>
          </a:p>
          <a:p>
            <a:r>
              <a:rPr lang="en-US" dirty="0"/>
              <a:t>||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Used to check if EITHER statement is true or false</a:t>
            </a:r>
          </a:p>
          <a:p>
            <a:r>
              <a:rPr lang="en-US" dirty="0"/>
              <a:t>!</a:t>
            </a:r>
          </a:p>
          <a:p>
            <a:pPr lvl="1"/>
            <a:r>
              <a:rPr lang="en-US" dirty="0"/>
              <a:t>NOT</a:t>
            </a:r>
          </a:p>
          <a:p>
            <a:pPr lvl="1"/>
            <a:r>
              <a:rPr lang="en-US" dirty="0"/>
              <a:t>Used to check if a statement is not True or not False</a:t>
            </a:r>
          </a:p>
        </p:txBody>
      </p:sp>
    </p:spTree>
    <p:extLst>
      <p:ext uri="{BB962C8B-B14F-4D97-AF65-F5344CB8AC3E}">
        <p14:creationId xmlns:p14="http://schemas.microsoft.com/office/powerpoint/2010/main" val="191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F95E-4BF4-4334-A292-92691F19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0ACF-0B3B-49AE-8730-AB056977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comparing 32 bit numbers </a:t>
            </a:r>
          </a:p>
          <a:p>
            <a:r>
              <a:rPr lang="en-US" dirty="0"/>
              <a:t>This is by far the most niche operator, as binary is quite rare to come across, particularly in high level programming like JavaScript</a:t>
            </a:r>
          </a:p>
          <a:p>
            <a:r>
              <a:rPr lang="en-US" dirty="0"/>
              <a:t>Bitwise Operators sometimes come up in machine code or in C|C++, which directly manage the Random Access Memory (RAM) of your computer</a:t>
            </a:r>
          </a:p>
          <a:p>
            <a:r>
              <a:rPr lang="en-US" dirty="0"/>
              <a:t>We’ll go over some examples to prepare you for the certification exam, but if you are feeling overwhelmed by them, remember most Senior Software Engineers (10+ years of experience) feel the same way and often have to google these</a:t>
            </a:r>
          </a:p>
        </p:txBody>
      </p:sp>
    </p:spTree>
    <p:extLst>
      <p:ext uri="{BB962C8B-B14F-4D97-AF65-F5344CB8AC3E}">
        <p14:creationId xmlns:p14="http://schemas.microsoft.com/office/powerpoint/2010/main" val="113662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3E0C-E054-413E-9543-0B2B3E0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5471-0FF3-4260-AF10-BDBB372E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Bitwise AND</a:t>
            </a:r>
          </a:p>
          <a:p>
            <a:pPr lvl="1"/>
            <a:r>
              <a:rPr lang="en-US" dirty="0"/>
              <a:t>Returns a new number where each bit is set to 1 if BOTH bits are in the same position are a 1</a:t>
            </a:r>
          </a:p>
          <a:p>
            <a:pPr lvl="1"/>
            <a:r>
              <a:rPr lang="en-US" dirty="0"/>
              <a:t>5 in binary is 0101</a:t>
            </a:r>
          </a:p>
          <a:p>
            <a:pPr lvl="1"/>
            <a:r>
              <a:rPr lang="en-US" dirty="0"/>
              <a:t>1 in binary is 0001 </a:t>
            </a:r>
          </a:p>
          <a:p>
            <a:pPr lvl="1"/>
            <a:r>
              <a:rPr lang="en-US" dirty="0"/>
              <a:t>5 &amp; 1 =&gt; 0101 &amp; 0001 =&gt; Only the last bit has both numbers as a 1 =&gt; 0001, which equals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8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C19D-F03F-4B1D-A70B-C5E84B2E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D473-B214-4888-9883-5B6D06AC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Returns a new number where each bit is set to 1 if either bit in the same position is 1.</a:t>
            </a:r>
          </a:p>
          <a:p>
            <a:pPr lvl="1"/>
            <a:r>
              <a:rPr lang="en-US" dirty="0"/>
              <a:t>5 | 1 =&gt; 0101 OR 0001 =&gt; 0101, which equals 5</a:t>
            </a:r>
          </a:p>
        </p:txBody>
      </p:sp>
    </p:spTree>
    <p:extLst>
      <p:ext uri="{BB962C8B-B14F-4D97-AF65-F5344CB8AC3E}">
        <p14:creationId xmlns:p14="http://schemas.microsoft.com/office/powerpoint/2010/main" val="324569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2964-E4C2-445F-A460-0F243A6F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6887-39B9-4B8D-97B2-C73B05D2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^ </a:t>
            </a:r>
          </a:p>
          <a:p>
            <a:pPr lvl="1"/>
            <a:r>
              <a:rPr lang="en-US" dirty="0"/>
              <a:t>XOR (Exclusive OR)</a:t>
            </a:r>
          </a:p>
          <a:p>
            <a:pPr lvl="1"/>
            <a:r>
              <a:rPr lang="en-US" dirty="0"/>
              <a:t>Returns a new number where each bit is set to 1 only if the bits in each position are different</a:t>
            </a:r>
          </a:p>
          <a:p>
            <a:pPr lvl="1"/>
            <a:r>
              <a:rPr lang="en-US" dirty="0"/>
              <a:t>5 ^ 3 =&gt; 0101 XOR 0011 =&gt; The second and third bits are opposites =&gt; 0110 =&gt; 6</a:t>
            </a:r>
          </a:p>
        </p:txBody>
      </p:sp>
    </p:spTree>
    <p:extLst>
      <p:ext uri="{BB962C8B-B14F-4D97-AF65-F5344CB8AC3E}">
        <p14:creationId xmlns:p14="http://schemas.microsoft.com/office/powerpoint/2010/main" val="2472310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371A-99DE-44CD-83E2-01ED2C31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6C20-3C29-40FF-B3DE-75AB19D0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</a:t>
            </a:r>
          </a:p>
          <a:p>
            <a:pPr lvl="1"/>
            <a:r>
              <a:rPr lang="en-US" dirty="0"/>
              <a:t>NOT</a:t>
            </a:r>
          </a:p>
          <a:p>
            <a:pPr lvl="1"/>
            <a:r>
              <a:rPr lang="en-US" dirty="0"/>
              <a:t>Only bitwise operator that operates on a single number (~5)</a:t>
            </a:r>
          </a:p>
          <a:p>
            <a:pPr lvl="1"/>
            <a:r>
              <a:rPr lang="en-US" dirty="0"/>
              <a:t>Returns a new number where each bit is the opposite of the original binary number</a:t>
            </a:r>
          </a:p>
          <a:p>
            <a:pPr lvl="1"/>
            <a:r>
              <a:rPr lang="en-US" dirty="0"/>
              <a:t>~5 =&gt; NOT 0101 =&gt; 1010 =&gt; 10</a:t>
            </a:r>
          </a:p>
        </p:txBody>
      </p:sp>
    </p:spTree>
    <p:extLst>
      <p:ext uri="{BB962C8B-B14F-4D97-AF65-F5344CB8AC3E}">
        <p14:creationId xmlns:p14="http://schemas.microsoft.com/office/powerpoint/2010/main" val="39489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5BA8-D354-48DF-91B6-0E0A3573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B212-58FE-4E72-9A16-D4099D78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</a:t>
            </a:r>
          </a:p>
          <a:p>
            <a:pPr lvl="1"/>
            <a:r>
              <a:rPr lang="en-US" dirty="0"/>
              <a:t>Left Shift</a:t>
            </a:r>
          </a:p>
          <a:p>
            <a:pPr lvl="1"/>
            <a:r>
              <a:rPr lang="en-US" dirty="0"/>
              <a:t>Shifts each bit of a number to the left by a specified number of positions</a:t>
            </a:r>
          </a:p>
          <a:p>
            <a:pPr lvl="1"/>
            <a:r>
              <a:rPr lang="en-US" dirty="0"/>
              <a:t>5 &lt;&lt; 1 =&gt; Shifts the bits of 5 by 1 position =&gt; 0101 =&gt; 1010 =&gt; 10</a:t>
            </a:r>
          </a:p>
          <a:p>
            <a:r>
              <a:rPr lang="en-US" dirty="0"/>
              <a:t>&gt;&gt;</a:t>
            </a:r>
          </a:p>
          <a:p>
            <a:pPr lvl="1"/>
            <a:r>
              <a:rPr lang="en-US" dirty="0"/>
              <a:t>Right Shift</a:t>
            </a:r>
          </a:p>
          <a:p>
            <a:pPr lvl="1"/>
            <a:r>
              <a:rPr lang="en-US" dirty="0"/>
              <a:t>Shifts each bit to the right by a specified number of positions.</a:t>
            </a:r>
          </a:p>
          <a:p>
            <a:pPr lvl="1"/>
            <a:r>
              <a:rPr lang="en-US" dirty="0"/>
              <a:t>Fills the left side with 0s if positive, 1s if negative.</a:t>
            </a:r>
          </a:p>
          <a:p>
            <a:pPr lvl="1"/>
            <a:r>
              <a:rPr lang="en-US" dirty="0"/>
              <a:t>Discards bits shifted off the right side</a:t>
            </a:r>
          </a:p>
          <a:p>
            <a:pPr lvl="1"/>
            <a:r>
              <a:rPr lang="en-US" dirty="0"/>
              <a:t>5 &gt;&gt; 1 =&gt; Shifts the bits of 5 to the right by 1 position =&gt; 0101 =&gt; 0010 =&gt;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2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B291-7984-4C69-B7FE-773A92C2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D1D1-0DD7-4C89-87F3-E28CBE55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</a:t>
            </a:r>
          </a:p>
          <a:p>
            <a:pPr lvl="1"/>
            <a:r>
              <a:rPr lang="en-US" dirty="0"/>
              <a:t>Unsigned Right Shift</a:t>
            </a:r>
          </a:p>
          <a:p>
            <a:pPr lvl="1"/>
            <a:r>
              <a:rPr lang="en-US" dirty="0"/>
              <a:t>Shifts bits to the right a specified number of positions.</a:t>
            </a:r>
          </a:p>
          <a:p>
            <a:pPr lvl="1"/>
            <a:r>
              <a:rPr lang="en-US" dirty="0"/>
              <a:t>Will </a:t>
            </a:r>
            <a:r>
              <a:rPr lang="en-US" i="1" dirty="0"/>
              <a:t>always fill the left side with 0s regardless of whether the number was positive or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8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9B34-232C-4584-AD87-D3035FE0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7366-A3ED-4E57-8427-73FD04722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store data for clarity or later use</a:t>
            </a:r>
          </a:p>
          <a:p>
            <a:r>
              <a:rPr lang="en-US" dirty="0"/>
              <a:t>Can be created in a few ways</a:t>
            </a:r>
          </a:p>
          <a:p>
            <a:pPr lvl="1"/>
            <a:r>
              <a:rPr lang="en-US" dirty="0"/>
              <a:t>let – Creates a standard variable that can be </a:t>
            </a:r>
            <a:r>
              <a:rPr lang="en-US" i="1" dirty="0"/>
              <a:t>reassigned at will</a:t>
            </a:r>
            <a:endParaRPr lang="en-US" dirty="0"/>
          </a:p>
          <a:p>
            <a:pPr lvl="1"/>
            <a:r>
              <a:rPr lang="en-US" dirty="0"/>
              <a:t>Const – Creates a </a:t>
            </a:r>
            <a:r>
              <a:rPr lang="en-US" b="1" dirty="0"/>
              <a:t>constant</a:t>
            </a:r>
            <a:r>
              <a:rPr lang="en-US" dirty="0"/>
              <a:t> that </a:t>
            </a:r>
            <a:r>
              <a:rPr lang="en-US" i="1" dirty="0"/>
              <a:t>cannot be reassigned</a:t>
            </a:r>
            <a:endParaRPr lang="en-US" dirty="0"/>
          </a:p>
          <a:p>
            <a:pPr lvl="2"/>
            <a:r>
              <a:rPr lang="en-US" dirty="0"/>
              <a:t>Used for values that should not change during a program</a:t>
            </a:r>
          </a:p>
          <a:p>
            <a:pPr lvl="1"/>
            <a:r>
              <a:rPr lang="en-US" dirty="0"/>
              <a:t>Var – Creates a standard variable</a:t>
            </a:r>
          </a:p>
          <a:p>
            <a:pPr lvl="2"/>
            <a:r>
              <a:rPr lang="en-US" dirty="0"/>
              <a:t>This method comes from an older version of JS that </a:t>
            </a:r>
            <a:r>
              <a:rPr lang="en-US" i="1" dirty="0"/>
              <a:t>should not be used</a:t>
            </a:r>
          </a:p>
          <a:p>
            <a:pPr lvl="2"/>
            <a:r>
              <a:rPr lang="en-US" dirty="0"/>
              <a:t>Although this method is obsolete (we’ll discuss why later), you will see it often in old code</a:t>
            </a:r>
          </a:p>
        </p:txBody>
      </p:sp>
    </p:spTree>
    <p:extLst>
      <p:ext uri="{BB962C8B-B14F-4D97-AF65-F5344CB8AC3E}">
        <p14:creationId xmlns:p14="http://schemas.microsoft.com/office/powerpoint/2010/main" val="326027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612-A790-4C1A-91E1-67C62AE1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02E7-22FE-4DA2-B2B6-2008898F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declare multiple variables on the same line</a:t>
            </a:r>
          </a:p>
          <a:p>
            <a:pPr lvl="1"/>
            <a:r>
              <a:rPr lang="en-US" dirty="0"/>
              <a:t>Ex: let x = 10, y, z = “zebra”;</a:t>
            </a:r>
          </a:p>
          <a:p>
            <a:r>
              <a:rPr lang="en-US" dirty="0"/>
              <a:t>You can declare a variable without any value at all as long as it is not a constant (which cannot </a:t>
            </a:r>
            <a:r>
              <a:rPr lang="en-US"/>
              <a:t>be reassigned)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9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167C-6E1A-4C18-92D8-F721A4D0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(Names)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EA4F-D712-4AE4-927F-FA221177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variables, functions, methods, and Classes must have unique names </a:t>
            </a:r>
          </a:p>
          <a:p>
            <a:r>
              <a:rPr lang="en-US" dirty="0"/>
              <a:t>Naming Rules and Conventions:</a:t>
            </a:r>
          </a:p>
          <a:p>
            <a:pPr lvl="1"/>
            <a:r>
              <a:rPr lang="en-US" dirty="0"/>
              <a:t>Make your names as descriptive and concise as possible to describe the data in them</a:t>
            </a:r>
          </a:p>
          <a:p>
            <a:pPr lvl="1"/>
            <a:r>
              <a:rPr lang="en-US" dirty="0"/>
              <a:t>Names may </a:t>
            </a:r>
            <a:r>
              <a:rPr lang="en-US" i="1" dirty="0"/>
              <a:t>never</a:t>
            </a:r>
            <a:r>
              <a:rPr lang="en-US" dirty="0"/>
              <a:t> start with a number, but </a:t>
            </a:r>
            <a:r>
              <a:rPr lang="en-US" i="1" dirty="0"/>
              <a:t>may</a:t>
            </a:r>
            <a:r>
              <a:rPr lang="en-US" dirty="0"/>
              <a:t> contain numbers in the</a:t>
            </a:r>
          </a:p>
          <a:p>
            <a:pPr lvl="1"/>
            <a:r>
              <a:rPr lang="en-US" dirty="0"/>
              <a:t>Names are Case sensitive</a:t>
            </a:r>
          </a:p>
          <a:p>
            <a:pPr lvl="1"/>
            <a:r>
              <a:rPr lang="en-US" dirty="0"/>
              <a:t>Names </a:t>
            </a:r>
            <a:r>
              <a:rPr lang="en-US" i="1" dirty="0"/>
              <a:t>can</a:t>
            </a:r>
            <a:r>
              <a:rPr lang="en-US" dirty="0"/>
              <a:t> begin with an underscore (_), but this practice is reserved for </a:t>
            </a:r>
            <a:r>
              <a:rPr lang="en-US" i="1" dirty="0"/>
              <a:t>private variables </a:t>
            </a:r>
            <a:r>
              <a:rPr lang="en-US" dirty="0"/>
              <a:t>(More on this later)</a:t>
            </a:r>
          </a:p>
          <a:p>
            <a:pPr lvl="1"/>
            <a:r>
              <a:rPr lang="en-US" dirty="0"/>
              <a:t>You may not use keywords as variable names </a:t>
            </a:r>
          </a:p>
        </p:txBody>
      </p:sp>
    </p:spTree>
    <p:extLst>
      <p:ext uri="{BB962C8B-B14F-4D97-AF65-F5344CB8AC3E}">
        <p14:creationId xmlns:p14="http://schemas.microsoft.com/office/powerpoint/2010/main" val="370972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E7E9-CD0B-47FB-B56D-E7F6C54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CDE6-06F8-4CE8-88F2-0F21BE73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expressions always read from left to right</a:t>
            </a:r>
          </a:p>
          <a:p>
            <a:r>
              <a:rPr lang="en-US" dirty="0"/>
              <a:t>Variables are assigned using an equals (=)</a:t>
            </a:r>
          </a:p>
          <a:p>
            <a:pPr lvl="1"/>
            <a:r>
              <a:rPr lang="en-US" dirty="0"/>
              <a:t>Ex: let </a:t>
            </a:r>
            <a:r>
              <a:rPr lang="en-US" dirty="0" err="1"/>
              <a:t>testVariable</a:t>
            </a:r>
            <a:r>
              <a:rPr lang="en-US" dirty="0"/>
              <a:t> = 100; (Reads as </a:t>
            </a:r>
            <a:r>
              <a:rPr lang="en-US" dirty="0" err="1"/>
              <a:t>testVariable</a:t>
            </a:r>
            <a:r>
              <a:rPr lang="en-US" dirty="0"/>
              <a:t> “gets” 100)</a:t>
            </a:r>
          </a:p>
          <a:p>
            <a:r>
              <a:rPr lang="en-US" dirty="0"/>
              <a:t>Variables work similar to Algebra, but assignment does not</a:t>
            </a:r>
          </a:p>
          <a:p>
            <a:r>
              <a:rPr lang="en-US" dirty="0"/>
              <a:t>Variables can add to themselves</a:t>
            </a:r>
          </a:p>
          <a:p>
            <a:r>
              <a:rPr lang="en-US" dirty="0"/>
              <a:t>In JavaScript, = is different from ==, which is different from ===</a:t>
            </a:r>
          </a:p>
        </p:txBody>
      </p:sp>
    </p:spTree>
    <p:extLst>
      <p:ext uri="{BB962C8B-B14F-4D97-AF65-F5344CB8AC3E}">
        <p14:creationId xmlns:p14="http://schemas.microsoft.com/office/powerpoint/2010/main" val="332801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5E2A-1600-4B6A-B096-A674BCA9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C9FA-2A78-443F-A57D-677324C4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operators work the way they do in Math, but JS has some exceptions</a:t>
            </a:r>
          </a:p>
          <a:p>
            <a:r>
              <a:rPr lang="en-US" dirty="0"/>
              <a:t>=: Used for assignment</a:t>
            </a:r>
          </a:p>
          <a:p>
            <a:r>
              <a:rPr lang="en-US" dirty="0"/>
              <a:t>%: Used for Remainder division (called a Modulus)</a:t>
            </a:r>
          </a:p>
          <a:p>
            <a:r>
              <a:rPr lang="en-US" dirty="0"/>
              <a:t>**: Used for exponents </a:t>
            </a:r>
          </a:p>
          <a:p>
            <a:r>
              <a:rPr lang="en-US" dirty="0"/>
              <a:t>++: Used to </a:t>
            </a:r>
            <a:r>
              <a:rPr lang="en-US" i="1" dirty="0"/>
              <a:t>Increment </a:t>
            </a:r>
            <a:r>
              <a:rPr lang="en-US" dirty="0"/>
              <a:t>(Increase by One)</a:t>
            </a:r>
          </a:p>
          <a:p>
            <a:r>
              <a:rPr lang="en-US" dirty="0"/>
              <a:t>--: Used to </a:t>
            </a:r>
            <a:r>
              <a:rPr lang="en-US" i="1" dirty="0"/>
              <a:t>Decrement</a:t>
            </a:r>
            <a:r>
              <a:rPr lang="en-US" dirty="0"/>
              <a:t> (Decrease by One)</a:t>
            </a:r>
          </a:p>
        </p:txBody>
      </p:sp>
    </p:spTree>
    <p:extLst>
      <p:ext uri="{BB962C8B-B14F-4D97-AF65-F5344CB8AC3E}">
        <p14:creationId xmlns:p14="http://schemas.microsoft.com/office/powerpoint/2010/main" val="183094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2829-285F-4BCF-B306-9E69BE44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ABD1-D129-4191-9F8A-76D02A5B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math on a variable and assign it to that variable in the same step</a:t>
            </a:r>
          </a:p>
          <a:p>
            <a:r>
              <a:rPr lang="en-US" dirty="0"/>
              <a:t>+=: x += 5 is the same as x = x + 5</a:t>
            </a:r>
          </a:p>
          <a:p>
            <a:r>
              <a:rPr lang="en-US" dirty="0"/>
              <a:t>-=: x -= 10 is the same as x = x – 10</a:t>
            </a:r>
          </a:p>
          <a:p>
            <a:r>
              <a:rPr lang="en-US" dirty="0"/>
              <a:t>*=: x *= 15 is the same as x = x * 15</a:t>
            </a:r>
          </a:p>
          <a:p>
            <a:r>
              <a:rPr lang="en-US" dirty="0"/>
              <a:t>/=: x /= 20 is the same as x = x / 20</a:t>
            </a:r>
          </a:p>
          <a:p>
            <a:r>
              <a:rPr lang="en-US" dirty="0"/>
              <a:t>%=: x %= 25 is the same as x = x % 20</a:t>
            </a:r>
          </a:p>
          <a:p>
            <a:r>
              <a:rPr lang="en-US" dirty="0"/>
              <a:t>**=: x **= 30 is the same as x = x ** 30</a:t>
            </a:r>
          </a:p>
        </p:txBody>
      </p:sp>
    </p:spTree>
    <p:extLst>
      <p:ext uri="{BB962C8B-B14F-4D97-AF65-F5344CB8AC3E}">
        <p14:creationId xmlns:p14="http://schemas.microsoft.com/office/powerpoint/2010/main" val="379528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1E85-AB14-4C71-9FA2-55E58F6C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594A-B94F-4722-BD06-0CC06701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all comparisons evaluate to either True or False</a:t>
            </a:r>
          </a:p>
          <a:p>
            <a:r>
              <a:rPr lang="en-US" dirty="0"/>
              <a:t>This is the basis for most of programming and computer science</a:t>
            </a:r>
          </a:p>
          <a:p>
            <a:r>
              <a:rPr lang="en-US" dirty="0"/>
              <a:t>You will frequently want to compare two statements to each other</a:t>
            </a:r>
          </a:p>
          <a:p>
            <a:pPr lvl="1"/>
            <a:r>
              <a:rPr lang="en-US" dirty="0"/>
              <a:t>When we cover conditionals, they will all use Booleans</a:t>
            </a:r>
          </a:p>
          <a:p>
            <a:r>
              <a:rPr lang="en-US" dirty="0"/>
              <a:t>Ex: 10 === 10 evaluates as True</a:t>
            </a:r>
          </a:p>
          <a:p>
            <a:r>
              <a:rPr lang="en-US" dirty="0"/>
              <a:t>Ex: 10 === 0 evaluates as False</a:t>
            </a:r>
          </a:p>
          <a:p>
            <a:r>
              <a:rPr lang="en-US" dirty="0"/>
              <a:t>Ex: 50 &gt; 0 -&gt; True, “Howdy” === “</a:t>
            </a:r>
            <a:r>
              <a:rPr lang="en-US" dirty="0" err="1"/>
              <a:t>YdwoH</a:t>
            </a:r>
            <a:r>
              <a:rPr lang="en-US" dirty="0"/>
              <a:t>” -&gt;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6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616-6009-451D-BD6B-73626CF3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5E43-0FA5-44EB-83DE-D25469F2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==: Equal to</a:t>
            </a:r>
          </a:p>
          <a:p>
            <a:r>
              <a:rPr lang="en-US" dirty="0"/>
              <a:t>===: Equal value and Equal type</a:t>
            </a:r>
          </a:p>
          <a:p>
            <a:r>
              <a:rPr lang="en-US" dirty="0"/>
              <a:t>!=: Not equal to</a:t>
            </a:r>
          </a:p>
          <a:p>
            <a:r>
              <a:rPr lang="en-US" dirty="0"/>
              <a:t>!==: Not equal value or not equal type</a:t>
            </a:r>
          </a:p>
          <a:p>
            <a:r>
              <a:rPr lang="en-US" dirty="0"/>
              <a:t>&gt;: Greater than</a:t>
            </a:r>
          </a:p>
          <a:p>
            <a:r>
              <a:rPr lang="en-US" dirty="0"/>
              <a:t>&lt;: Less than</a:t>
            </a:r>
          </a:p>
          <a:p>
            <a:r>
              <a:rPr lang="en-US" dirty="0"/>
              <a:t>&gt;=: Greater or equal to</a:t>
            </a:r>
          </a:p>
          <a:p>
            <a:r>
              <a:rPr lang="en-US" dirty="0"/>
              <a:t>&lt;=: 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194920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1105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Variables, Operators, and Assignment</vt:lpstr>
      <vt:lpstr>Variables</vt:lpstr>
      <vt:lpstr>Variables</vt:lpstr>
      <vt:lpstr>Identifiers (Names)</vt:lpstr>
      <vt:lpstr>Assignment</vt:lpstr>
      <vt:lpstr>Operators</vt:lpstr>
      <vt:lpstr>Assignment Operators</vt:lpstr>
      <vt:lpstr>Boolean Logic</vt:lpstr>
      <vt:lpstr>Comparison Operators</vt:lpstr>
      <vt:lpstr>JavaScript’s Equals Operators</vt:lpstr>
      <vt:lpstr>JS Comparison Operators</vt:lpstr>
      <vt:lpstr>Logical Operators</vt:lpstr>
      <vt:lpstr>Bitwise Operators</vt:lpstr>
      <vt:lpstr>Bitwise Operators</vt:lpstr>
      <vt:lpstr>Bitwise Operators</vt:lpstr>
      <vt:lpstr>Bitwise Operators</vt:lpstr>
      <vt:lpstr>Bitwise Operators</vt:lpstr>
      <vt:lpstr>Bitwise Operators</vt:lpstr>
      <vt:lpstr>Bitwise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YWCA Rockford</dc:creator>
  <cp:lastModifiedBy>Graham Eichsteadt</cp:lastModifiedBy>
  <cp:revision>20</cp:revision>
  <dcterms:created xsi:type="dcterms:W3CDTF">2023-03-29T20:55:33Z</dcterms:created>
  <dcterms:modified xsi:type="dcterms:W3CDTF">2023-08-01T20:45:20Z</dcterms:modified>
</cp:coreProperties>
</file>