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58" r:id="rId5"/>
    <p:sldId id="259" r:id="rId6"/>
    <p:sldId id="276" r:id="rId7"/>
    <p:sldId id="260" r:id="rId8"/>
    <p:sldId id="277" r:id="rId9"/>
    <p:sldId id="263" r:id="rId10"/>
    <p:sldId id="278" r:id="rId11"/>
    <p:sldId id="264" r:id="rId12"/>
    <p:sldId id="279" r:id="rId13"/>
    <p:sldId id="267" r:id="rId14"/>
    <p:sldId id="280" r:id="rId15"/>
    <p:sldId id="265" r:id="rId16"/>
    <p:sldId id="281" r:id="rId17"/>
    <p:sldId id="282" r:id="rId18"/>
    <p:sldId id="261" r:id="rId19"/>
    <p:sldId id="262" r:id="rId20"/>
    <p:sldId id="266" r:id="rId21"/>
    <p:sldId id="283" r:id="rId22"/>
    <p:sldId id="284" r:id="rId23"/>
    <p:sldId id="268" r:id="rId24"/>
    <p:sldId id="285" r:id="rId25"/>
    <p:sldId id="269" r:id="rId26"/>
    <p:sldId id="270" r:id="rId27"/>
    <p:sldId id="271" r:id="rId28"/>
    <p:sldId id="272" r:id="rId29"/>
    <p:sldId id="273" r:id="rId30"/>
    <p:sldId id="286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21-DA48-4997-BEBD-1E65678E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75438-CCB8-4A86-9B4B-7963B66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F47-926B-4595-A5E7-E702A1D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72A4-E51D-4771-9D8A-5B94859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C2B7-42E8-4FBA-92CC-9504538E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9D6C-00A2-467E-9E75-7E2C81D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57D7D-6063-493D-979C-E53BE815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E62B-06CC-475A-AD77-226C679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492D-B207-447D-95DC-18BC78E6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58CB-879F-426B-974C-764615CB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30277-3E35-4D70-A699-BEC2A7BB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8866F-51DD-44A9-A68E-AB5126FD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276B-562A-448E-8681-FD9A1159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3917-C1F3-4929-9546-8B4B6B4A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1EFB-CCA9-45A1-BC17-ECD4682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BC41-003B-48BD-B886-D8C1526F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23A-9702-4818-8669-85AEF735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14B7-9D2B-4CBC-B5D4-FC57FF37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3DB5-5053-40A5-A808-1D954C3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EB87-336C-4564-9073-9C2D07E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F753-C9D6-4733-90F8-487D7A0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693B-FFF2-4A65-AAFC-646E3AFD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E1AF-5774-4294-840D-518DA31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9DA2-AC9F-400C-B116-5F957BF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537F-7A1E-407C-87A4-ACD0DAF9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2195-2899-43F4-BB10-70378298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5A27-9D0D-410D-B252-E2A4886C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029-62C7-4BF7-9173-0F7DF96E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654AC-714C-439C-AC7D-EEF48E5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6A1D-C910-4402-A5E5-72C3361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3E9FF-D3C3-4CB6-9F83-7E1957E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A1C0-8167-4725-BD46-42DF60A8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838B-4BDC-4C2B-BFEE-288E6B65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C15C-FC2D-49F3-9AAB-6114B62A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1962-3AD2-49C4-9706-41FB58F71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FCF3C-F3A9-4BE0-B4B9-E2F92D04B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9FBDB-4C4B-406C-81A1-8EFBF27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0A035-AB07-4520-9B2C-38CA4AFF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09DF0-42E5-48EE-85B5-AF088A96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3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F2EB-D295-4B1B-9238-008F9615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A5773-0A07-495D-B19D-8519FF40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02DE-BEE6-473B-8818-6A4CB21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8556-CF45-4118-B237-051045A5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A690-884C-4696-A048-9D1AF5A8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BC44-10EE-4E4B-897B-897BB055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D7E7-ABF3-4D1D-AE5E-51138EA9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414-E426-4B76-BFE4-1D18BB7E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045D-8581-4654-BBB9-DDCCBF07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4B2E-9C41-49C8-99BB-089B938E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B84E-55DE-4F25-8BF4-5A8CD1D9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6797-231E-46A8-978B-6681D0EB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C0FF0-F8E1-46B1-BECB-538790C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3B6C-1ED7-4F2E-9B7E-C483EEA7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B65-9228-43CC-BDD4-7A050989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88D5B-84E5-4387-A963-D9957A100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E162-EBB0-412A-A1D0-65B0C6F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A5607-EB22-45E6-8323-7DF75998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36FE-1E76-4474-A22F-BD01311C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8A24-1F65-421D-875E-D3CADBD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9A41-0583-4ABB-B248-0B8528EE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153D-8CD0-4327-A66D-012C03B58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BC1A-DE79-4C0D-AFEE-07A9E8677B2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6DE0-6872-4FC4-B29B-F83FAF1C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74E1-632B-4426-96D3-F2970C6DC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D5F-C4BB-4731-A359-AA77816B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Operators, and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BAEAC-CBE3-4EB1-8698-2D161710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8865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EF5-94DA-4D63-9182-7A3F36E4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DF1A-52FB-44AB-9993-868F155B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**: Used for exponents </a:t>
            </a:r>
          </a:p>
          <a:p>
            <a:r>
              <a:rPr lang="en-US" dirty="0"/>
              <a:t>++: Used to </a:t>
            </a:r>
            <a:r>
              <a:rPr lang="en-US" i="1" dirty="0"/>
              <a:t>Increment </a:t>
            </a:r>
            <a:r>
              <a:rPr lang="en-US" dirty="0"/>
              <a:t>(Increase by One)</a:t>
            </a:r>
          </a:p>
          <a:p>
            <a:r>
              <a:rPr lang="en-US" dirty="0"/>
              <a:t>--: Used to </a:t>
            </a:r>
            <a:r>
              <a:rPr lang="en-US" i="1" dirty="0"/>
              <a:t>Decrement</a:t>
            </a:r>
            <a:r>
              <a:rPr lang="en-US" dirty="0"/>
              <a:t> (Decrease by 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2829-285F-4BCF-B306-9E69BE4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ABD1-D129-4191-9F8A-76D02A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math on a variable and assign it to that variable in the same step</a:t>
            </a:r>
          </a:p>
          <a:p>
            <a:r>
              <a:rPr lang="en-US" dirty="0"/>
              <a:t>+=: x += 5 is the same as x = x + 5</a:t>
            </a:r>
          </a:p>
          <a:p>
            <a:r>
              <a:rPr lang="en-US" dirty="0"/>
              <a:t>-=: x -= 10 is the same as x = x – 10</a:t>
            </a:r>
          </a:p>
          <a:p>
            <a:r>
              <a:rPr lang="en-US" dirty="0"/>
              <a:t>*=: x *= 15 is the same as x = x * 15</a:t>
            </a:r>
          </a:p>
        </p:txBody>
      </p:sp>
    </p:spTree>
    <p:extLst>
      <p:ext uri="{BB962C8B-B14F-4D97-AF65-F5344CB8AC3E}">
        <p14:creationId xmlns:p14="http://schemas.microsoft.com/office/powerpoint/2010/main" val="379528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94D3-6AC5-4A75-A5D5-3D1FDB45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E5A4-EDD6-4841-958A-222C04CE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/=: x /= 20 is the same as x = x / 20</a:t>
            </a:r>
          </a:p>
          <a:p>
            <a:r>
              <a:rPr lang="en-US" dirty="0"/>
              <a:t>%=: x %= 25 is the same as x = x % 20</a:t>
            </a:r>
          </a:p>
          <a:p>
            <a:r>
              <a:rPr lang="en-US" dirty="0"/>
              <a:t>**=: x **= 30 is the same as x = x **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1E85-AB14-4C71-9FA2-55E58F6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594A-B94F-4722-BD06-0CC06701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all comparisons evaluate to either True or False</a:t>
            </a:r>
          </a:p>
          <a:p>
            <a:r>
              <a:rPr lang="en-US" dirty="0"/>
              <a:t>This is the basis for most of programming and computer science</a:t>
            </a:r>
          </a:p>
          <a:p>
            <a:r>
              <a:rPr lang="en-US" dirty="0"/>
              <a:t>You will frequently want to compare two statements to each other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D440-46AE-449D-B233-7D7B135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AD0D-3163-4C2D-AAE7-51E90AE3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10 === 10 evaluates as True</a:t>
            </a:r>
          </a:p>
          <a:p>
            <a:r>
              <a:rPr lang="en-US" dirty="0"/>
              <a:t>Ex: 10 === 0 evaluates as False</a:t>
            </a:r>
          </a:p>
          <a:p>
            <a:r>
              <a:rPr lang="en-US" dirty="0"/>
              <a:t>Ex: 50 &gt; 0 -&gt; True, “Howdy” === “</a:t>
            </a:r>
            <a:r>
              <a:rPr lang="en-US" dirty="0" err="1"/>
              <a:t>YdwoH</a:t>
            </a:r>
            <a:r>
              <a:rPr lang="en-US" dirty="0"/>
              <a:t>” -&gt; False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3E3CE-6D5A-4945-8AE3-20FB2208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1223"/>
            <a:ext cx="3720354" cy="2236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8B497-C7FF-4B75-8982-CC1CEBBE1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69" y="4618981"/>
            <a:ext cx="3474144" cy="223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9198B-4E65-4B87-B1F9-A392F764B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12" y="3366655"/>
            <a:ext cx="5082988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616-6009-451D-BD6B-73626CF3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5E43-0FA5-44EB-83DE-D25469F2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==: Equal to</a:t>
            </a:r>
          </a:p>
          <a:p>
            <a:r>
              <a:rPr lang="en-US" dirty="0"/>
              <a:t>===: Equal value and Equal type</a:t>
            </a:r>
          </a:p>
          <a:p>
            <a:r>
              <a:rPr lang="en-US" dirty="0"/>
              <a:t>!=: Not equal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9AF14-F8AB-4A02-B0C3-0FEF0D93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907"/>
            <a:ext cx="6096000" cy="43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391-0742-487E-B8C2-ACEB6D30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30CC-55D1-4384-8209-1D3B8F27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!==: Not equal value or not equal type</a:t>
            </a:r>
          </a:p>
          <a:p>
            <a:r>
              <a:rPr lang="en-US" dirty="0"/>
              <a:t>&gt;: Greater than</a:t>
            </a:r>
          </a:p>
          <a:p>
            <a:r>
              <a:rPr lang="en-US" dirty="0"/>
              <a:t>&lt;: Less than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C7213-936C-4F93-991B-12EA5955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9" y="1529"/>
            <a:ext cx="2976282" cy="68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0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0CE9-7C76-4ED0-B8B3-901CF604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8239-298A-479B-B4E7-67E021B9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&gt;=: Greater or equal to</a:t>
            </a:r>
          </a:p>
          <a:p>
            <a:r>
              <a:rPr lang="en-US" dirty="0"/>
              <a:t>&lt;=: Less than or equal to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A1389-05F2-4052-B938-5F0B581E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83" y="-5141"/>
            <a:ext cx="4186518" cy="68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5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397D8-7747-4F35-BDE5-7CF9E372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Equals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94C69-D354-4326-93AD-5B9C0986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r>
              <a:rPr lang="en-US" dirty="0"/>
              <a:t>Assigns a value to a variable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4D3F8-77F0-41AA-8D38-649C0925C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== or ===</a:t>
            </a:r>
          </a:p>
          <a:p>
            <a:r>
              <a:rPr lang="en-US" dirty="0"/>
              <a:t>Compares one value or expression to another value or expression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6A3FE-065D-4EB2-B22F-0A308037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631"/>
            <a:ext cx="6019800" cy="1895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92318-FB0B-4DEA-ABAF-9A53D701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4953423"/>
            <a:ext cx="6172200" cy="19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2A5-DBD0-49C0-ACB6-7A51D22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E352-94BC-4805-8C08-886686C3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</a:t>
            </a:r>
          </a:p>
          <a:p>
            <a:r>
              <a:rPr lang="en-US" dirty="0"/>
              <a:t>Equal to</a:t>
            </a:r>
          </a:p>
          <a:p>
            <a:r>
              <a:rPr lang="en-US" dirty="0"/>
              <a:t>Allows “Truthy” and “</a:t>
            </a:r>
            <a:r>
              <a:rPr lang="en-US" dirty="0" err="1"/>
              <a:t>Falsey</a:t>
            </a:r>
            <a:r>
              <a:rPr lang="en-US" dirty="0"/>
              <a:t>” statements</a:t>
            </a:r>
          </a:p>
          <a:p>
            <a:r>
              <a:rPr lang="en-US" dirty="0"/>
              <a:t>“2” == 2 evaluates to True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EF97B-549F-4B1C-A708-90676B28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===</a:t>
            </a:r>
          </a:p>
          <a:p>
            <a:r>
              <a:rPr lang="en-US" dirty="0"/>
              <a:t>Equal Value and Equal Type</a:t>
            </a:r>
          </a:p>
          <a:p>
            <a:r>
              <a:rPr lang="en-US" dirty="0"/>
              <a:t>Standard comparison</a:t>
            </a:r>
          </a:p>
          <a:p>
            <a:r>
              <a:rPr lang="en-US" dirty="0"/>
              <a:t>“2” === 2 evaluates to False (as you would expect)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2BC78-47F3-4013-B19F-EE553DA5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6469"/>
            <a:ext cx="4186518" cy="250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B3424-9D04-4EF4-A8D7-F77F03140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83" y="4351259"/>
            <a:ext cx="4186517" cy="25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9B34-232C-4584-AD87-D3035FE0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7366-A3ED-4E57-8427-73FD0472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for clarity or later use</a:t>
            </a:r>
          </a:p>
          <a:p>
            <a:r>
              <a:rPr lang="en-US" dirty="0"/>
              <a:t>Can be created in a few ways</a:t>
            </a:r>
          </a:p>
          <a:p>
            <a:pPr lvl="1"/>
            <a:r>
              <a:rPr lang="en-US" dirty="0"/>
              <a:t>let – Creates a standard variable that can be </a:t>
            </a:r>
            <a:r>
              <a:rPr lang="en-US" i="1" dirty="0"/>
              <a:t>reassigned at will</a:t>
            </a:r>
            <a:endParaRPr lang="en-US" dirty="0"/>
          </a:p>
          <a:p>
            <a:pPr lvl="1"/>
            <a:r>
              <a:rPr lang="en-US" dirty="0"/>
              <a:t>Const – Creates a </a:t>
            </a:r>
            <a:r>
              <a:rPr lang="en-US" b="1" dirty="0"/>
              <a:t>constant</a:t>
            </a:r>
            <a:r>
              <a:rPr lang="en-US" dirty="0"/>
              <a:t> that </a:t>
            </a:r>
            <a:r>
              <a:rPr lang="en-US" i="1" dirty="0"/>
              <a:t>cannot be reassigned</a:t>
            </a:r>
            <a:endParaRPr lang="en-US" dirty="0"/>
          </a:p>
          <a:p>
            <a:pPr lvl="2"/>
            <a:r>
              <a:rPr lang="en-US" dirty="0"/>
              <a:t>Used for values that should not change during a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CF608-4871-425D-8C10-201E92D4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6823"/>
            <a:ext cx="12192000" cy="24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C0464-F84B-4E84-9C64-00C1611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&amp;&amp;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6B41-708D-4EF1-BC15-D6237689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= AND</a:t>
            </a:r>
          </a:p>
          <a:p>
            <a:r>
              <a:rPr lang="en-US" dirty="0"/>
              <a:t>Used to check if BOTH statements evaluates to true or 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FE14-316F-42B9-B384-D97E1B23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176"/>
            <a:ext cx="5395858" cy="2227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66764-C49F-4E66-B339-1FBBD38F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34" y="4631020"/>
            <a:ext cx="6798967" cy="22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74B-FAC0-4157-962E-7099D396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73CF-E9B0-46B4-A808-F5C10FFF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Used to check if EITHER statement evaluates to true or false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93EE-4833-4506-B8E4-8F5A323B5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1358"/>
            <a:ext cx="5056094" cy="221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46E14-B4BC-40DB-B5C0-579FD2D50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60" y="4642445"/>
            <a:ext cx="7182841" cy="22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931-313A-4054-8FFA-66C8BA1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DF36-B8A8-48CE-B5C3-9A0E809A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Used to check if a statement is not True or not False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D6A2C-EB7C-49FC-9FD4-BABAFA897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929"/>
            <a:ext cx="3496235" cy="315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3BB9D2-F871-4B43-B70F-B45AFB4F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3707085"/>
            <a:ext cx="5459506" cy="31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F95E-4BF4-4334-A292-92691F19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ACF-0B3B-49AE-8730-AB056977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comparing 32 bit numbers </a:t>
            </a:r>
          </a:p>
          <a:p>
            <a:r>
              <a:rPr lang="en-US" dirty="0"/>
              <a:t>These are by far the most niche operators, as binary is quite rare to come across, particularly in high level programming like JavaScript</a:t>
            </a:r>
          </a:p>
          <a:p>
            <a:r>
              <a:rPr lang="en-US" dirty="0"/>
              <a:t>Bitwise Operators sometimes come up in machine code or in C|C++, which directly manage the Random Access Memory (RAM) of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13662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6B2-8002-4888-B01A-1E7D81CE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C9B4E-F0AE-44F1-8581-488E04DC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94" y="1294755"/>
            <a:ext cx="7413812" cy="55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E0C-E054-413E-9543-0B2B3E0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5471-0FF3-4260-AF10-BDBB372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Returns a new number where each bit is set to 1 if BOTH bits are in the same position are a 1</a:t>
            </a:r>
          </a:p>
          <a:p>
            <a:pPr lvl="1"/>
            <a:r>
              <a:rPr lang="en-US" dirty="0"/>
              <a:t>5 in binary is 0101</a:t>
            </a:r>
          </a:p>
          <a:p>
            <a:pPr lvl="1"/>
            <a:r>
              <a:rPr lang="en-US" dirty="0"/>
              <a:t>1 in binary is 0001 </a:t>
            </a:r>
          </a:p>
          <a:p>
            <a:pPr lvl="1"/>
            <a:r>
              <a:rPr lang="en-US" dirty="0"/>
              <a:t>5 &amp; 1 =&gt; 0101 &amp; 0001 =&gt; Only the last bit has both numbers as a 1 =&gt; 0001, which equals 1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E98C-871B-4561-A5F4-F2F364FD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0433"/>
            <a:ext cx="1927412" cy="19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C19D-F03F-4B1D-A70B-C5E84B2E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D473-B214-4888-9883-5B6D06AC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Returns a new number where each bit is set to 1 if either bit in the same position is 1.</a:t>
            </a:r>
          </a:p>
          <a:p>
            <a:pPr lvl="1"/>
            <a:r>
              <a:rPr lang="en-US" dirty="0"/>
              <a:t>5 | 1 =&gt; 0101 OR 0001 =&gt; 0101, which equals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A6311-F8B3-4AC3-97AE-24A8FFF75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16629"/>
            <a:ext cx="2124635" cy="22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2964-E4C2-445F-A460-0F243A6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6887-39B9-4B8D-97B2-C73B05D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^ </a:t>
            </a:r>
          </a:p>
          <a:p>
            <a:pPr lvl="1"/>
            <a:r>
              <a:rPr lang="en-US" dirty="0"/>
              <a:t>XOR (Exclusive OR)</a:t>
            </a:r>
          </a:p>
          <a:p>
            <a:pPr lvl="1"/>
            <a:r>
              <a:rPr lang="en-US" dirty="0"/>
              <a:t>Returns a new number where each bit is set to 1 only if the bits in each position are different</a:t>
            </a:r>
          </a:p>
          <a:p>
            <a:pPr lvl="1"/>
            <a:r>
              <a:rPr lang="en-US" dirty="0"/>
              <a:t>5 ^ 3 =&gt; 0101 XOR 0011 =&gt; The second and third bits are opposites =&gt; 0110 =&gt;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5470-BA83-40F9-A147-4B1B0EB9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09053"/>
            <a:ext cx="2420471" cy="24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1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71A-99DE-44CD-83E2-01ED2C3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6C20-3C29-40FF-B3DE-75AB19D0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Only bitwise operator that operates on a single number (~5)</a:t>
            </a:r>
          </a:p>
          <a:p>
            <a:pPr lvl="1"/>
            <a:r>
              <a:rPr lang="en-US" dirty="0"/>
              <a:t>Returns a new number where each bit is the opposite of the original binary number</a:t>
            </a:r>
          </a:p>
          <a:p>
            <a:pPr lvl="1"/>
            <a:r>
              <a:rPr lang="en-US" dirty="0"/>
              <a:t>~5 =&gt; NOT 0101 =&gt; 1010 =&gt;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4A7AE-750E-490F-B9F1-DABAF47B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5487"/>
            <a:ext cx="2635624" cy="25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5BA8-D354-48DF-91B6-0E0A3573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B212-58FE-4E72-9A16-D4099D78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</a:p>
          <a:p>
            <a:pPr lvl="1"/>
            <a:r>
              <a:rPr lang="en-US" dirty="0"/>
              <a:t>Left Shift</a:t>
            </a:r>
          </a:p>
          <a:p>
            <a:pPr lvl="1"/>
            <a:r>
              <a:rPr lang="en-US" dirty="0"/>
              <a:t>Shifts each bit of a number to the left by a specified number of positions</a:t>
            </a:r>
          </a:p>
          <a:p>
            <a:pPr lvl="1"/>
            <a:r>
              <a:rPr lang="en-US" dirty="0"/>
              <a:t>5 &lt;&lt; 1 =&gt; Shifts the bits of 5 by 1 position =&gt; 0101 =&gt; 1010 =&gt; 10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378A2-F634-4D8D-A021-D65CC32D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" y="3775055"/>
            <a:ext cx="3460449" cy="30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ED9-E5C9-432F-9E97-9835FD06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2069-0AC9-4E22-A028-D1F938A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– Creates a standard variable</a:t>
            </a:r>
          </a:p>
          <a:p>
            <a:r>
              <a:rPr lang="en-US" dirty="0"/>
              <a:t>This method comes from an older version of JS that </a:t>
            </a:r>
            <a:r>
              <a:rPr lang="en-US" i="1" dirty="0"/>
              <a:t>should not be used</a:t>
            </a:r>
          </a:p>
          <a:p>
            <a:r>
              <a:rPr lang="en-US" dirty="0"/>
              <a:t>Although this method is obsolete (we’ll discuss why later), you will see it often in old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458C1-BA85-4F26-959D-0A6313EF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5058"/>
            <a:ext cx="12192000" cy="12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9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D1EF-F574-41CD-8062-B2EAF986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1B8F-3D45-4403-B183-12BCC3FC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</a:t>
            </a:r>
          </a:p>
          <a:p>
            <a:pPr lvl="1"/>
            <a:r>
              <a:rPr lang="en-US" dirty="0"/>
              <a:t>Right Shift</a:t>
            </a:r>
          </a:p>
          <a:p>
            <a:pPr lvl="1"/>
            <a:r>
              <a:rPr lang="en-US" dirty="0"/>
              <a:t>Shifts each bit to the right by a specified number of positions.</a:t>
            </a:r>
          </a:p>
          <a:p>
            <a:pPr lvl="1"/>
            <a:r>
              <a:rPr lang="en-US" dirty="0"/>
              <a:t>Fills the left side with 0s if positive, 1s if negative.</a:t>
            </a:r>
          </a:p>
          <a:p>
            <a:pPr lvl="1"/>
            <a:r>
              <a:rPr lang="en-US" dirty="0"/>
              <a:t>Discards bits shifted off the right side</a:t>
            </a:r>
          </a:p>
          <a:p>
            <a:pPr lvl="1"/>
            <a:r>
              <a:rPr lang="en-US" dirty="0"/>
              <a:t>5 &gt;&gt; 1 =&gt; Shifts the bits of 5 to the right by 1 position =&gt; 0101 =&gt; 0010 =&gt;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DE4F3-3D69-414A-A372-F403D6E2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3131"/>
            <a:ext cx="3003176" cy="24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B291-7984-4C69-B7FE-773A92C2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D1D1-0DD7-4C89-87F3-E28CBE55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</a:t>
            </a:r>
          </a:p>
          <a:p>
            <a:pPr lvl="1"/>
            <a:r>
              <a:rPr lang="en-US" dirty="0"/>
              <a:t>Unsigned Right Shift</a:t>
            </a:r>
          </a:p>
          <a:p>
            <a:pPr lvl="1"/>
            <a:r>
              <a:rPr lang="en-US" dirty="0"/>
              <a:t>Shifts bits to the right a specified number of positions.</a:t>
            </a:r>
          </a:p>
          <a:p>
            <a:pPr lvl="1"/>
            <a:r>
              <a:rPr lang="en-US" dirty="0"/>
              <a:t>Will </a:t>
            </a:r>
            <a:r>
              <a:rPr lang="en-US" i="1" dirty="0"/>
              <a:t>always fill the left side with 0s regardless of whether the number was positive or negative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30D3-92C7-4DFA-B3F2-F4F4B9C8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668"/>
            <a:ext cx="4007224" cy="29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612-A790-4C1A-91E1-67C62AE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02E7-22FE-4DA2-B2B6-2008898F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multiple variables on the same line</a:t>
            </a:r>
          </a:p>
          <a:p>
            <a:r>
              <a:rPr lang="en-US" dirty="0"/>
              <a:t>You can declare a variable without any value at all as long as it is not a constant (which cannot be reassigned)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61F98-F91E-42AD-9516-643F4286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12156"/>
            <a:ext cx="6096000" cy="14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67C-6E1A-4C18-92D8-F721A4D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EA4F-D712-4AE4-927F-FA221177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variables, functions, methods, and Classes must have unique names </a:t>
            </a:r>
          </a:p>
          <a:p>
            <a:r>
              <a:rPr lang="en-US" dirty="0"/>
              <a:t>Names </a:t>
            </a:r>
            <a:r>
              <a:rPr lang="en-US" i="1" dirty="0"/>
              <a:t>can</a:t>
            </a:r>
            <a:r>
              <a:rPr lang="en-US" dirty="0"/>
              <a:t> begin with an underscore (_), but this practice is reserved for </a:t>
            </a:r>
            <a:r>
              <a:rPr lang="en-US" i="1" dirty="0"/>
              <a:t>private variables </a:t>
            </a:r>
            <a:r>
              <a:rPr lang="en-US" dirty="0"/>
              <a:t>(More on this later)</a:t>
            </a:r>
          </a:p>
          <a:p>
            <a:r>
              <a:rPr lang="en-US" dirty="0"/>
              <a:t>You may not use keywords as variable names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C0667-AD7E-43CA-91C7-F99A415E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6586"/>
            <a:ext cx="6651812" cy="1051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FC8B-0A1C-4554-AC01-7F26D6B25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12" y="4034191"/>
            <a:ext cx="5540188" cy="28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24DE-B470-4C27-936D-05D31AF0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6CA3-9EC0-4C5E-A4E8-189FDD6C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names as descriptive and concise as possible to describe the data in them</a:t>
            </a:r>
          </a:p>
          <a:p>
            <a:r>
              <a:rPr lang="en-US" dirty="0"/>
              <a:t>Names may </a:t>
            </a:r>
            <a:r>
              <a:rPr lang="en-US" i="1" dirty="0"/>
              <a:t>never</a:t>
            </a:r>
            <a:r>
              <a:rPr lang="en-US" dirty="0"/>
              <a:t> start with a number, but </a:t>
            </a:r>
            <a:r>
              <a:rPr lang="en-US" i="1" dirty="0"/>
              <a:t>may</a:t>
            </a:r>
            <a:r>
              <a:rPr lang="en-US" dirty="0"/>
              <a:t> contain numbers in the</a:t>
            </a:r>
          </a:p>
          <a:p>
            <a:r>
              <a:rPr lang="en-US" dirty="0"/>
              <a:t>Names are Case sensitive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CE2B3-755F-4422-82C5-559AA8F4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2" y="4288334"/>
            <a:ext cx="9897035" cy="25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E7E9-CD0B-47FB-B56D-E7F6C54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DE6-06F8-4CE8-88F2-0F21BE7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expressions always read from left to right</a:t>
            </a:r>
          </a:p>
          <a:p>
            <a:r>
              <a:rPr lang="en-US" dirty="0"/>
              <a:t>Variables are assigned using an equals (=)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FE324-BCAC-4038-B5CA-FB383B7E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021"/>
            <a:ext cx="12192000" cy="3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6C2E-C51B-4798-BAF2-BA1EA175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9421-A6A9-42AC-B098-127E11A4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work similar to Algebra, but assignment does not</a:t>
            </a:r>
          </a:p>
          <a:p>
            <a:r>
              <a:rPr lang="en-US" dirty="0"/>
              <a:t>Variables can add to themselves</a:t>
            </a:r>
          </a:p>
          <a:p>
            <a:r>
              <a:rPr lang="en-US" dirty="0"/>
              <a:t>In JavaScript, = is different from ==, which is different from ===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E01F9-9D72-46E4-A0C5-DADEAE7E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6393"/>
            <a:ext cx="3818965" cy="341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CBF37-E812-47FC-8168-94BB6D3D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5" y="3431553"/>
            <a:ext cx="2734235" cy="34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5E2A-1600-4B6A-B096-A674BCA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C9FA-2A78-443F-A57D-677324C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operators work the way they do in Math, but JS has some exceptions</a:t>
            </a:r>
          </a:p>
          <a:p>
            <a:r>
              <a:rPr lang="en-US" dirty="0"/>
              <a:t>=: Used for assignment</a:t>
            </a:r>
          </a:p>
          <a:p>
            <a:r>
              <a:rPr lang="en-US" dirty="0"/>
              <a:t>%: Used for Remainder division (called a Modulus)</a:t>
            </a:r>
          </a:p>
        </p:txBody>
      </p:sp>
    </p:spTree>
    <p:extLst>
      <p:ext uri="{BB962C8B-B14F-4D97-AF65-F5344CB8AC3E}">
        <p14:creationId xmlns:p14="http://schemas.microsoft.com/office/powerpoint/2010/main" val="18309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1023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Variables, Operators, and Assignment</vt:lpstr>
      <vt:lpstr>Variables</vt:lpstr>
      <vt:lpstr>Variables</vt:lpstr>
      <vt:lpstr>Variables</vt:lpstr>
      <vt:lpstr>Naming Conventions and Rules</vt:lpstr>
      <vt:lpstr>Naming Conventions and Rules</vt:lpstr>
      <vt:lpstr>Assignment</vt:lpstr>
      <vt:lpstr>Assignment</vt:lpstr>
      <vt:lpstr>Operators</vt:lpstr>
      <vt:lpstr>Operators</vt:lpstr>
      <vt:lpstr>Assignment Operators</vt:lpstr>
      <vt:lpstr>Assignment Operators</vt:lpstr>
      <vt:lpstr>Boolean Logic</vt:lpstr>
      <vt:lpstr>Boolean Logic</vt:lpstr>
      <vt:lpstr>Comparison Operators</vt:lpstr>
      <vt:lpstr>Comparison Operators</vt:lpstr>
      <vt:lpstr>Comparison Operators</vt:lpstr>
      <vt:lpstr>JavaScript’s Equals Operators</vt:lpstr>
      <vt:lpstr>JS Comparison Operators</vt:lpstr>
      <vt:lpstr>Logical Operators - &amp;&amp;</vt:lpstr>
      <vt:lpstr>Logical Operators - ||</vt:lpstr>
      <vt:lpstr>Logical Operators - !</vt:lpstr>
      <vt:lpstr>Bitwise Operators</vt:lpstr>
      <vt:lpstr>Binary Numbers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Graham Eichsteadt</cp:lastModifiedBy>
  <cp:revision>28</cp:revision>
  <dcterms:created xsi:type="dcterms:W3CDTF">2023-03-29T20:55:33Z</dcterms:created>
  <dcterms:modified xsi:type="dcterms:W3CDTF">2023-08-02T16:58:29Z</dcterms:modified>
</cp:coreProperties>
</file>