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56"/>
  </p:notes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334" r:id="rId9"/>
    <p:sldId id="292" r:id="rId10"/>
    <p:sldId id="290" r:id="rId11"/>
    <p:sldId id="291" r:id="rId12"/>
    <p:sldId id="335" r:id="rId13"/>
    <p:sldId id="336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319" r:id="rId41"/>
    <p:sldId id="320" r:id="rId42"/>
    <p:sldId id="321" r:id="rId43"/>
    <p:sldId id="322" r:id="rId44"/>
    <p:sldId id="323" r:id="rId45"/>
    <p:sldId id="324" r:id="rId46"/>
    <p:sldId id="325" r:id="rId47"/>
    <p:sldId id="326" r:id="rId48"/>
    <p:sldId id="327" r:id="rId49"/>
    <p:sldId id="328" r:id="rId50"/>
    <p:sldId id="329" r:id="rId51"/>
    <p:sldId id="330" r:id="rId52"/>
    <p:sldId id="331" r:id="rId53"/>
    <p:sldId id="332" r:id="rId54"/>
    <p:sldId id="333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EF8326-81B7-488D-BDE2-286B430D7654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FC734-EE4E-47A5-8A08-E093C6F4D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75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JavaScript, </a:t>
            </a:r>
            <a:r>
              <a:rPr lang="en-US" i="1" dirty="0"/>
              <a:t>arrays are built out of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FC734-EE4E-47A5-8A08-E093C6F4D49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167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32D7-CCB4-9132-DAD5-DF6AAE084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3709B6-92AE-C537-2341-FC31D098F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4A588-A254-7164-B649-DAD8835D9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13EA-2554-46AF-9B5C-11AB545AD812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77E58-85D9-68CB-6D76-6DF44A5B7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E4EEC-FBCE-6BA0-85B1-6DEB126BD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C6A0-EB01-459F-AD44-F0F4D4BDB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15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C869C-60A7-0D65-24C8-92B009D4A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FF32C-1500-5A98-D1B9-4C05254C7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61F1B-7A0A-DEAF-2C65-858B37378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13EA-2554-46AF-9B5C-11AB545AD812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CA9C7-A40F-5BC7-70C4-F060CD3AA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8C254-1FC4-51EB-58C8-81B59A2E2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C6A0-EB01-459F-AD44-F0F4D4BDB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43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92B1FF-98E1-2D23-969B-3A03853DE6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B5CAA-5537-61D1-C642-D7EDCFF3F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DB35B-D37F-1DC2-B50E-DB9ED9BAA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13EA-2554-46AF-9B5C-11AB545AD812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2862D-7183-444B-2752-9F3B754BC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86F1E-154C-1FE7-D8CC-83D005159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C6A0-EB01-459F-AD44-F0F4D4BDB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46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CF7A2-665E-D993-1628-5F3FBC5DB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2C9CE-E44B-0D88-DB26-3FFE10D5B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8AB79-AE04-C1F1-576A-C7F532B3A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13EA-2554-46AF-9B5C-11AB545AD812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16502-D989-E762-5B87-72164D5F3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14DE7-38EB-BA43-372B-B0F37F100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C6A0-EB01-459F-AD44-F0F4D4BDB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4DDC5-9350-ACF5-9177-B92F4F5B8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36913-8648-7DA9-F391-FDA7A772F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F75EC-176F-6CFC-4874-6AF76D7C2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13EA-2554-46AF-9B5C-11AB545AD812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E29D1-A411-A275-D524-43161F157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B0C46-D2CD-B16B-A21B-792D79A30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C6A0-EB01-459F-AD44-F0F4D4BDB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12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32A27-82AE-C4E7-C3D3-7A9340B49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45033-44FE-2475-F68D-79C0C02849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8B343-55EE-8BA0-DACF-4DED9127E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235A4-D535-DF77-8E62-FED096F71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13EA-2554-46AF-9B5C-11AB545AD812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2DD91-A73D-6FB8-8FCB-828212FD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0AC4B-D807-4EB5-A15E-F5C53DD48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C6A0-EB01-459F-AD44-F0F4D4BDB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76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B3476-FD35-586B-FD64-C8AD7671E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1F2C3-C14E-A83F-3961-5DB33B40A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B5B02-FFCA-0016-BED4-7C6DA25D9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36527F-8213-05AB-DE68-85210DB286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3533C9-A6D1-4B5D-CC77-B807AB3C20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FA044-1BFD-94D9-F0DE-30628CAE4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13EA-2554-46AF-9B5C-11AB545AD812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A8F575-42E5-C2D6-B6F0-D7A700F7B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1BD2E9-4B46-6623-11C3-F0D06F8E5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C6A0-EB01-459F-AD44-F0F4D4BDB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77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9357B-F91B-98C9-74E7-13987243E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DA1FC1-5133-FB52-5631-43CED6103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13EA-2554-46AF-9B5C-11AB545AD812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1879C-B86B-CEBC-A9C1-75F3C94CD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90768-C9A6-43C9-1CE0-A41631582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C6A0-EB01-459F-AD44-F0F4D4BDB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42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50CE35-97EB-34E4-072D-0EEE8AAF0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13EA-2554-46AF-9B5C-11AB545AD812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AAD681-ED1D-414D-6998-2C6CEE054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79F04-7705-6721-DB17-D868071B9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C6A0-EB01-459F-AD44-F0F4D4BDB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11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E6265-5C2E-033B-820E-32448079E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073B2-19E2-908A-8E4B-152BE3B0E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F83808-A234-E1E1-842C-DA18C4CD2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13F21-E042-E61E-5F64-79888E8A5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13EA-2554-46AF-9B5C-11AB545AD812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57A59-B2A6-F00D-2B84-DB8B6278F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A6E31-BE8B-2C59-0490-D24830C2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C6A0-EB01-459F-AD44-F0F4D4BDB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98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E0ABC-6066-E8CF-C6BA-75156236B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3DEE3E-2F7C-E935-5F46-0BD90DB91B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2E284-7A93-DC25-2E14-BEB11FAD0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E7D1B-B85C-0DDC-B0E1-CBFC7171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13EA-2554-46AF-9B5C-11AB545AD812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9D900-FA8F-8901-4421-073991AD8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98D72-2DA3-2D28-9574-D1F87C4AF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C6A0-EB01-459F-AD44-F0F4D4BDB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3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47B0D9-4504-25FF-2B0A-A8DC4F6CE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2420F-A325-7B3B-BE39-2DDE9A8B6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F6D77-C819-5EDE-306E-6A36B58547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413EA-2554-46AF-9B5C-11AB545AD812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7B49B-1877-8769-2E24-F3E12A1763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E86C5-62C3-91A9-B7CD-6CF7858A4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9C6A0-EB01-459F-AD44-F0F4D4BDB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0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mp"/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tmp"/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tmp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tmp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tmp"/><Relationship Id="rId2" Type="http://schemas.openxmlformats.org/officeDocument/2006/relationships/image" Target="../media/image46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tmp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10087-6B09-47B0-B242-F32505422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Types, Functions, Objects, and Events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81C7EC-04B5-4AB0-867B-3D22FE2820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3</a:t>
            </a:r>
          </a:p>
        </p:txBody>
      </p:sp>
    </p:spTree>
    <p:extLst>
      <p:ext uri="{BB962C8B-B14F-4D97-AF65-F5344CB8AC3E}">
        <p14:creationId xmlns:p14="http://schemas.microsoft.com/office/powerpoint/2010/main" val="591805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DBF19-2DD2-4767-A0ED-1C2B9BB73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52592-7CE0-4D91-9D4E-A9A0ADF93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only has one type of number, as opposed to other languages like Java or C++ that have both Integers (whole numbers) and Floats (decimals)</a:t>
            </a:r>
          </a:p>
          <a:p>
            <a:r>
              <a:rPr lang="en-US" dirty="0"/>
              <a:t>Any </a:t>
            </a:r>
            <a:r>
              <a:rPr lang="en-US" b="1" i="1" dirty="0"/>
              <a:t>number</a:t>
            </a:r>
            <a:r>
              <a:rPr lang="en-US" dirty="0"/>
              <a:t> can be written with or without decimals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67258B-E37F-4F62-A485-31E6946B1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471" y="3565510"/>
            <a:ext cx="5199529" cy="329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136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CA732-A6EE-44C2-9C5F-D197F58E1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7B8D8-3548-4B76-B727-85D10A417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Abnormally large or small numbers can be written with scientific (exponential) notation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19C1F3-63E0-4C78-AD07-74EE8F42C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379749"/>
            <a:ext cx="5791201" cy="34782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DAEAD3-490E-43B3-8D00-97629B5DF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9749"/>
            <a:ext cx="6487932" cy="347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02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FB487-ACE4-4E8E-95FD-2CBAA103B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Bigint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037BF-5482-4345-8F58-95E2CCC19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JavaScript’s Number data type is not accurate past a certain value (15 digits)</a:t>
            </a:r>
          </a:p>
          <a:p>
            <a:r>
              <a:rPr lang="en-US" b="1" i="1" dirty="0" err="1"/>
              <a:t>Bigint</a:t>
            </a:r>
            <a:r>
              <a:rPr lang="en-US" dirty="0"/>
              <a:t> is another data type designed to track numbers at extreme sizes and have no size limits</a:t>
            </a:r>
          </a:p>
          <a:p>
            <a:r>
              <a:rPr lang="en-US" dirty="0"/>
              <a:t>To create a </a:t>
            </a:r>
            <a:r>
              <a:rPr lang="en-US" dirty="0" err="1"/>
              <a:t>bigint</a:t>
            </a:r>
            <a:r>
              <a:rPr lang="en-US" dirty="0"/>
              <a:t>, you type an </a:t>
            </a:r>
            <a:r>
              <a:rPr lang="en-US" b="1" i="1" dirty="0"/>
              <a:t>n</a:t>
            </a:r>
            <a:r>
              <a:rPr lang="en-US" dirty="0"/>
              <a:t> after the end of your number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95053D-E33C-4319-9B66-B5CC3BAA3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985133"/>
            <a:ext cx="6096000" cy="187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294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E4E49-B39E-440A-8810-75F9F06C8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Bigint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53B11-77CD-4FD3-9783-5F486ACBF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Bigints</a:t>
            </a:r>
            <a:r>
              <a:rPr lang="en-US" dirty="0"/>
              <a:t> are helpful for situations that require exact mathematical precision with large integers, like cryptography and complex computations</a:t>
            </a:r>
          </a:p>
          <a:p>
            <a:r>
              <a:rPr lang="en-US" dirty="0" err="1"/>
              <a:t>Bigints</a:t>
            </a:r>
            <a:r>
              <a:rPr lang="en-US" dirty="0"/>
              <a:t> are a relatively new data type that were introduced in 2020</a:t>
            </a:r>
          </a:p>
          <a:p>
            <a:r>
              <a:rPr lang="en-US" dirty="0"/>
              <a:t>Although </a:t>
            </a:r>
            <a:r>
              <a:rPr lang="en-US" dirty="0" err="1"/>
              <a:t>bigints</a:t>
            </a:r>
            <a:r>
              <a:rPr lang="en-US" dirty="0"/>
              <a:t> are numbers both represent numbers, you cannot operate on both at the same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01BE7A-5747-490F-B92E-0841EB2DC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803338"/>
            <a:ext cx="12192000" cy="205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950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BAF06-E3EE-4D5C-B133-6076EE66F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6CC8A-E496-4E59-8FA1-97E649427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arrays are written with square brackets </a:t>
            </a:r>
          </a:p>
          <a:p>
            <a:r>
              <a:rPr lang="en-US" dirty="0"/>
              <a:t>Array items are separated by commas</a:t>
            </a:r>
          </a:p>
          <a:p>
            <a:r>
              <a:rPr lang="en-US" dirty="0"/>
              <a:t>The following code declares (creates) an array called cars, containing three items (car names)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0EAD94-F224-408E-A53B-5B7CA9ED8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126383"/>
            <a:ext cx="6096000" cy="173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954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DECCC-59E4-4CFD-A803-75616AAB7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2ADC6-9D9A-4308-9F25-7BF4FF083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b="1" i="1" dirty="0"/>
              <a:t>indexes</a:t>
            </a:r>
            <a:r>
              <a:rPr lang="en-US" dirty="0"/>
              <a:t> are 0 based, which means the first item is 0, the second item is 1, etc.</a:t>
            </a:r>
          </a:p>
        </p:txBody>
      </p:sp>
    </p:spTree>
    <p:extLst>
      <p:ext uri="{BB962C8B-B14F-4D97-AF65-F5344CB8AC3E}">
        <p14:creationId xmlns:p14="http://schemas.microsoft.com/office/powerpoint/2010/main" val="2473465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B2AA6-D282-4941-9CF5-92A50AAB5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DD2FD-6B46-4EA4-80D8-577D290DE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b="1" i="1" dirty="0"/>
              <a:t>objects</a:t>
            </a:r>
            <a:r>
              <a:rPr lang="en-US" dirty="0"/>
              <a:t> are written with curly braces</a:t>
            </a:r>
          </a:p>
          <a:p>
            <a:r>
              <a:rPr lang="en-US" dirty="0"/>
              <a:t>Object properties are written as </a:t>
            </a:r>
            <a:r>
              <a:rPr lang="en-US" dirty="0" err="1"/>
              <a:t>name:value</a:t>
            </a:r>
            <a:r>
              <a:rPr lang="en-US" dirty="0"/>
              <a:t> pairs, separated by commas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C73517-6808-467C-8A97-4487D2C61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3621315"/>
            <a:ext cx="6096000" cy="323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193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7B1B8-9EC1-46C9-8D98-1510E8C78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 err="1"/>
              <a:t>typeof</a:t>
            </a:r>
            <a:r>
              <a:rPr lang="en-US" dirty="0"/>
              <a:t>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01BAC-628D-41DA-ABFC-7208E2224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the </a:t>
            </a:r>
            <a:r>
              <a:rPr lang="en-US" b="1" i="1" dirty="0" err="1"/>
              <a:t>typeof</a:t>
            </a:r>
            <a:r>
              <a:rPr lang="en-US" dirty="0"/>
              <a:t> operator to find the type of a JavaScript variable</a:t>
            </a:r>
          </a:p>
          <a:p>
            <a:r>
              <a:rPr lang="en-US" dirty="0"/>
              <a:t>The </a:t>
            </a:r>
            <a:r>
              <a:rPr lang="en-US" i="1" dirty="0" err="1"/>
              <a:t>typeof</a:t>
            </a:r>
            <a:r>
              <a:rPr lang="en-US" dirty="0"/>
              <a:t> operator returns the type of a variable or expression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B04F77-2BF9-468F-827F-5EA7B7185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5531555"/>
            <a:ext cx="6096001" cy="13264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025C9B-74F5-4611-9F07-54B87F9D1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819136"/>
            <a:ext cx="6095999" cy="204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408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6FC1D-9582-49BD-9A11-B2E7E7637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Undefined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B15C1-2A3D-4E75-BF0C-A979649F8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JavaScript, a variable without a value gets the value of </a:t>
            </a:r>
            <a:r>
              <a:rPr lang="en-US" b="1" i="1" dirty="0"/>
              <a:t>undefined</a:t>
            </a:r>
            <a:endParaRPr lang="en-US" dirty="0"/>
          </a:p>
          <a:p>
            <a:r>
              <a:rPr lang="en-US" dirty="0"/>
              <a:t>Its type is also </a:t>
            </a:r>
            <a:r>
              <a:rPr lang="en-US" i="1" dirty="0"/>
              <a:t>undefined</a:t>
            </a:r>
          </a:p>
          <a:p>
            <a:r>
              <a:rPr lang="en-US" dirty="0"/>
              <a:t>We can set a variable to undefined to clear its value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7C0245-1CC2-44B4-8FF4-71D3703CD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4236584"/>
            <a:ext cx="4114800" cy="26258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EEB47E-C163-4150-A23C-723B5DF6AA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247732"/>
            <a:ext cx="8077201" cy="261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225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D8866-655C-43D7-A76C-2AE985C59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Empty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7D4ED-B005-4CC8-B302-5FC52EE1E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empty value is not </a:t>
            </a:r>
            <a:r>
              <a:rPr lang="en-US" i="1" dirty="0"/>
              <a:t>undefined</a:t>
            </a:r>
            <a:endParaRPr lang="en-US" dirty="0"/>
          </a:p>
          <a:p>
            <a:r>
              <a:rPr lang="en-US" dirty="0"/>
              <a:t>An empty string has both a value and a 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EC3A77-43FB-450D-BEE1-BF70E28ED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883" y="2207987"/>
            <a:ext cx="4034118" cy="465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551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6137-25F0-4AC3-8932-8BBD42761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E4934-8D05-4E40-B557-8F1C582E8F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49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918CC-37AB-4B6F-8685-19FF34288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3784A-3441-473D-9D39-6FB7361F9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JavaScript, </a:t>
            </a:r>
            <a:r>
              <a:rPr lang="en-US" b="1" i="1" dirty="0"/>
              <a:t>null</a:t>
            </a:r>
            <a:r>
              <a:rPr lang="en-US" dirty="0"/>
              <a:t> is “nothing”</a:t>
            </a:r>
          </a:p>
          <a:p>
            <a:r>
              <a:rPr lang="en-US" dirty="0"/>
              <a:t>It is the deliberate absence of value</a:t>
            </a:r>
          </a:p>
          <a:p>
            <a:r>
              <a:rPr lang="en-US" dirty="0"/>
              <a:t>Another way to empty an object is to set it to null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0C3BB5-0EAD-412A-B8E4-0CD8C8609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870357"/>
            <a:ext cx="7137149" cy="29876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760057-BDA2-423F-B8FC-5CD95D1EDD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63" y="3870357"/>
            <a:ext cx="5172637" cy="298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654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79B4-ADB5-48C3-A44A-35962A548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Undefined vs Null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B13E8-773A-49A8-A086-5170DD88F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Undefined is and Null both represent the absence of value</a:t>
            </a:r>
          </a:p>
          <a:p>
            <a:r>
              <a:rPr lang="en-US" dirty="0"/>
              <a:t>Undefined is also the value of any variable that has not been assigned a value yet</a:t>
            </a:r>
          </a:p>
          <a:p>
            <a:r>
              <a:rPr lang="en-US" dirty="0"/>
              <a:t>Null is only set intentionally</a:t>
            </a:r>
          </a:p>
        </p:txBody>
      </p:sp>
    </p:spTree>
    <p:extLst>
      <p:ext uri="{BB962C8B-B14F-4D97-AF65-F5344CB8AC3E}">
        <p14:creationId xmlns:p14="http://schemas.microsoft.com/office/powerpoint/2010/main" val="3572394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F2CEC-9FEA-4762-BA9F-000AEA026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D1EC7-F1DB-4C65-BF38-661A2F9C7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i="1" dirty="0"/>
              <a:t>primitive</a:t>
            </a:r>
            <a:r>
              <a:rPr lang="en-US" dirty="0"/>
              <a:t> data value is a single simple data value with no additional properties or methods</a:t>
            </a:r>
          </a:p>
          <a:p>
            <a:r>
              <a:rPr lang="en-US" dirty="0"/>
              <a:t>The </a:t>
            </a:r>
            <a:r>
              <a:rPr lang="en-US" b="1" i="1" dirty="0" err="1"/>
              <a:t>typeof</a:t>
            </a:r>
            <a:r>
              <a:rPr lang="en-US" dirty="0"/>
              <a:t> operator can return one of these primitive types: </a:t>
            </a:r>
            <a:r>
              <a:rPr lang="en-US" i="1" dirty="0"/>
              <a:t>string, number, Boolean,</a:t>
            </a:r>
            <a:r>
              <a:rPr lang="en-US" b="1" i="1" dirty="0"/>
              <a:t> </a:t>
            </a:r>
            <a:r>
              <a:rPr lang="en-US" dirty="0"/>
              <a:t>or </a:t>
            </a:r>
            <a:r>
              <a:rPr lang="en-US" i="1" dirty="0"/>
              <a:t>undefined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95703E-948A-461B-B799-565182685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3002"/>
            <a:ext cx="12192000" cy="261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796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8C60A-9C6C-465D-991C-5C2C1001E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34C3E-C48D-4892-A99D-D987BE4D0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 err="1"/>
              <a:t>typeof</a:t>
            </a:r>
            <a:r>
              <a:rPr lang="en-US" dirty="0"/>
              <a:t> operator can return one of two complex types: </a:t>
            </a:r>
            <a:r>
              <a:rPr lang="en-US" b="1" i="1" dirty="0"/>
              <a:t>functions,</a:t>
            </a:r>
            <a:r>
              <a:rPr lang="en-US" dirty="0"/>
              <a:t> or </a:t>
            </a:r>
            <a:r>
              <a:rPr lang="en-US" b="1" i="1" dirty="0"/>
              <a:t>objects</a:t>
            </a:r>
            <a:endParaRPr lang="en-US" dirty="0"/>
          </a:p>
          <a:p>
            <a:r>
              <a:rPr lang="en-US" dirty="0"/>
              <a:t>The </a:t>
            </a:r>
            <a:r>
              <a:rPr lang="en-US" i="1" dirty="0" err="1"/>
              <a:t>typeof</a:t>
            </a:r>
            <a:r>
              <a:rPr lang="en-US" dirty="0"/>
              <a:t> operator returns “object” for objects, arrays, and null	</a:t>
            </a:r>
          </a:p>
          <a:p>
            <a:r>
              <a:rPr lang="en-US" dirty="0"/>
              <a:t>The </a:t>
            </a:r>
            <a:r>
              <a:rPr lang="en-US" i="1" dirty="0" err="1"/>
              <a:t>typeof</a:t>
            </a:r>
            <a:r>
              <a:rPr lang="en-US" dirty="0"/>
              <a:t> operator does not return “object” for functions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34A0AF-AC8E-4A9D-9A51-255D504F3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43446"/>
            <a:ext cx="12192000" cy="181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279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618EC-F533-4DD7-B466-62C088E3E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55987-C08B-4765-9798-FBC3F0730A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852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9BECB-7098-49F6-9282-C04F4114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14547-4A8E-42FA-B33B-3F9C6C676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JavaScript function is a block of code designed to perform a particular task</a:t>
            </a:r>
          </a:p>
          <a:p>
            <a:r>
              <a:rPr lang="en-US" dirty="0"/>
              <a:t>A JavaScript function is executed when something </a:t>
            </a:r>
            <a:r>
              <a:rPr lang="en-US" i="1" dirty="0"/>
              <a:t>invokes </a:t>
            </a:r>
            <a:r>
              <a:rPr lang="en-US" dirty="0"/>
              <a:t>(</a:t>
            </a:r>
            <a:r>
              <a:rPr lang="en-US" i="1" dirty="0"/>
              <a:t>calls</a:t>
            </a:r>
            <a:r>
              <a:rPr lang="en-US" dirty="0"/>
              <a:t>)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CB0AFA-8FE6-45AC-9D42-FCADB9A3A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376571"/>
            <a:ext cx="12192000" cy="148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90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ACE2D-10A1-4487-B2A1-D8B7C767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39AFC-263C-43D0-858E-34ECE5113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functions are defined with the </a:t>
            </a:r>
            <a:r>
              <a:rPr lang="en-US" b="1" i="1" dirty="0"/>
              <a:t>function</a:t>
            </a:r>
            <a:r>
              <a:rPr lang="en-US" dirty="0"/>
              <a:t> keyword, followed by a </a:t>
            </a:r>
            <a:r>
              <a:rPr lang="en-US" b="1" i="1" dirty="0"/>
              <a:t>name</a:t>
            </a:r>
            <a:r>
              <a:rPr lang="en-US" dirty="0"/>
              <a:t>, then followed by </a:t>
            </a:r>
            <a:r>
              <a:rPr lang="en-US" b="1" i="1" dirty="0"/>
              <a:t>parentheses</a:t>
            </a:r>
            <a:endParaRPr lang="en-US" dirty="0"/>
          </a:p>
          <a:p>
            <a:r>
              <a:rPr lang="en-US" dirty="0"/>
              <a:t>Functions follow the same naming rules as variables</a:t>
            </a:r>
          </a:p>
          <a:p>
            <a:r>
              <a:rPr lang="en-US" dirty="0"/>
              <a:t>The parentheses may include </a:t>
            </a:r>
            <a:r>
              <a:rPr lang="en-US" b="1" i="1" dirty="0"/>
              <a:t>parameter</a:t>
            </a:r>
            <a:r>
              <a:rPr lang="en-US" dirty="0"/>
              <a:t> names, separated by commas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12DBDC-D4B0-4D55-826D-EC9444203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807993"/>
            <a:ext cx="12192000" cy="20548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8A5A48-DA86-43EB-86D0-373051B9D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827043"/>
            <a:ext cx="12192000" cy="205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8456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1426-169C-4BD7-A632-4F0E4FA26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E49F7-AF10-49F9-9A00-AA3C431C3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code to be executed is placed inside a set of curly brackets </a:t>
            </a:r>
            <a:r>
              <a:rPr lang="en-US" b="1" i="1" dirty="0"/>
              <a:t>{}</a:t>
            </a:r>
            <a:endParaRPr lang="en-US" dirty="0"/>
          </a:p>
          <a:p>
            <a:r>
              <a:rPr lang="en-US" dirty="0"/>
              <a:t>Function </a:t>
            </a:r>
            <a:r>
              <a:rPr lang="en-US" b="1" i="1" dirty="0"/>
              <a:t>parameters</a:t>
            </a:r>
            <a:r>
              <a:rPr lang="en-US" dirty="0"/>
              <a:t> are listed inside the parentheses </a:t>
            </a:r>
            <a:r>
              <a:rPr lang="en-US" b="1" i="1" dirty="0"/>
              <a:t>()</a:t>
            </a:r>
            <a:r>
              <a:rPr lang="en-US" dirty="0"/>
              <a:t> in the function definition</a:t>
            </a:r>
          </a:p>
          <a:p>
            <a:r>
              <a:rPr lang="en-US" dirty="0"/>
              <a:t>Function </a:t>
            </a:r>
            <a:r>
              <a:rPr lang="en-US" b="1" i="1" dirty="0"/>
              <a:t>arguments</a:t>
            </a:r>
            <a:r>
              <a:rPr lang="en-US" dirty="0"/>
              <a:t> are the values received by the function when it is invoked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27E5E9-EF93-4D65-9068-D8D4374EE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827043"/>
            <a:ext cx="12192000" cy="205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147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3BF82-FA85-4959-9B11-AF8B26DA4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C87D0-3EA1-4232-8892-15EE32FBA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675"/>
            <a:ext cx="10515600" cy="4351338"/>
          </a:xfrm>
        </p:spPr>
        <p:txBody>
          <a:bodyPr/>
          <a:lstStyle/>
          <a:p>
            <a:r>
              <a:rPr lang="en-US" dirty="0"/>
              <a:t>Inside the function, the arguments (parameters) behave as local variables</a:t>
            </a:r>
          </a:p>
          <a:p>
            <a:r>
              <a:rPr lang="en-US" dirty="0"/>
              <a:t>If you are familiar with any other languages, a function is the same thing as a </a:t>
            </a:r>
            <a:r>
              <a:rPr lang="en-US" b="1" i="1" dirty="0"/>
              <a:t>procedure</a:t>
            </a:r>
            <a:r>
              <a:rPr lang="en-US" dirty="0"/>
              <a:t> or </a:t>
            </a:r>
            <a:r>
              <a:rPr lang="en-US" b="1" i="1" dirty="0"/>
              <a:t>subroutine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1761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C54BE-3CE2-48AF-82E9-6B2B914BE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Invocation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961F0-57A7-47CD-B5B0-8E3D79997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code inside of a function will execute whenever something calls the function</a:t>
            </a:r>
          </a:p>
          <a:p>
            <a:r>
              <a:rPr lang="en-US" dirty="0"/>
              <a:t>Functions can be called by: an </a:t>
            </a:r>
            <a:r>
              <a:rPr lang="en-US" b="1" i="1" dirty="0"/>
              <a:t>event</a:t>
            </a:r>
            <a:r>
              <a:rPr lang="en-US" dirty="0"/>
              <a:t>, manually in JavaScript code, or automatically</a:t>
            </a:r>
          </a:p>
        </p:txBody>
      </p:sp>
    </p:spTree>
    <p:extLst>
      <p:ext uri="{BB962C8B-B14F-4D97-AF65-F5344CB8AC3E}">
        <p14:creationId xmlns:p14="http://schemas.microsoft.com/office/powerpoint/2010/main" val="953546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2A2F7-B2EE-4383-9583-C8153F0D8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Concept of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F3215-7A93-4272-8BFE-DC09EBF65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programming, data types are an important concept</a:t>
            </a:r>
          </a:p>
          <a:p>
            <a:r>
              <a:rPr lang="en-US" dirty="0"/>
              <a:t>To operate on variables, we need to know what kind of data the variable is</a:t>
            </a:r>
          </a:p>
          <a:p>
            <a:r>
              <a:rPr lang="en-US" dirty="0"/>
              <a:t>Without knowing the type of the data, we cannot safely operate on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E44A31-76E7-47F8-BC69-CEB40B289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871" y="3842033"/>
            <a:ext cx="5047130" cy="301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4019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D39F7-0AA1-4205-85B0-847CA5768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Return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A5D5A-5261-4BCE-B1B4-96A4619E1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JavaScript reaches a return statement, the function stops executing</a:t>
            </a:r>
          </a:p>
          <a:p>
            <a:r>
              <a:rPr lang="en-US" dirty="0"/>
              <a:t>If the function was invoked from a statement, JavaScript will “return” to execute code after the invoking statement</a:t>
            </a:r>
          </a:p>
          <a:p>
            <a:r>
              <a:rPr lang="en-US" dirty="0"/>
              <a:t>Functions often compute a </a:t>
            </a:r>
            <a:r>
              <a:rPr lang="en-US" b="1" i="1" dirty="0"/>
              <a:t>return value</a:t>
            </a:r>
            <a:r>
              <a:rPr lang="en-US" dirty="0"/>
              <a:t>, which gets “returned” back to the caller</a:t>
            </a:r>
          </a:p>
        </p:txBody>
      </p:sp>
    </p:spTree>
    <p:extLst>
      <p:ext uri="{BB962C8B-B14F-4D97-AF65-F5344CB8AC3E}">
        <p14:creationId xmlns:p14="http://schemas.microsoft.com/office/powerpoint/2010/main" val="5780229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391BB-F86B-4F0E-BBFE-D590FBAE7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Return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D4DD82A-5C2B-4597-B10F-783ABEF5A0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80845"/>
            <a:ext cx="12192000" cy="2240898"/>
          </a:xfrm>
        </p:spPr>
      </p:pic>
    </p:spTree>
    <p:extLst>
      <p:ext uri="{BB962C8B-B14F-4D97-AF65-F5344CB8AC3E}">
        <p14:creationId xmlns:p14="http://schemas.microsoft.com/office/powerpoint/2010/main" val="11224294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F2E41-F251-4F0D-8428-DF475E000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Functions?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F05D8-3F0D-43DB-8FDE-C79360F2B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let us reuse code – we define them once and can use them as many times as we want</a:t>
            </a:r>
          </a:p>
          <a:p>
            <a:r>
              <a:rPr lang="en-US" dirty="0"/>
              <a:t>We can use the same code with different </a:t>
            </a:r>
            <a:r>
              <a:rPr lang="en-US" b="1" i="1" dirty="0"/>
              <a:t>arguments</a:t>
            </a:r>
            <a:r>
              <a:rPr lang="en-US" dirty="0"/>
              <a:t> to produce different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135129-AFA7-4427-9378-786786701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99547"/>
            <a:ext cx="12192000" cy="235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4295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8858D-424F-4D98-8164-294EB62E6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() Operator Invokes the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6A3CD-D8B4-42B5-8381-5D394C8A1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example below, </a:t>
            </a:r>
            <a:r>
              <a:rPr lang="en-US" b="1" i="1" dirty="0" err="1"/>
              <a:t>toCelsius</a:t>
            </a:r>
            <a:r>
              <a:rPr lang="en-US" dirty="0"/>
              <a:t> refers to the function object, and </a:t>
            </a:r>
            <a:r>
              <a:rPr lang="en-US" b="1" i="1" dirty="0" err="1"/>
              <a:t>toCelsius</a:t>
            </a:r>
            <a:r>
              <a:rPr lang="en-US" b="1" i="1" dirty="0"/>
              <a:t>()</a:t>
            </a:r>
            <a:r>
              <a:rPr lang="en-US" dirty="0"/>
              <a:t> refers to the function result</a:t>
            </a:r>
          </a:p>
          <a:p>
            <a:r>
              <a:rPr lang="en-US" dirty="0"/>
              <a:t>Accessing a function without the parentheses will return a function object instead of the function result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16736E-B7E0-43CD-8689-29EDCE864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31077"/>
            <a:ext cx="3552825" cy="33269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752299-7D60-455E-9C9F-3C9288A6F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4982308"/>
            <a:ext cx="6096000" cy="187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1179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0F0FA-F624-4991-97B0-66477C95E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Used as Variable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4797E-4742-4447-B3F8-5BE5527E9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can be used the same way you use variables, in all types of formulas, assignments, and calculations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7F2706-1628-4858-920E-FD724C12F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76907"/>
            <a:ext cx="6096000" cy="14810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F35D4E-4B7A-4D79-9BEF-6B8FF6B4E1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4586271"/>
            <a:ext cx="6096000" cy="227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8142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237E-9685-4CFD-9120-8923233A8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47D70-C4CF-4A3B-A55B-219895FDC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declared inside of a function become </a:t>
            </a:r>
            <a:r>
              <a:rPr lang="en-US" b="1" i="1" dirty="0"/>
              <a:t>local</a:t>
            </a:r>
            <a:r>
              <a:rPr lang="en-US" dirty="0"/>
              <a:t> to the function</a:t>
            </a:r>
          </a:p>
          <a:p>
            <a:r>
              <a:rPr lang="en-US" b="1" i="1" dirty="0"/>
              <a:t>Local variables</a:t>
            </a:r>
            <a:r>
              <a:rPr lang="en-US" dirty="0"/>
              <a:t> can only be accessed from within the function</a:t>
            </a:r>
          </a:p>
          <a:p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4661640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26E6-57E5-4EC0-A481-3886AA9A7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8F9B6-1E72-46F8-9109-C1C364A84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local variables are only recognized within their functions, variables with the same name can be used in different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1D5F35-8015-4FA3-82CA-41006439D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4102385"/>
            <a:ext cx="6096000" cy="275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1570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DD087-C405-4CDE-87B8-6083A2BBF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633CA-C877-4A57-86D8-642F8229CC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903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9E51B-9144-4C62-BF64-7893F2C9D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Life Objects, Properties,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7086C-91EF-4274-BA4B-BF374B1C4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real life, a car is an </a:t>
            </a:r>
            <a:r>
              <a:rPr lang="en-US" b="1" i="1" dirty="0"/>
              <a:t>object</a:t>
            </a:r>
            <a:endParaRPr lang="en-US" dirty="0"/>
          </a:p>
          <a:p>
            <a:r>
              <a:rPr lang="en-US" dirty="0"/>
              <a:t>Cars have </a:t>
            </a:r>
            <a:r>
              <a:rPr lang="en-US" b="1" i="1" dirty="0"/>
              <a:t>properties</a:t>
            </a:r>
            <a:r>
              <a:rPr lang="en-US" dirty="0"/>
              <a:t> like weight and color, and </a:t>
            </a:r>
            <a:r>
              <a:rPr lang="en-US" b="1" i="1" dirty="0"/>
              <a:t>methods</a:t>
            </a:r>
            <a:r>
              <a:rPr lang="en-US" dirty="0"/>
              <a:t> like start and stop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6770B1-BBCC-46EA-8019-CF7F7B2DD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996875"/>
            <a:ext cx="12192000" cy="286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6542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06A90-08A5-47E0-BEDD-F0BBFEDCC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Life Objects, Properties,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62D6B-EDA1-4525-8C14-79A646A91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cars have the same set of </a:t>
            </a:r>
            <a:r>
              <a:rPr lang="en-US" b="1" i="1" dirty="0"/>
              <a:t>properties</a:t>
            </a:r>
            <a:r>
              <a:rPr lang="en-US" dirty="0"/>
              <a:t>, but the property </a:t>
            </a:r>
            <a:r>
              <a:rPr lang="en-US" b="1" i="1" dirty="0"/>
              <a:t>values</a:t>
            </a:r>
            <a:r>
              <a:rPr lang="en-US" dirty="0"/>
              <a:t> differ from car to car</a:t>
            </a:r>
          </a:p>
          <a:p>
            <a:r>
              <a:rPr lang="en-US" dirty="0"/>
              <a:t>All cars have the same set of </a:t>
            </a:r>
            <a:r>
              <a:rPr lang="en-US" b="1" i="1" dirty="0"/>
              <a:t>methods</a:t>
            </a:r>
            <a:r>
              <a:rPr lang="en-US" dirty="0"/>
              <a:t>, but the methods are performed </a:t>
            </a:r>
            <a:r>
              <a:rPr lang="en-US" b="1" i="1" dirty="0"/>
              <a:t>at different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62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D56AC-7F26-4BA9-A604-6429652CF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Concept of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3A37E-787A-4DDE-81F7-D9B0A71B7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previous example, we got “16Volvo” because JavaScript treated it as “16” + “Volvo”, not 16 + “Volvo”</a:t>
            </a:r>
          </a:p>
          <a:p>
            <a:r>
              <a:rPr lang="en-US" dirty="0"/>
              <a:t>JavaScript always evaluates expressions from left to right and different sequences can lead to different results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990808-F565-4B98-87E7-BCE52488F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76111"/>
            <a:ext cx="6201440" cy="31818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E6BD1C-DE56-4713-A427-918C910160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76111"/>
            <a:ext cx="6096000" cy="318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1586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4043C-B83E-400E-9EF6-8C1AABBEC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72A2A-6197-4F5A-91BB-4CB0E7F22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already learned that JavaScript variables are containers for data values</a:t>
            </a:r>
          </a:p>
          <a:p>
            <a:r>
              <a:rPr lang="en-US" dirty="0"/>
              <a:t>Objects are variables too, but objects can contain </a:t>
            </a:r>
            <a:r>
              <a:rPr lang="en-US" i="1" dirty="0"/>
              <a:t>many</a:t>
            </a:r>
            <a:r>
              <a:rPr lang="en-US" dirty="0"/>
              <a:t> values</a:t>
            </a:r>
          </a:p>
          <a:p>
            <a:r>
              <a:rPr lang="en-US" dirty="0"/>
              <a:t>This code assigns </a:t>
            </a:r>
            <a:r>
              <a:rPr lang="en-US" i="1" dirty="0"/>
              <a:t>many values</a:t>
            </a:r>
            <a:r>
              <a:rPr lang="en-US" dirty="0"/>
              <a:t> (Fiat, 500, white) to a </a:t>
            </a:r>
            <a:r>
              <a:rPr lang="en-US" b="1" i="1" dirty="0"/>
              <a:t>variable</a:t>
            </a:r>
            <a:r>
              <a:rPr lang="en-US" dirty="0"/>
              <a:t> named car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555AAD-1514-48B8-A139-81CEC474C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08535"/>
            <a:ext cx="12192000" cy="94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2167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EC259-FBB7-4C63-8CC3-085FA94E9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67215-1A34-46A5-ADB7-DAE92D562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values are written as </a:t>
            </a:r>
            <a:r>
              <a:rPr lang="en-US" b="1" i="1" dirty="0" err="1"/>
              <a:t>name:value</a:t>
            </a:r>
            <a:r>
              <a:rPr lang="en-US" dirty="0"/>
              <a:t> pairs (a name and a value separated by a colon)</a:t>
            </a:r>
          </a:p>
          <a:p>
            <a:r>
              <a:rPr lang="en-US" dirty="0"/>
              <a:t>It is generally a good practice to declare objects with the </a:t>
            </a:r>
            <a:r>
              <a:rPr lang="en-US" b="1" i="1" dirty="0"/>
              <a:t>const </a:t>
            </a:r>
            <a:r>
              <a:rPr lang="en-US" dirty="0"/>
              <a:t>keyword</a:t>
            </a:r>
          </a:p>
        </p:txBody>
      </p:sp>
    </p:spTree>
    <p:extLst>
      <p:ext uri="{BB962C8B-B14F-4D97-AF65-F5344CB8AC3E}">
        <p14:creationId xmlns:p14="http://schemas.microsoft.com/office/powerpoint/2010/main" val="16212922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8D966-8E1B-4F4E-8363-9F339340A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3E87F-5B91-4A5E-9009-B463394F4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define (and create) a JavaScript with an </a:t>
            </a:r>
            <a:r>
              <a:rPr lang="en-US" b="1" i="1" dirty="0"/>
              <a:t>object literal</a:t>
            </a:r>
          </a:p>
          <a:p>
            <a:r>
              <a:rPr lang="en-US" dirty="0"/>
              <a:t>Spaces and line breaks are not important to an object’s syntax, so they can be written multiple ways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9F1C5E-E9E1-4ED9-983C-E8F26FE0E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525" y="4143375"/>
            <a:ext cx="3800475" cy="2714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A763FB-4F4C-4B2D-B209-8E1111E793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34776"/>
            <a:ext cx="8391525" cy="42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7933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2D361-33EE-4BF4-A409-152A14957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AD874-BFF3-4BA1-9964-CF09FE35C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 err="1"/>
              <a:t>name:value</a:t>
            </a:r>
            <a:r>
              <a:rPr lang="en-US" dirty="0"/>
              <a:t> pairs in JavaScript objects are often called </a:t>
            </a:r>
            <a:r>
              <a:rPr lang="en-US" b="1" i="1" dirty="0"/>
              <a:t>properties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01F0A6-8A30-4AF8-9771-4FE8B35B6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4277314"/>
            <a:ext cx="6096000" cy="258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4166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15A8D-56ED-4C3D-A751-489EDA410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Object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9FD68-D6D0-4731-92A7-3476EEF4E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access an object’s properties in one of two ways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2F50A2-147C-45AB-9CBB-9EB3C68D7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70333"/>
            <a:ext cx="6096000" cy="1087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2FD531-3A58-47C0-8B04-AC4DB7E190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844161"/>
            <a:ext cx="6096000" cy="100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990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5EC65-2EC3-42BC-81C7-44E92FB11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9587B-06F9-4673-AF1A-FCC0E6C12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can also have </a:t>
            </a:r>
            <a:r>
              <a:rPr lang="en-US" b="1" i="1" dirty="0"/>
              <a:t>methods</a:t>
            </a:r>
          </a:p>
          <a:p>
            <a:r>
              <a:rPr lang="en-US" dirty="0"/>
              <a:t>Methods are </a:t>
            </a:r>
            <a:r>
              <a:rPr lang="en-US" b="1" i="1" dirty="0"/>
              <a:t>actions</a:t>
            </a:r>
            <a:r>
              <a:rPr lang="en-US" dirty="0"/>
              <a:t> that can be performed on objects</a:t>
            </a:r>
          </a:p>
          <a:p>
            <a:r>
              <a:rPr lang="en-US" dirty="0"/>
              <a:t>Methods are stored in properties as </a:t>
            </a:r>
            <a:r>
              <a:rPr lang="en-US" b="1" i="1" dirty="0"/>
              <a:t>function definitions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CB1865-9719-438A-B5E1-B70DF9534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8999"/>
            <a:ext cx="12192000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733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81D67-A247-412A-9E38-B7CC5857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33E73-E75D-4112-8AC6-426D969D9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example, </a:t>
            </a:r>
            <a:r>
              <a:rPr lang="en-US" b="1" i="1" dirty="0"/>
              <a:t>this</a:t>
            </a:r>
            <a:r>
              <a:rPr lang="en-US" dirty="0"/>
              <a:t> refers to the </a:t>
            </a:r>
            <a:r>
              <a:rPr lang="en-US" b="1" i="1" dirty="0"/>
              <a:t>person object</a:t>
            </a:r>
            <a:endParaRPr lang="en-US" dirty="0"/>
          </a:p>
          <a:p>
            <a:r>
              <a:rPr lang="en-US" dirty="0"/>
              <a:t>I.E. </a:t>
            </a:r>
            <a:r>
              <a:rPr lang="en-US" b="1" i="1" dirty="0" err="1"/>
              <a:t>this.firstName</a:t>
            </a:r>
            <a:r>
              <a:rPr lang="en-US" dirty="0"/>
              <a:t> means the </a:t>
            </a:r>
            <a:r>
              <a:rPr lang="en-US" b="1" i="1" dirty="0" err="1"/>
              <a:t>firstName</a:t>
            </a:r>
            <a:r>
              <a:rPr lang="en-US" dirty="0"/>
              <a:t> property of </a:t>
            </a:r>
            <a:r>
              <a:rPr lang="en-US" b="1" i="1" dirty="0"/>
              <a:t>this</a:t>
            </a:r>
          </a:p>
          <a:p>
            <a:r>
              <a:rPr lang="en-US" dirty="0"/>
              <a:t>I.E. </a:t>
            </a:r>
            <a:r>
              <a:rPr lang="en-US" b="1" i="1" dirty="0" err="1"/>
              <a:t>this.firstName</a:t>
            </a:r>
            <a:r>
              <a:rPr lang="en-US" dirty="0"/>
              <a:t> means the </a:t>
            </a:r>
            <a:r>
              <a:rPr lang="en-US" b="1" i="1" dirty="0" err="1"/>
              <a:t>firstName</a:t>
            </a:r>
            <a:r>
              <a:rPr lang="en-US" dirty="0"/>
              <a:t> property of </a:t>
            </a:r>
            <a:r>
              <a:rPr lang="en-US" b="1" i="1" dirty="0"/>
              <a:t>person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B55D8D-9360-4ADA-8669-ADA46B939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4203"/>
            <a:ext cx="6096000" cy="274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0730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3E5DD-E53B-4BE1-A351-57E99D815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b="1" i="1" dirty="0"/>
              <a:t>this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AB77A-FF71-4895-AB6C-710D240FA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JS, the </a:t>
            </a:r>
            <a:r>
              <a:rPr lang="en-US" b="1" i="1" dirty="0"/>
              <a:t>this</a:t>
            </a:r>
            <a:r>
              <a:rPr lang="en-US" dirty="0"/>
              <a:t> keyword refers to an object</a:t>
            </a:r>
          </a:p>
          <a:p>
            <a:r>
              <a:rPr lang="en-US" b="1" i="1" dirty="0"/>
              <a:t>Which</a:t>
            </a:r>
            <a:r>
              <a:rPr lang="en-US" dirty="0"/>
              <a:t> object depends on how </a:t>
            </a:r>
            <a:r>
              <a:rPr lang="en-US" b="1" i="1" dirty="0"/>
              <a:t>this </a:t>
            </a:r>
            <a:r>
              <a:rPr lang="en-US" dirty="0"/>
              <a:t>is being invoked (used or called)</a:t>
            </a:r>
          </a:p>
          <a:p>
            <a:r>
              <a:rPr lang="en-US" dirty="0"/>
              <a:t>The </a:t>
            </a:r>
            <a:r>
              <a:rPr lang="en-US" b="1" i="1" dirty="0"/>
              <a:t>this </a:t>
            </a:r>
            <a:r>
              <a:rPr lang="en-US" dirty="0"/>
              <a:t>keyword refers to different objects depending on how it is used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F59802-045D-4A85-962E-6265DADAC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864520"/>
            <a:ext cx="6096001" cy="19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8230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514A4-9DBB-4BEF-A565-5C12BFAD4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this</a:t>
            </a:r>
            <a:r>
              <a:rPr lang="en-US" dirty="0"/>
              <a:t>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35502-F357-4528-9C06-FAF303E25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function definition, </a:t>
            </a:r>
            <a:r>
              <a:rPr lang="en-US" b="1" i="1" dirty="0"/>
              <a:t>this</a:t>
            </a:r>
            <a:r>
              <a:rPr lang="en-US" dirty="0"/>
              <a:t> refers to the “owner” of the function</a:t>
            </a:r>
          </a:p>
          <a:p>
            <a:r>
              <a:rPr lang="en-US" dirty="0"/>
              <a:t>In the example earlier, </a:t>
            </a:r>
            <a:r>
              <a:rPr lang="en-US" b="1" i="1" dirty="0"/>
              <a:t>this</a:t>
            </a:r>
            <a:r>
              <a:rPr lang="en-US" dirty="0"/>
              <a:t> is the </a:t>
            </a:r>
            <a:r>
              <a:rPr lang="en-US" b="1" i="1" dirty="0"/>
              <a:t>person object</a:t>
            </a:r>
            <a:r>
              <a:rPr lang="en-US" dirty="0"/>
              <a:t> that “owns” the </a:t>
            </a:r>
            <a:r>
              <a:rPr lang="en-US" b="1" i="1" dirty="0" err="1"/>
              <a:t>fullName</a:t>
            </a:r>
            <a:r>
              <a:rPr lang="en-US" dirty="0"/>
              <a:t> function</a:t>
            </a:r>
          </a:p>
          <a:p>
            <a:r>
              <a:rPr lang="en-US" dirty="0"/>
              <a:t>In other words, </a:t>
            </a:r>
            <a:r>
              <a:rPr lang="en-US" b="1" i="1" dirty="0" err="1"/>
              <a:t>this.firstName</a:t>
            </a:r>
            <a:r>
              <a:rPr lang="en-US" dirty="0"/>
              <a:t> means the </a:t>
            </a:r>
            <a:r>
              <a:rPr lang="en-US" b="1" i="1" dirty="0" err="1"/>
              <a:t>firstName</a:t>
            </a:r>
            <a:r>
              <a:rPr lang="en-US" dirty="0"/>
              <a:t> property of </a:t>
            </a:r>
            <a:r>
              <a:rPr lang="en-US" b="1" i="1" dirty="0"/>
              <a:t>this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8085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FB109-CBB0-44ED-AC6A-D70A3A862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Object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02F82-C889-48E5-A6B6-7AD9DD7A4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access an object method with the following syntax</a:t>
            </a:r>
          </a:p>
          <a:p>
            <a:r>
              <a:rPr lang="en-US" dirty="0"/>
              <a:t>If you access a method without the parentheses, it will return the </a:t>
            </a:r>
            <a:r>
              <a:rPr lang="en-US" b="1" i="1" dirty="0"/>
              <a:t>function definition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4202EC-2FF9-4216-8F47-8DABD3752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08688"/>
            <a:ext cx="6096000" cy="10493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DB302B-E4B4-4FAC-911D-83E26DFB7C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868839"/>
            <a:ext cx="6096000" cy="98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05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FDE7B-3B9E-4DE4-9EDF-5A44E32B2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Typing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43932-2BE8-4BFC-964B-F88BCA25C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has dynamic types</a:t>
            </a:r>
          </a:p>
          <a:p>
            <a:r>
              <a:rPr lang="en-US" dirty="0"/>
              <a:t>This means that the same variable can hold different types of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4D5676-573D-42CD-AD7D-D7C6C59D1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589" y="2936481"/>
            <a:ext cx="4213412" cy="392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6372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57CB4-E751-45A3-8711-C19CAFC27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1EADB-475E-4794-8B20-488CCB6682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700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653BB-574D-4FF0-A29B-55E9B8DB2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E5BBA-750F-4F41-83BA-A31CFEFE6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events are “things” that happen to HTML elements</a:t>
            </a:r>
          </a:p>
          <a:p>
            <a:r>
              <a:rPr lang="en-US" dirty="0"/>
              <a:t>When JavaScript is used with HTML pages, JavaScript can “react” to these events</a:t>
            </a:r>
          </a:p>
        </p:txBody>
      </p:sp>
    </p:spTree>
    <p:extLst>
      <p:ext uri="{BB962C8B-B14F-4D97-AF65-F5344CB8AC3E}">
        <p14:creationId xmlns:p14="http://schemas.microsoft.com/office/powerpoint/2010/main" val="23133332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7E4AF-EC67-433C-892A-AB97812CF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9ACE7-43FB-4C6B-95E8-8D5564375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HTML event can be something the browser does, or something a user does</a:t>
            </a:r>
          </a:p>
          <a:p>
            <a:r>
              <a:rPr lang="en-US" dirty="0"/>
              <a:t>Here are some examples of HTML events: a webpage finished loading, an input field was changed, an HTML button was clicked</a:t>
            </a:r>
          </a:p>
          <a:p>
            <a:r>
              <a:rPr lang="en-US" dirty="0"/>
              <a:t>Often, when events happen you want to do something</a:t>
            </a:r>
          </a:p>
        </p:txBody>
      </p:sp>
    </p:spTree>
    <p:extLst>
      <p:ext uri="{BB962C8B-B14F-4D97-AF65-F5344CB8AC3E}">
        <p14:creationId xmlns:p14="http://schemas.microsoft.com/office/powerpoint/2010/main" val="3444175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21944-911D-4EF9-8442-664898E1F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3341D-3412-4F92-9596-98A1B4E2F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lets you execute code when events are detected</a:t>
            </a:r>
          </a:p>
          <a:p>
            <a:r>
              <a:rPr lang="en-US" dirty="0"/>
              <a:t>HTML allows event handler attributes, </a:t>
            </a:r>
            <a:r>
              <a:rPr lang="en-US" b="1" i="1" dirty="0"/>
              <a:t>with JavaScript</a:t>
            </a:r>
            <a:r>
              <a:rPr lang="en-US" dirty="0"/>
              <a:t> </a:t>
            </a:r>
            <a:r>
              <a:rPr lang="en-US" b="1" i="1" dirty="0"/>
              <a:t>code</a:t>
            </a:r>
            <a:r>
              <a:rPr lang="en-US" dirty="0"/>
              <a:t>, to be added to HTML elements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D71BAD-A9E4-4067-8846-AA69BC5F8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3232"/>
            <a:ext cx="12192000" cy="55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886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EFC79-C96D-1837-93A8-297D73E7E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HTML Events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D4F0FB3-9C5F-042A-CA74-6BDE238FF8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5399"/>
            <a:ext cx="12191999" cy="3911790"/>
          </a:xfrm>
        </p:spPr>
      </p:pic>
    </p:spTree>
    <p:extLst>
      <p:ext uri="{BB962C8B-B14F-4D97-AF65-F5344CB8AC3E}">
        <p14:creationId xmlns:p14="http://schemas.microsoft.com/office/powerpoint/2010/main" val="1498019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40373-FD0B-4F85-B322-82DB84730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15D82-05B9-4972-89FB-87D7D938E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i="1" dirty="0"/>
              <a:t>string</a:t>
            </a:r>
            <a:r>
              <a:rPr lang="en-US" dirty="0"/>
              <a:t> (of text) is a series of characters like “John Doe” or “YWCA”</a:t>
            </a:r>
          </a:p>
          <a:p>
            <a:r>
              <a:rPr lang="en-US" i="1" dirty="0"/>
              <a:t>Strings</a:t>
            </a:r>
            <a:r>
              <a:rPr lang="en-US" dirty="0"/>
              <a:t> are written using ‘single quotes’, “double quotes”, or `backticks`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546215-3404-4A94-81C2-2ADE076C0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61183"/>
            <a:ext cx="6096000" cy="329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671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25E46-CADC-4ADB-9116-9F6035F0C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CE16F-EBE5-49BF-955D-84CCE84CC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quotes inside of a string as long as you use a set of quotes you haven’t used before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7A53BD-490F-4298-8419-D28376724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008185"/>
            <a:ext cx="6221506" cy="8542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4F920E-3464-42C3-A1B6-39BEE7423E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505" y="6015537"/>
            <a:ext cx="5970495" cy="84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668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2C75-5AE9-48AA-BEEF-0334CB03C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(Backtick)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843E2-7E61-4D75-B0C9-61EEDFA8C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i="1" dirty="0"/>
              <a:t>template string</a:t>
            </a:r>
            <a:r>
              <a:rPr lang="en-US" dirty="0"/>
              <a:t> allows you to insert the value of a variable directly into a string</a:t>
            </a:r>
          </a:p>
          <a:p>
            <a:r>
              <a:rPr lang="en-US" i="1" dirty="0"/>
              <a:t>Template strings</a:t>
            </a:r>
            <a:r>
              <a:rPr lang="en-US" dirty="0"/>
              <a:t> are created using `backticks` instead of normal quotes</a:t>
            </a:r>
          </a:p>
          <a:p>
            <a:r>
              <a:rPr lang="en-US" dirty="0"/>
              <a:t>To insert a variable you must use the following syntax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52FF36-2699-41B0-9AC8-7A1077C69A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4693479"/>
            <a:ext cx="6096000" cy="216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468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4CDAB-B36B-40B8-A14D-0CE269DAA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11EEB-B215-4761-9BD1-9B870B7E7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i="1" dirty="0"/>
              <a:t>Boolean</a:t>
            </a:r>
            <a:r>
              <a:rPr lang="en-US" dirty="0"/>
              <a:t> is a data type that can have only 2 possible values: </a:t>
            </a:r>
            <a:r>
              <a:rPr lang="en-US" i="1" dirty="0"/>
              <a:t>True</a:t>
            </a:r>
            <a:r>
              <a:rPr lang="en-US" dirty="0"/>
              <a:t> or </a:t>
            </a:r>
            <a:r>
              <a:rPr lang="en-US" i="1" dirty="0"/>
              <a:t>False</a:t>
            </a:r>
            <a:endParaRPr lang="en-US" dirty="0"/>
          </a:p>
          <a:p>
            <a:r>
              <a:rPr lang="en-US" dirty="0"/>
              <a:t>We’ll talk about </a:t>
            </a:r>
            <a:r>
              <a:rPr lang="en-US" i="1" dirty="0"/>
              <a:t>Booleans</a:t>
            </a:r>
            <a:r>
              <a:rPr lang="en-US" dirty="0"/>
              <a:t> a ton when we work with </a:t>
            </a:r>
            <a:r>
              <a:rPr lang="en-US" i="1" dirty="0"/>
              <a:t>conditionals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C326D0-4156-4EAD-BC9C-A05F5E2F7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58951"/>
            <a:ext cx="5755341" cy="17997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CD640F-BB0E-4372-8CBE-08ADBAA0D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341" y="5068959"/>
            <a:ext cx="6436660" cy="178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689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1432</TotalTime>
  <Words>1600</Words>
  <Application>Microsoft Office PowerPoint</Application>
  <PresentationFormat>Widescreen</PresentationFormat>
  <Paragraphs>198</Paragraphs>
  <Slides>54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Arial</vt:lpstr>
      <vt:lpstr>Calibri</vt:lpstr>
      <vt:lpstr>Calibri Light</vt:lpstr>
      <vt:lpstr>Office Theme</vt:lpstr>
      <vt:lpstr>Data Types, Functions, Objects, and Events</vt:lpstr>
      <vt:lpstr>Data Types</vt:lpstr>
      <vt:lpstr>The Concept of Data Types</vt:lpstr>
      <vt:lpstr>The Concept of Data Types</vt:lpstr>
      <vt:lpstr>Dynamic Typing</vt:lpstr>
      <vt:lpstr>JavaScript Strings</vt:lpstr>
      <vt:lpstr>JavaScript Strings</vt:lpstr>
      <vt:lpstr>Template (Backtick) Strings</vt:lpstr>
      <vt:lpstr>JavaScript Booleans</vt:lpstr>
      <vt:lpstr>JavaScript Numbers</vt:lpstr>
      <vt:lpstr>JavaScript Numbers</vt:lpstr>
      <vt:lpstr>Bigint</vt:lpstr>
      <vt:lpstr>Bigint</vt:lpstr>
      <vt:lpstr>JavaScript Arrays</vt:lpstr>
      <vt:lpstr>JavaScript Arrays</vt:lpstr>
      <vt:lpstr>JavaScript Objects</vt:lpstr>
      <vt:lpstr>The typeof Operator</vt:lpstr>
      <vt:lpstr>Undefined </vt:lpstr>
      <vt:lpstr>Empty Values</vt:lpstr>
      <vt:lpstr>Null </vt:lpstr>
      <vt:lpstr>Undefined vs Null</vt:lpstr>
      <vt:lpstr>Primitive Data</vt:lpstr>
      <vt:lpstr>Complex Data</vt:lpstr>
      <vt:lpstr>Functions</vt:lpstr>
      <vt:lpstr>Functions</vt:lpstr>
      <vt:lpstr>Function Syntax</vt:lpstr>
      <vt:lpstr>Function Syntax</vt:lpstr>
      <vt:lpstr>Function Syntax</vt:lpstr>
      <vt:lpstr>Function Invocation</vt:lpstr>
      <vt:lpstr>Function Return</vt:lpstr>
      <vt:lpstr>Function Return</vt:lpstr>
      <vt:lpstr>Why Functions?</vt:lpstr>
      <vt:lpstr>The () Operator Invokes the Function</vt:lpstr>
      <vt:lpstr>Functions Used as Variable Values</vt:lpstr>
      <vt:lpstr>Local Variables</vt:lpstr>
      <vt:lpstr>Local Variables</vt:lpstr>
      <vt:lpstr>Objects</vt:lpstr>
      <vt:lpstr>Real Life Objects, Properties, and Methods</vt:lpstr>
      <vt:lpstr>Real Life Objects, Properties, and Methods</vt:lpstr>
      <vt:lpstr>JavaScript Objects</vt:lpstr>
      <vt:lpstr>JavaScript Objects</vt:lpstr>
      <vt:lpstr>Object Definition</vt:lpstr>
      <vt:lpstr>Object Properties</vt:lpstr>
      <vt:lpstr>Accessing Object Properties</vt:lpstr>
      <vt:lpstr>Object Methods</vt:lpstr>
      <vt:lpstr>Object Methods</vt:lpstr>
      <vt:lpstr>What is this?</vt:lpstr>
      <vt:lpstr>The this Keyword</vt:lpstr>
      <vt:lpstr>Accessing Object Methods</vt:lpstr>
      <vt:lpstr>Events</vt:lpstr>
      <vt:lpstr>JavaScript Events</vt:lpstr>
      <vt:lpstr>HTML Events</vt:lpstr>
      <vt:lpstr>HTML Events</vt:lpstr>
      <vt:lpstr>Common HTML Events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</dc:title>
  <dc:creator>YWCA Rockford</dc:creator>
  <cp:lastModifiedBy>Graham Eichsteadt</cp:lastModifiedBy>
  <cp:revision>52</cp:revision>
  <dcterms:created xsi:type="dcterms:W3CDTF">2023-03-30T20:20:02Z</dcterms:created>
  <dcterms:modified xsi:type="dcterms:W3CDTF">2024-01-04T18:09:03Z</dcterms:modified>
</cp:coreProperties>
</file>