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8" r:id="rId3"/>
    <p:sldId id="257" r:id="rId4"/>
    <p:sldId id="259" r:id="rId5"/>
    <p:sldId id="260" r:id="rId6"/>
    <p:sldId id="261" r:id="rId7"/>
    <p:sldId id="264"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B32D7-CCB4-9132-DAD5-DF6AAE0843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3709B6-92AE-C537-2341-FC31D098F1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A4A588-A254-7164-B649-DAD8835D9CCF}"/>
              </a:ext>
            </a:extLst>
          </p:cNvPr>
          <p:cNvSpPr>
            <a:spLocks noGrp="1"/>
          </p:cNvSpPr>
          <p:nvPr>
            <p:ph type="dt" sz="half" idx="10"/>
          </p:nvPr>
        </p:nvSpPr>
        <p:spPr/>
        <p:txBody>
          <a:bodyPr/>
          <a:lstStyle/>
          <a:p>
            <a:fld id="{AF2413EA-2554-46AF-9B5C-11AB545AD812}" type="datetimeFigureOut">
              <a:rPr lang="en-US" smtClean="0"/>
              <a:t>8/2/2023</a:t>
            </a:fld>
            <a:endParaRPr lang="en-US"/>
          </a:p>
        </p:txBody>
      </p:sp>
      <p:sp>
        <p:nvSpPr>
          <p:cNvPr id="5" name="Footer Placeholder 4">
            <a:extLst>
              <a:ext uri="{FF2B5EF4-FFF2-40B4-BE49-F238E27FC236}">
                <a16:creationId xmlns:a16="http://schemas.microsoft.com/office/drawing/2014/main" id="{A3577E58-85D9-68CB-6D76-6DF44A5B75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E4EEC-FBCE-6BA0-85B1-6DEB126BD600}"/>
              </a:ext>
            </a:extLst>
          </p:cNvPr>
          <p:cNvSpPr>
            <a:spLocks noGrp="1"/>
          </p:cNvSpPr>
          <p:nvPr>
            <p:ph type="sldNum" sz="quarter" idx="12"/>
          </p:nvPr>
        </p:nvSpPr>
        <p:spPr/>
        <p:txBody>
          <a:bodyPr/>
          <a:lstStyle/>
          <a:p>
            <a:fld id="{B359C6A0-EB01-459F-AD44-F0F4D4BDB688}" type="slidenum">
              <a:rPr lang="en-US" smtClean="0"/>
              <a:t>‹#›</a:t>
            </a:fld>
            <a:endParaRPr lang="en-US"/>
          </a:p>
        </p:txBody>
      </p:sp>
    </p:spTree>
    <p:extLst>
      <p:ext uri="{BB962C8B-B14F-4D97-AF65-F5344CB8AC3E}">
        <p14:creationId xmlns:p14="http://schemas.microsoft.com/office/powerpoint/2010/main" val="2362215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C869C-60A7-0D65-24C8-92B009D4A4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FF32C-1500-5A98-D1B9-4C05254C7C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761F1B-7A0A-DEAF-2C65-858B3737889B}"/>
              </a:ext>
            </a:extLst>
          </p:cNvPr>
          <p:cNvSpPr>
            <a:spLocks noGrp="1"/>
          </p:cNvSpPr>
          <p:nvPr>
            <p:ph type="dt" sz="half" idx="10"/>
          </p:nvPr>
        </p:nvSpPr>
        <p:spPr/>
        <p:txBody>
          <a:bodyPr/>
          <a:lstStyle/>
          <a:p>
            <a:fld id="{AF2413EA-2554-46AF-9B5C-11AB545AD812}" type="datetimeFigureOut">
              <a:rPr lang="en-US" smtClean="0"/>
              <a:t>8/2/2023</a:t>
            </a:fld>
            <a:endParaRPr lang="en-US"/>
          </a:p>
        </p:txBody>
      </p:sp>
      <p:sp>
        <p:nvSpPr>
          <p:cNvPr id="5" name="Footer Placeholder 4">
            <a:extLst>
              <a:ext uri="{FF2B5EF4-FFF2-40B4-BE49-F238E27FC236}">
                <a16:creationId xmlns:a16="http://schemas.microsoft.com/office/drawing/2014/main" id="{EBECA9C7-A40F-5BC7-70C4-F060CD3AAB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98C254-1FC4-51EB-58C8-81B59A2E2710}"/>
              </a:ext>
            </a:extLst>
          </p:cNvPr>
          <p:cNvSpPr>
            <a:spLocks noGrp="1"/>
          </p:cNvSpPr>
          <p:nvPr>
            <p:ph type="sldNum" sz="quarter" idx="12"/>
          </p:nvPr>
        </p:nvSpPr>
        <p:spPr/>
        <p:txBody>
          <a:bodyPr/>
          <a:lstStyle/>
          <a:p>
            <a:fld id="{B359C6A0-EB01-459F-AD44-F0F4D4BDB688}" type="slidenum">
              <a:rPr lang="en-US" smtClean="0"/>
              <a:t>‹#›</a:t>
            </a:fld>
            <a:endParaRPr lang="en-US"/>
          </a:p>
        </p:txBody>
      </p:sp>
    </p:spTree>
    <p:extLst>
      <p:ext uri="{BB962C8B-B14F-4D97-AF65-F5344CB8AC3E}">
        <p14:creationId xmlns:p14="http://schemas.microsoft.com/office/powerpoint/2010/main" val="2117343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92B1FF-98E1-2D23-969B-3A03853DE6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6B5CAA-5537-61D1-C642-D7EDCFF3FD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CDB35B-D37F-1DC2-B50E-DB9ED9BAAA39}"/>
              </a:ext>
            </a:extLst>
          </p:cNvPr>
          <p:cNvSpPr>
            <a:spLocks noGrp="1"/>
          </p:cNvSpPr>
          <p:nvPr>
            <p:ph type="dt" sz="half" idx="10"/>
          </p:nvPr>
        </p:nvSpPr>
        <p:spPr/>
        <p:txBody>
          <a:bodyPr/>
          <a:lstStyle/>
          <a:p>
            <a:fld id="{AF2413EA-2554-46AF-9B5C-11AB545AD812}" type="datetimeFigureOut">
              <a:rPr lang="en-US" smtClean="0"/>
              <a:t>8/2/2023</a:t>
            </a:fld>
            <a:endParaRPr lang="en-US"/>
          </a:p>
        </p:txBody>
      </p:sp>
      <p:sp>
        <p:nvSpPr>
          <p:cNvPr id="5" name="Footer Placeholder 4">
            <a:extLst>
              <a:ext uri="{FF2B5EF4-FFF2-40B4-BE49-F238E27FC236}">
                <a16:creationId xmlns:a16="http://schemas.microsoft.com/office/drawing/2014/main" id="{8692862D-7183-444B-2752-9F3B754BC3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A86F1E-154C-1FE7-D8CC-83D005159B6F}"/>
              </a:ext>
            </a:extLst>
          </p:cNvPr>
          <p:cNvSpPr>
            <a:spLocks noGrp="1"/>
          </p:cNvSpPr>
          <p:nvPr>
            <p:ph type="sldNum" sz="quarter" idx="12"/>
          </p:nvPr>
        </p:nvSpPr>
        <p:spPr/>
        <p:txBody>
          <a:bodyPr/>
          <a:lstStyle/>
          <a:p>
            <a:fld id="{B359C6A0-EB01-459F-AD44-F0F4D4BDB688}" type="slidenum">
              <a:rPr lang="en-US" smtClean="0"/>
              <a:t>‹#›</a:t>
            </a:fld>
            <a:endParaRPr lang="en-US"/>
          </a:p>
        </p:txBody>
      </p:sp>
    </p:spTree>
    <p:extLst>
      <p:ext uri="{BB962C8B-B14F-4D97-AF65-F5344CB8AC3E}">
        <p14:creationId xmlns:p14="http://schemas.microsoft.com/office/powerpoint/2010/main" val="2806046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CF7A2-665E-D993-1628-5F3FBC5DBA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B2C9CE-E44B-0D88-DB26-3FFE10D5B8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28AB79-AE04-C1F1-576A-C7F532B3AE80}"/>
              </a:ext>
            </a:extLst>
          </p:cNvPr>
          <p:cNvSpPr>
            <a:spLocks noGrp="1"/>
          </p:cNvSpPr>
          <p:nvPr>
            <p:ph type="dt" sz="half" idx="10"/>
          </p:nvPr>
        </p:nvSpPr>
        <p:spPr/>
        <p:txBody>
          <a:bodyPr/>
          <a:lstStyle/>
          <a:p>
            <a:fld id="{AF2413EA-2554-46AF-9B5C-11AB545AD812}" type="datetimeFigureOut">
              <a:rPr lang="en-US" smtClean="0"/>
              <a:t>8/2/2023</a:t>
            </a:fld>
            <a:endParaRPr lang="en-US"/>
          </a:p>
        </p:txBody>
      </p:sp>
      <p:sp>
        <p:nvSpPr>
          <p:cNvPr id="5" name="Footer Placeholder 4">
            <a:extLst>
              <a:ext uri="{FF2B5EF4-FFF2-40B4-BE49-F238E27FC236}">
                <a16:creationId xmlns:a16="http://schemas.microsoft.com/office/drawing/2014/main" id="{D3716502-D989-E762-5B87-72164D5F3F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914DE7-38EB-BA43-372B-B0F37F100E1E}"/>
              </a:ext>
            </a:extLst>
          </p:cNvPr>
          <p:cNvSpPr>
            <a:spLocks noGrp="1"/>
          </p:cNvSpPr>
          <p:nvPr>
            <p:ph type="sldNum" sz="quarter" idx="12"/>
          </p:nvPr>
        </p:nvSpPr>
        <p:spPr/>
        <p:txBody>
          <a:bodyPr/>
          <a:lstStyle/>
          <a:p>
            <a:fld id="{B359C6A0-EB01-459F-AD44-F0F4D4BDB688}" type="slidenum">
              <a:rPr lang="en-US" smtClean="0"/>
              <a:t>‹#›</a:t>
            </a:fld>
            <a:endParaRPr lang="en-US"/>
          </a:p>
        </p:txBody>
      </p:sp>
    </p:spTree>
    <p:extLst>
      <p:ext uri="{BB962C8B-B14F-4D97-AF65-F5344CB8AC3E}">
        <p14:creationId xmlns:p14="http://schemas.microsoft.com/office/powerpoint/2010/main" val="29030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4DDC5-9350-ACF5-9177-B92F4F5B87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536913-8648-7DA9-F391-FDA7A772F3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FF75EC-176F-6CFC-4874-6AF76D7C2507}"/>
              </a:ext>
            </a:extLst>
          </p:cNvPr>
          <p:cNvSpPr>
            <a:spLocks noGrp="1"/>
          </p:cNvSpPr>
          <p:nvPr>
            <p:ph type="dt" sz="half" idx="10"/>
          </p:nvPr>
        </p:nvSpPr>
        <p:spPr/>
        <p:txBody>
          <a:bodyPr/>
          <a:lstStyle/>
          <a:p>
            <a:fld id="{AF2413EA-2554-46AF-9B5C-11AB545AD812}" type="datetimeFigureOut">
              <a:rPr lang="en-US" smtClean="0"/>
              <a:t>8/2/2023</a:t>
            </a:fld>
            <a:endParaRPr lang="en-US"/>
          </a:p>
        </p:txBody>
      </p:sp>
      <p:sp>
        <p:nvSpPr>
          <p:cNvPr id="5" name="Footer Placeholder 4">
            <a:extLst>
              <a:ext uri="{FF2B5EF4-FFF2-40B4-BE49-F238E27FC236}">
                <a16:creationId xmlns:a16="http://schemas.microsoft.com/office/drawing/2014/main" id="{EA0E29D1-A411-A275-D524-43161F157D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B0C46-D2CD-B16B-A21B-792D79A307F4}"/>
              </a:ext>
            </a:extLst>
          </p:cNvPr>
          <p:cNvSpPr>
            <a:spLocks noGrp="1"/>
          </p:cNvSpPr>
          <p:nvPr>
            <p:ph type="sldNum" sz="quarter" idx="12"/>
          </p:nvPr>
        </p:nvSpPr>
        <p:spPr/>
        <p:txBody>
          <a:bodyPr/>
          <a:lstStyle/>
          <a:p>
            <a:fld id="{B359C6A0-EB01-459F-AD44-F0F4D4BDB688}" type="slidenum">
              <a:rPr lang="en-US" smtClean="0"/>
              <a:t>‹#›</a:t>
            </a:fld>
            <a:endParaRPr lang="en-US"/>
          </a:p>
        </p:txBody>
      </p:sp>
    </p:spTree>
    <p:extLst>
      <p:ext uri="{BB962C8B-B14F-4D97-AF65-F5344CB8AC3E}">
        <p14:creationId xmlns:p14="http://schemas.microsoft.com/office/powerpoint/2010/main" val="1610612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32A27-82AE-C4E7-C3D3-7A9340B496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145033-44FE-2475-F68D-79C0C02849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38B343-55EE-8BA0-DACF-4DED9127E5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3235A4-D535-DF77-8E62-FED096F71637}"/>
              </a:ext>
            </a:extLst>
          </p:cNvPr>
          <p:cNvSpPr>
            <a:spLocks noGrp="1"/>
          </p:cNvSpPr>
          <p:nvPr>
            <p:ph type="dt" sz="half" idx="10"/>
          </p:nvPr>
        </p:nvSpPr>
        <p:spPr/>
        <p:txBody>
          <a:bodyPr/>
          <a:lstStyle/>
          <a:p>
            <a:fld id="{AF2413EA-2554-46AF-9B5C-11AB545AD812}" type="datetimeFigureOut">
              <a:rPr lang="en-US" smtClean="0"/>
              <a:t>8/2/2023</a:t>
            </a:fld>
            <a:endParaRPr lang="en-US"/>
          </a:p>
        </p:txBody>
      </p:sp>
      <p:sp>
        <p:nvSpPr>
          <p:cNvPr id="6" name="Footer Placeholder 5">
            <a:extLst>
              <a:ext uri="{FF2B5EF4-FFF2-40B4-BE49-F238E27FC236}">
                <a16:creationId xmlns:a16="http://schemas.microsoft.com/office/drawing/2014/main" id="{8652DD91-A73D-6FB8-8FCB-828212FDEB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C0AC4B-D807-4EB5-A15E-F5C53DD4891C}"/>
              </a:ext>
            </a:extLst>
          </p:cNvPr>
          <p:cNvSpPr>
            <a:spLocks noGrp="1"/>
          </p:cNvSpPr>
          <p:nvPr>
            <p:ph type="sldNum" sz="quarter" idx="12"/>
          </p:nvPr>
        </p:nvSpPr>
        <p:spPr/>
        <p:txBody>
          <a:bodyPr/>
          <a:lstStyle/>
          <a:p>
            <a:fld id="{B359C6A0-EB01-459F-AD44-F0F4D4BDB688}" type="slidenum">
              <a:rPr lang="en-US" smtClean="0"/>
              <a:t>‹#›</a:t>
            </a:fld>
            <a:endParaRPr lang="en-US"/>
          </a:p>
        </p:txBody>
      </p:sp>
    </p:spTree>
    <p:extLst>
      <p:ext uri="{BB962C8B-B14F-4D97-AF65-F5344CB8AC3E}">
        <p14:creationId xmlns:p14="http://schemas.microsoft.com/office/powerpoint/2010/main" val="1900176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B3476-FD35-586B-FD64-C8AD7671E1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41F2C3-C14E-A83F-3961-5DB33B40A0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DB5B02-FFCA-0016-BED4-7C6DA25D95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36527F-8213-05AB-DE68-85210DB286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3533C9-A6D1-4B5D-CC77-B807AB3C20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1FA044-1BFD-94D9-F0DE-30628CAE43E2}"/>
              </a:ext>
            </a:extLst>
          </p:cNvPr>
          <p:cNvSpPr>
            <a:spLocks noGrp="1"/>
          </p:cNvSpPr>
          <p:nvPr>
            <p:ph type="dt" sz="half" idx="10"/>
          </p:nvPr>
        </p:nvSpPr>
        <p:spPr/>
        <p:txBody>
          <a:bodyPr/>
          <a:lstStyle/>
          <a:p>
            <a:fld id="{AF2413EA-2554-46AF-9B5C-11AB545AD812}" type="datetimeFigureOut">
              <a:rPr lang="en-US" smtClean="0"/>
              <a:t>8/2/2023</a:t>
            </a:fld>
            <a:endParaRPr lang="en-US"/>
          </a:p>
        </p:txBody>
      </p:sp>
      <p:sp>
        <p:nvSpPr>
          <p:cNvPr id="8" name="Footer Placeholder 7">
            <a:extLst>
              <a:ext uri="{FF2B5EF4-FFF2-40B4-BE49-F238E27FC236}">
                <a16:creationId xmlns:a16="http://schemas.microsoft.com/office/drawing/2014/main" id="{A5A8F575-42E5-C2D6-B6F0-D7A700F7BA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1BD2E9-4B46-6623-11C3-F0D06F8E50CA}"/>
              </a:ext>
            </a:extLst>
          </p:cNvPr>
          <p:cNvSpPr>
            <a:spLocks noGrp="1"/>
          </p:cNvSpPr>
          <p:nvPr>
            <p:ph type="sldNum" sz="quarter" idx="12"/>
          </p:nvPr>
        </p:nvSpPr>
        <p:spPr/>
        <p:txBody>
          <a:bodyPr/>
          <a:lstStyle/>
          <a:p>
            <a:fld id="{B359C6A0-EB01-459F-AD44-F0F4D4BDB688}" type="slidenum">
              <a:rPr lang="en-US" smtClean="0"/>
              <a:t>‹#›</a:t>
            </a:fld>
            <a:endParaRPr lang="en-US"/>
          </a:p>
        </p:txBody>
      </p:sp>
    </p:spTree>
    <p:extLst>
      <p:ext uri="{BB962C8B-B14F-4D97-AF65-F5344CB8AC3E}">
        <p14:creationId xmlns:p14="http://schemas.microsoft.com/office/powerpoint/2010/main" val="2108477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9357B-F91B-98C9-74E7-13987243EE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DA1FC1-5133-FB52-5631-43CED6103DBC}"/>
              </a:ext>
            </a:extLst>
          </p:cNvPr>
          <p:cNvSpPr>
            <a:spLocks noGrp="1"/>
          </p:cNvSpPr>
          <p:nvPr>
            <p:ph type="dt" sz="half" idx="10"/>
          </p:nvPr>
        </p:nvSpPr>
        <p:spPr/>
        <p:txBody>
          <a:bodyPr/>
          <a:lstStyle/>
          <a:p>
            <a:fld id="{AF2413EA-2554-46AF-9B5C-11AB545AD812}" type="datetimeFigureOut">
              <a:rPr lang="en-US" smtClean="0"/>
              <a:t>8/2/2023</a:t>
            </a:fld>
            <a:endParaRPr lang="en-US"/>
          </a:p>
        </p:txBody>
      </p:sp>
      <p:sp>
        <p:nvSpPr>
          <p:cNvPr id="4" name="Footer Placeholder 3">
            <a:extLst>
              <a:ext uri="{FF2B5EF4-FFF2-40B4-BE49-F238E27FC236}">
                <a16:creationId xmlns:a16="http://schemas.microsoft.com/office/drawing/2014/main" id="{B8F1879C-B86B-CEBC-A9C1-75F3C94CDC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A90768-C9A6-43C9-1CE0-A41631582DA1}"/>
              </a:ext>
            </a:extLst>
          </p:cNvPr>
          <p:cNvSpPr>
            <a:spLocks noGrp="1"/>
          </p:cNvSpPr>
          <p:nvPr>
            <p:ph type="sldNum" sz="quarter" idx="12"/>
          </p:nvPr>
        </p:nvSpPr>
        <p:spPr/>
        <p:txBody>
          <a:bodyPr/>
          <a:lstStyle/>
          <a:p>
            <a:fld id="{B359C6A0-EB01-459F-AD44-F0F4D4BDB688}" type="slidenum">
              <a:rPr lang="en-US" smtClean="0"/>
              <a:t>‹#›</a:t>
            </a:fld>
            <a:endParaRPr lang="en-US"/>
          </a:p>
        </p:txBody>
      </p:sp>
    </p:spTree>
    <p:extLst>
      <p:ext uri="{BB962C8B-B14F-4D97-AF65-F5344CB8AC3E}">
        <p14:creationId xmlns:p14="http://schemas.microsoft.com/office/powerpoint/2010/main" val="2480542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50CE35-97EB-34E4-072D-0EEE8AAF097D}"/>
              </a:ext>
            </a:extLst>
          </p:cNvPr>
          <p:cNvSpPr>
            <a:spLocks noGrp="1"/>
          </p:cNvSpPr>
          <p:nvPr>
            <p:ph type="dt" sz="half" idx="10"/>
          </p:nvPr>
        </p:nvSpPr>
        <p:spPr/>
        <p:txBody>
          <a:bodyPr/>
          <a:lstStyle/>
          <a:p>
            <a:fld id="{AF2413EA-2554-46AF-9B5C-11AB545AD812}" type="datetimeFigureOut">
              <a:rPr lang="en-US" smtClean="0"/>
              <a:t>8/2/2023</a:t>
            </a:fld>
            <a:endParaRPr lang="en-US"/>
          </a:p>
        </p:txBody>
      </p:sp>
      <p:sp>
        <p:nvSpPr>
          <p:cNvPr id="3" name="Footer Placeholder 2">
            <a:extLst>
              <a:ext uri="{FF2B5EF4-FFF2-40B4-BE49-F238E27FC236}">
                <a16:creationId xmlns:a16="http://schemas.microsoft.com/office/drawing/2014/main" id="{98AAD681-ED1D-414D-6998-2C6CEE0545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179F04-7705-6721-DB17-D868071B9BB7}"/>
              </a:ext>
            </a:extLst>
          </p:cNvPr>
          <p:cNvSpPr>
            <a:spLocks noGrp="1"/>
          </p:cNvSpPr>
          <p:nvPr>
            <p:ph type="sldNum" sz="quarter" idx="12"/>
          </p:nvPr>
        </p:nvSpPr>
        <p:spPr/>
        <p:txBody>
          <a:bodyPr/>
          <a:lstStyle/>
          <a:p>
            <a:fld id="{B359C6A0-EB01-459F-AD44-F0F4D4BDB688}" type="slidenum">
              <a:rPr lang="en-US" smtClean="0"/>
              <a:t>‹#›</a:t>
            </a:fld>
            <a:endParaRPr lang="en-US"/>
          </a:p>
        </p:txBody>
      </p:sp>
    </p:spTree>
    <p:extLst>
      <p:ext uri="{BB962C8B-B14F-4D97-AF65-F5344CB8AC3E}">
        <p14:creationId xmlns:p14="http://schemas.microsoft.com/office/powerpoint/2010/main" val="3982011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E6265-5C2E-033B-820E-32448079E4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F073B2-19E2-908A-8E4B-152BE3B0EE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F83808-A234-E1E1-842C-DA18C4CD27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513F21-E042-E61E-5F64-79888E8A5B09}"/>
              </a:ext>
            </a:extLst>
          </p:cNvPr>
          <p:cNvSpPr>
            <a:spLocks noGrp="1"/>
          </p:cNvSpPr>
          <p:nvPr>
            <p:ph type="dt" sz="half" idx="10"/>
          </p:nvPr>
        </p:nvSpPr>
        <p:spPr/>
        <p:txBody>
          <a:bodyPr/>
          <a:lstStyle/>
          <a:p>
            <a:fld id="{AF2413EA-2554-46AF-9B5C-11AB545AD812}" type="datetimeFigureOut">
              <a:rPr lang="en-US" smtClean="0"/>
              <a:t>8/2/2023</a:t>
            </a:fld>
            <a:endParaRPr lang="en-US"/>
          </a:p>
        </p:txBody>
      </p:sp>
      <p:sp>
        <p:nvSpPr>
          <p:cNvPr id="6" name="Footer Placeholder 5">
            <a:extLst>
              <a:ext uri="{FF2B5EF4-FFF2-40B4-BE49-F238E27FC236}">
                <a16:creationId xmlns:a16="http://schemas.microsoft.com/office/drawing/2014/main" id="{98057A59-B2A6-F00D-2B84-DB8B6278FC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2A6E31-BE8B-2C59-0490-D24830C209A9}"/>
              </a:ext>
            </a:extLst>
          </p:cNvPr>
          <p:cNvSpPr>
            <a:spLocks noGrp="1"/>
          </p:cNvSpPr>
          <p:nvPr>
            <p:ph type="sldNum" sz="quarter" idx="12"/>
          </p:nvPr>
        </p:nvSpPr>
        <p:spPr/>
        <p:txBody>
          <a:bodyPr/>
          <a:lstStyle/>
          <a:p>
            <a:fld id="{B359C6A0-EB01-459F-AD44-F0F4D4BDB688}" type="slidenum">
              <a:rPr lang="en-US" smtClean="0"/>
              <a:t>‹#›</a:t>
            </a:fld>
            <a:endParaRPr lang="en-US"/>
          </a:p>
        </p:txBody>
      </p:sp>
    </p:spTree>
    <p:extLst>
      <p:ext uri="{BB962C8B-B14F-4D97-AF65-F5344CB8AC3E}">
        <p14:creationId xmlns:p14="http://schemas.microsoft.com/office/powerpoint/2010/main" val="1044698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E0ABC-6066-E8CF-C6BA-75156236BB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3DEE3E-2F7C-E935-5F46-0BD90DB91B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C2E284-7A93-DC25-2E14-BEB11FAD00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5E7D1B-B85C-0DDC-B0E1-CBFC717137EC}"/>
              </a:ext>
            </a:extLst>
          </p:cNvPr>
          <p:cNvSpPr>
            <a:spLocks noGrp="1"/>
          </p:cNvSpPr>
          <p:nvPr>
            <p:ph type="dt" sz="half" idx="10"/>
          </p:nvPr>
        </p:nvSpPr>
        <p:spPr/>
        <p:txBody>
          <a:bodyPr/>
          <a:lstStyle/>
          <a:p>
            <a:fld id="{AF2413EA-2554-46AF-9B5C-11AB545AD812}" type="datetimeFigureOut">
              <a:rPr lang="en-US" smtClean="0"/>
              <a:t>8/2/2023</a:t>
            </a:fld>
            <a:endParaRPr lang="en-US"/>
          </a:p>
        </p:txBody>
      </p:sp>
      <p:sp>
        <p:nvSpPr>
          <p:cNvPr id="6" name="Footer Placeholder 5">
            <a:extLst>
              <a:ext uri="{FF2B5EF4-FFF2-40B4-BE49-F238E27FC236}">
                <a16:creationId xmlns:a16="http://schemas.microsoft.com/office/drawing/2014/main" id="{3E89D900-FA8F-8901-4421-073991AD82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998D72-2DA3-2D28-9574-D1F87C4AFECC}"/>
              </a:ext>
            </a:extLst>
          </p:cNvPr>
          <p:cNvSpPr>
            <a:spLocks noGrp="1"/>
          </p:cNvSpPr>
          <p:nvPr>
            <p:ph type="sldNum" sz="quarter" idx="12"/>
          </p:nvPr>
        </p:nvSpPr>
        <p:spPr/>
        <p:txBody>
          <a:bodyPr/>
          <a:lstStyle/>
          <a:p>
            <a:fld id="{B359C6A0-EB01-459F-AD44-F0F4D4BDB688}" type="slidenum">
              <a:rPr lang="en-US" smtClean="0"/>
              <a:t>‹#›</a:t>
            </a:fld>
            <a:endParaRPr lang="en-US"/>
          </a:p>
        </p:txBody>
      </p:sp>
    </p:spTree>
    <p:extLst>
      <p:ext uri="{BB962C8B-B14F-4D97-AF65-F5344CB8AC3E}">
        <p14:creationId xmlns:p14="http://schemas.microsoft.com/office/powerpoint/2010/main" val="4056434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47B0D9-4504-25FF-2B0A-A8DC4F6CE7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72420F-A325-7B3B-BE39-2DDE9A8B60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F6D77-C819-5EDE-306E-6A36B58547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2413EA-2554-46AF-9B5C-11AB545AD812}" type="datetimeFigureOut">
              <a:rPr lang="en-US" smtClean="0"/>
              <a:t>8/2/2023</a:t>
            </a:fld>
            <a:endParaRPr lang="en-US"/>
          </a:p>
        </p:txBody>
      </p:sp>
      <p:sp>
        <p:nvSpPr>
          <p:cNvPr id="5" name="Footer Placeholder 4">
            <a:extLst>
              <a:ext uri="{FF2B5EF4-FFF2-40B4-BE49-F238E27FC236}">
                <a16:creationId xmlns:a16="http://schemas.microsoft.com/office/drawing/2014/main" id="{0AA7B49B-1877-8769-2E24-F3E12A1763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4E86C5-62C3-91A9-B7CD-6CF7858A40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9C6A0-EB01-459F-AD44-F0F4D4BDB688}" type="slidenum">
              <a:rPr lang="en-US" smtClean="0"/>
              <a:t>‹#›</a:t>
            </a:fld>
            <a:endParaRPr lang="en-US"/>
          </a:p>
        </p:txBody>
      </p:sp>
    </p:spTree>
    <p:extLst>
      <p:ext uri="{BB962C8B-B14F-4D97-AF65-F5344CB8AC3E}">
        <p14:creationId xmlns:p14="http://schemas.microsoft.com/office/powerpoint/2010/main" val="283700277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10087-6B09-47B0-B242-F32505422F2B}"/>
              </a:ext>
            </a:extLst>
          </p:cNvPr>
          <p:cNvSpPr>
            <a:spLocks noGrp="1"/>
          </p:cNvSpPr>
          <p:nvPr>
            <p:ph type="ctrTitle"/>
          </p:nvPr>
        </p:nvSpPr>
        <p:spPr/>
        <p:txBody>
          <a:bodyPr/>
          <a:lstStyle/>
          <a:p>
            <a:r>
              <a:rPr lang="en-US" dirty="0"/>
              <a:t>Data Types, Functions, Objects, and Events</a:t>
            </a:r>
          </a:p>
        </p:txBody>
      </p:sp>
      <p:sp>
        <p:nvSpPr>
          <p:cNvPr id="3" name="Subtitle 2">
            <a:extLst>
              <a:ext uri="{FF2B5EF4-FFF2-40B4-BE49-F238E27FC236}">
                <a16:creationId xmlns:a16="http://schemas.microsoft.com/office/drawing/2014/main" id="{8E81C7EC-04B5-4AB0-867B-3D22FE2820BE}"/>
              </a:ext>
            </a:extLst>
          </p:cNvPr>
          <p:cNvSpPr>
            <a:spLocks noGrp="1"/>
          </p:cNvSpPr>
          <p:nvPr>
            <p:ph type="subTitle" idx="1"/>
          </p:nvPr>
        </p:nvSpPr>
        <p:spPr/>
        <p:txBody>
          <a:bodyPr/>
          <a:lstStyle/>
          <a:p>
            <a:r>
              <a:rPr lang="en-US" dirty="0"/>
              <a:t>Module 3</a:t>
            </a:r>
          </a:p>
        </p:txBody>
      </p:sp>
    </p:spTree>
    <p:extLst>
      <p:ext uri="{BB962C8B-B14F-4D97-AF65-F5344CB8AC3E}">
        <p14:creationId xmlns:p14="http://schemas.microsoft.com/office/powerpoint/2010/main" val="591805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28331-C8ED-497E-9624-5A12139673BE}"/>
              </a:ext>
            </a:extLst>
          </p:cNvPr>
          <p:cNvSpPr>
            <a:spLocks noGrp="1"/>
          </p:cNvSpPr>
          <p:nvPr>
            <p:ph type="title"/>
          </p:nvPr>
        </p:nvSpPr>
        <p:spPr/>
        <p:txBody>
          <a:bodyPr/>
          <a:lstStyle/>
          <a:p>
            <a:r>
              <a:rPr lang="en-US" dirty="0"/>
              <a:t>Null</a:t>
            </a:r>
          </a:p>
        </p:txBody>
      </p:sp>
      <p:sp>
        <p:nvSpPr>
          <p:cNvPr id="3" name="Content Placeholder 2">
            <a:extLst>
              <a:ext uri="{FF2B5EF4-FFF2-40B4-BE49-F238E27FC236}">
                <a16:creationId xmlns:a16="http://schemas.microsoft.com/office/drawing/2014/main" id="{ADE8EFF8-EAC5-444F-8BEC-8142BD6496E0}"/>
              </a:ext>
            </a:extLst>
          </p:cNvPr>
          <p:cNvSpPr>
            <a:spLocks noGrp="1"/>
          </p:cNvSpPr>
          <p:nvPr>
            <p:ph idx="1"/>
          </p:nvPr>
        </p:nvSpPr>
        <p:spPr/>
        <p:txBody>
          <a:bodyPr/>
          <a:lstStyle/>
          <a:p>
            <a:r>
              <a:rPr lang="en-US" dirty="0"/>
              <a:t>Null is a very similar type to Undefined</a:t>
            </a:r>
          </a:p>
          <a:p>
            <a:r>
              <a:rPr lang="en-US" dirty="0"/>
              <a:t>Null values also represent the absence of data, but Nulls are intentional</a:t>
            </a:r>
          </a:p>
          <a:p>
            <a:r>
              <a:rPr lang="en-US" dirty="0"/>
              <a:t>Null must be assigned explicitly by you, where as Undefined type can pop up on accident or because you do not need to initialize a variable yet</a:t>
            </a:r>
          </a:p>
          <a:p>
            <a:r>
              <a:rPr lang="en-US" dirty="0"/>
              <a:t>Null can be used to clear the value of a variable or an object</a:t>
            </a:r>
          </a:p>
          <a:p>
            <a:r>
              <a:rPr lang="en-US" dirty="0"/>
              <a:t>Null is also handy for representing data that you have not yet collected or incomplete data.</a:t>
            </a:r>
          </a:p>
        </p:txBody>
      </p:sp>
    </p:spTree>
    <p:extLst>
      <p:ext uri="{BB962C8B-B14F-4D97-AF65-F5344CB8AC3E}">
        <p14:creationId xmlns:p14="http://schemas.microsoft.com/office/powerpoint/2010/main" val="1075483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E957D-F1A0-4F5C-9DDC-91193C45CC4F}"/>
              </a:ext>
            </a:extLst>
          </p:cNvPr>
          <p:cNvSpPr>
            <a:spLocks noGrp="1"/>
          </p:cNvSpPr>
          <p:nvPr>
            <p:ph type="title"/>
          </p:nvPr>
        </p:nvSpPr>
        <p:spPr/>
        <p:txBody>
          <a:bodyPr/>
          <a:lstStyle/>
          <a:p>
            <a:r>
              <a:rPr lang="en-US" dirty="0"/>
              <a:t>Symbol</a:t>
            </a:r>
          </a:p>
        </p:txBody>
      </p:sp>
      <p:sp>
        <p:nvSpPr>
          <p:cNvPr id="3" name="Content Placeholder 2">
            <a:extLst>
              <a:ext uri="{FF2B5EF4-FFF2-40B4-BE49-F238E27FC236}">
                <a16:creationId xmlns:a16="http://schemas.microsoft.com/office/drawing/2014/main" id="{060B4088-6F5B-4C22-86A2-D292B412C47B}"/>
              </a:ext>
            </a:extLst>
          </p:cNvPr>
          <p:cNvSpPr>
            <a:spLocks noGrp="1"/>
          </p:cNvSpPr>
          <p:nvPr>
            <p:ph idx="1"/>
          </p:nvPr>
        </p:nvSpPr>
        <p:spPr/>
        <p:txBody>
          <a:bodyPr/>
          <a:lstStyle/>
          <a:p>
            <a:r>
              <a:rPr lang="en-US" dirty="0"/>
              <a:t>Symbols represent unique identifiers that are </a:t>
            </a:r>
            <a:r>
              <a:rPr lang="en-US" i="1" dirty="0"/>
              <a:t>unique</a:t>
            </a:r>
            <a:r>
              <a:rPr lang="en-US" dirty="0"/>
              <a:t> and </a:t>
            </a:r>
            <a:r>
              <a:rPr lang="en-US" i="1" dirty="0"/>
              <a:t>immutable</a:t>
            </a:r>
            <a:endParaRPr lang="en-US" dirty="0"/>
          </a:p>
          <a:p>
            <a:r>
              <a:rPr lang="en-US" dirty="0"/>
              <a:t>Symbols are created using the Symbol() function</a:t>
            </a:r>
          </a:p>
          <a:p>
            <a:r>
              <a:rPr lang="en-US" dirty="0"/>
              <a:t>Symbols are very useful when you need a key that will never clash with another key. </a:t>
            </a:r>
          </a:p>
          <a:p>
            <a:r>
              <a:rPr lang="en-US" dirty="0"/>
              <a:t>They are often used inside of objects as property keys.</a:t>
            </a:r>
          </a:p>
        </p:txBody>
      </p:sp>
    </p:spTree>
    <p:extLst>
      <p:ext uri="{BB962C8B-B14F-4D97-AF65-F5344CB8AC3E}">
        <p14:creationId xmlns:p14="http://schemas.microsoft.com/office/powerpoint/2010/main" val="201139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21DE1-3EC1-4E47-8733-8E6A273B3E84}"/>
              </a:ext>
            </a:extLst>
          </p:cNvPr>
          <p:cNvSpPr>
            <a:spLocks noGrp="1"/>
          </p:cNvSpPr>
          <p:nvPr>
            <p:ph type="title"/>
          </p:nvPr>
        </p:nvSpPr>
        <p:spPr/>
        <p:txBody>
          <a:bodyPr/>
          <a:lstStyle/>
          <a:p>
            <a:r>
              <a:rPr lang="en-US" dirty="0"/>
              <a:t>Objects</a:t>
            </a:r>
          </a:p>
        </p:txBody>
      </p:sp>
      <p:sp>
        <p:nvSpPr>
          <p:cNvPr id="3" name="Content Placeholder 2">
            <a:extLst>
              <a:ext uri="{FF2B5EF4-FFF2-40B4-BE49-F238E27FC236}">
                <a16:creationId xmlns:a16="http://schemas.microsoft.com/office/drawing/2014/main" id="{5DD5E1B9-4995-4051-89EA-EE3430A6B6A2}"/>
              </a:ext>
            </a:extLst>
          </p:cNvPr>
          <p:cNvSpPr>
            <a:spLocks noGrp="1"/>
          </p:cNvSpPr>
          <p:nvPr>
            <p:ph idx="1"/>
          </p:nvPr>
        </p:nvSpPr>
        <p:spPr/>
        <p:txBody>
          <a:bodyPr>
            <a:normAutofit lnSpcReduction="10000"/>
          </a:bodyPr>
          <a:lstStyle/>
          <a:p>
            <a:r>
              <a:rPr lang="en-US" dirty="0"/>
              <a:t>Objects are complex data types that contain key and value pairs inside of them.</a:t>
            </a:r>
          </a:p>
          <a:p>
            <a:r>
              <a:rPr lang="en-US" dirty="0"/>
              <a:t>You create objects inside of curly braces</a:t>
            </a:r>
          </a:p>
          <a:p>
            <a:pPr lvl="1"/>
            <a:r>
              <a:rPr lang="en-US" dirty="0"/>
              <a:t>Ex: let dog = {</a:t>
            </a:r>
          </a:p>
          <a:p>
            <a:pPr marL="914400" lvl="2" indent="0">
              <a:buNone/>
            </a:pPr>
            <a:r>
              <a:rPr lang="en-US" dirty="0"/>
              <a:t>	breed: “Belgian Malinois”,</a:t>
            </a:r>
          </a:p>
          <a:p>
            <a:pPr marL="914400" lvl="2" indent="0">
              <a:buNone/>
            </a:pPr>
            <a:r>
              <a:rPr lang="en-US" dirty="0"/>
              <a:t>	name: “Simba”,</a:t>
            </a:r>
          </a:p>
          <a:p>
            <a:pPr marL="914400" lvl="2" indent="0">
              <a:buNone/>
            </a:pPr>
            <a:r>
              <a:rPr lang="en-US" dirty="0"/>
              <a:t>	age: 2</a:t>
            </a:r>
          </a:p>
          <a:p>
            <a:pPr marL="914400" lvl="2" indent="0">
              <a:buNone/>
            </a:pPr>
            <a:r>
              <a:rPr lang="en-US" dirty="0"/>
              <a:t>};</a:t>
            </a:r>
          </a:p>
          <a:p>
            <a:r>
              <a:rPr lang="en-US" dirty="0"/>
              <a:t>Objects often contain their own functions called methods</a:t>
            </a:r>
          </a:p>
          <a:p>
            <a:r>
              <a:rPr lang="en-US" dirty="0"/>
              <a:t>Objects often model real world things, or </a:t>
            </a:r>
            <a:r>
              <a:rPr lang="en-US" i="1" dirty="0"/>
              <a:t>objects</a:t>
            </a:r>
            <a:r>
              <a:rPr lang="en-US" dirty="0"/>
              <a:t>, hence their name</a:t>
            </a:r>
          </a:p>
          <a:p>
            <a:pPr marL="914400" lvl="2" indent="0">
              <a:buNone/>
            </a:pPr>
            <a:r>
              <a:rPr lang="en-US" dirty="0"/>
              <a:t>	</a:t>
            </a:r>
          </a:p>
        </p:txBody>
      </p:sp>
    </p:spTree>
    <p:extLst>
      <p:ext uri="{BB962C8B-B14F-4D97-AF65-F5344CB8AC3E}">
        <p14:creationId xmlns:p14="http://schemas.microsoft.com/office/powerpoint/2010/main" val="3267633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13D58-7D1A-4B18-BA93-139A3CF88096}"/>
              </a:ext>
            </a:extLst>
          </p:cNvPr>
          <p:cNvSpPr>
            <a:spLocks noGrp="1"/>
          </p:cNvSpPr>
          <p:nvPr>
            <p:ph type="title"/>
          </p:nvPr>
        </p:nvSpPr>
        <p:spPr/>
        <p:txBody>
          <a:bodyPr/>
          <a:lstStyle/>
          <a:p>
            <a:r>
              <a:rPr lang="en-US" dirty="0"/>
              <a:t>Checking for Type</a:t>
            </a:r>
          </a:p>
        </p:txBody>
      </p:sp>
      <p:sp>
        <p:nvSpPr>
          <p:cNvPr id="3" name="Content Placeholder 2">
            <a:extLst>
              <a:ext uri="{FF2B5EF4-FFF2-40B4-BE49-F238E27FC236}">
                <a16:creationId xmlns:a16="http://schemas.microsoft.com/office/drawing/2014/main" id="{0E55DE16-72A6-485E-A2E0-37E38601BBD2}"/>
              </a:ext>
            </a:extLst>
          </p:cNvPr>
          <p:cNvSpPr>
            <a:spLocks noGrp="1"/>
          </p:cNvSpPr>
          <p:nvPr>
            <p:ph idx="1"/>
          </p:nvPr>
        </p:nvSpPr>
        <p:spPr/>
        <p:txBody>
          <a:bodyPr/>
          <a:lstStyle/>
          <a:p>
            <a:r>
              <a:rPr lang="en-US" dirty="0"/>
              <a:t>We often need to know what type a piece of data is in order for it to be useful</a:t>
            </a:r>
          </a:p>
          <a:p>
            <a:r>
              <a:rPr lang="en-US" dirty="0"/>
              <a:t>We can use the </a:t>
            </a:r>
            <a:r>
              <a:rPr lang="en-US" i="1" dirty="0" err="1"/>
              <a:t>typeof</a:t>
            </a:r>
            <a:r>
              <a:rPr lang="en-US" dirty="0"/>
              <a:t> operator to check what type something is</a:t>
            </a:r>
          </a:p>
          <a:p>
            <a:pPr lvl="1"/>
            <a:r>
              <a:rPr lang="en-US" dirty="0"/>
              <a:t>Ex: </a:t>
            </a:r>
            <a:r>
              <a:rPr lang="en-US" dirty="0" err="1"/>
              <a:t>typeof</a:t>
            </a:r>
            <a:r>
              <a:rPr lang="en-US" dirty="0"/>
              <a:t> 42; // Return Number</a:t>
            </a:r>
          </a:p>
          <a:p>
            <a:pPr lvl="1"/>
            <a:r>
              <a:rPr lang="en-US" dirty="0"/>
              <a:t>Ex: </a:t>
            </a:r>
            <a:r>
              <a:rPr lang="en-US" dirty="0" err="1"/>
              <a:t>typeof</a:t>
            </a:r>
            <a:r>
              <a:rPr lang="en-US" dirty="0"/>
              <a:t> “42”; // Returns String</a:t>
            </a:r>
          </a:p>
        </p:txBody>
      </p:sp>
    </p:spTree>
    <p:extLst>
      <p:ext uri="{BB962C8B-B14F-4D97-AF65-F5344CB8AC3E}">
        <p14:creationId xmlns:p14="http://schemas.microsoft.com/office/powerpoint/2010/main" val="994919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D2A28-5739-4C27-AC23-E5C3DB84B2D9}"/>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865D008E-AF24-4676-844A-DACB6A33A879}"/>
              </a:ext>
            </a:extLst>
          </p:cNvPr>
          <p:cNvSpPr>
            <a:spLocks noGrp="1"/>
          </p:cNvSpPr>
          <p:nvPr>
            <p:ph idx="1"/>
          </p:nvPr>
        </p:nvSpPr>
        <p:spPr/>
        <p:txBody>
          <a:bodyPr/>
          <a:lstStyle/>
          <a:p>
            <a:r>
              <a:rPr lang="en-US" dirty="0"/>
              <a:t>Blocks of code that are designed to execute a task</a:t>
            </a:r>
          </a:p>
          <a:p>
            <a:r>
              <a:rPr lang="en-US" dirty="0"/>
              <a:t>You can “call” these blocks of code to reuse them as many times as you want</a:t>
            </a:r>
          </a:p>
          <a:p>
            <a:r>
              <a:rPr lang="en-US" dirty="0"/>
              <a:t>Functions are also called Procedures or Subroutines in other (older) languages</a:t>
            </a:r>
          </a:p>
          <a:p>
            <a:r>
              <a:rPr lang="en-US" dirty="0"/>
              <a:t>Major concept in programming – these will be used daily</a:t>
            </a:r>
          </a:p>
        </p:txBody>
      </p:sp>
    </p:spTree>
    <p:extLst>
      <p:ext uri="{BB962C8B-B14F-4D97-AF65-F5344CB8AC3E}">
        <p14:creationId xmlns:p14="http://schemas.microsoft.com/office/powerpoint/2010/main" val="2743394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56C8F-1227-4DDF-8B2A-9173E80F02E4}"/>
              </a:ext>
            </a:extLst>
          </p:cNvPr>
          <p:cNvSpPr>
            <a:spLocks noGrp="1"/>
          </p:cNvSpPr>
          <p:nvPr>
            <p:ph type="title"/>
          </p:nvPr>
        </p:nvSpPr>
        <p:spPr/>
        <p:txBody>
          <a:bodyPr/>
          <a:lstStyle/>
          <a:p>
            <a:r>
              <a:rPr lang="en-US" dirty="0"/>
              <a:t>Function Syntax</a:t>
            </a:r>
          </a:p>
        </p:txBody>
      </p:sp>
      <p:sp>
        <p:nvSpPr>
          <p:cNvPr id="3" name="Content Placeholder 2">
            <a:extLst>
              <a:ext uri="{FF2B5EF4-FFF2-40B4-BE49-F238E27FC236}">
                <a16:creationId xmlns:a16="http://schemas.microsoft.com/office/drawing/2014/main" id="{D5D9D511-7AE8-483A-B521-090027D732B9}"/>
              </a:ext>
            </a:extLst>
          </p:cNvPr>
          <p:cNvSpPr>
            <a:spLocks noGrp="1"/>
          </p:cNvSpPr>
          <p:nvPr>
            <p:ph idx="1"/>
          </p:nvPr>
        </p:nvSpPr>
        <p:spPr/>
        <p:txBody>
          <a:bodyPr/>
          <a:lstStyle/>
          <a:p>
            <a:r>
              <a:rPr lang="en-US" dirty="0"/>
              <a:t>All functions begin with the </a:t>
            </a:r>
            <a:r>
              <a:rPr lang="en-US" b="1" dirty="0"/>
              <a:t>function</a:t>
            </a:r>
            <a:r>
              <a:rPr lang="en-US" dirty="0"/>
              <a:t> keyword, followed by a name and parentheses</a:t>
            </a:r>
          </a:p>
          <a:p>
            <a:r>
              <a:rPr lang="en-US" dirty="0"/>
              <a:t>You can have </a:t>
            </a:r>
            <a:r>
              <a:rPr lang="en-US" b="1" dirty="0"/>
              <a:t>parameters</a:t>
            </a:r>
            <a:r>
              <a:rPr lang="en-US" dirty="0"/>
              <a:t> inside of your parentheses</a:t>
            </a:r>
          </a:p>
          <a:p>
            <a:pPr lvl="1"/>
            <a:r>
              <a:rPr lang="en-US" dirty="0"/>
              <a:t>These can be variables, literals, or even other functions </a:t>
            </a:r>
          </a:p>
          <a:p>
            <a:pPr lvl="1"/>
            <a:r>
              <a:rPr lang="en-US" dirty="0"/>
              <a:t>Parameters will </a:t>
            </a:r>
            <a:r>
              <a:rPr lang="en-US" i="1" dirty="0"/>
              <a:t>always</a:t>
            </a:r>
            <a:r>
              <a:rPr lang="en-US" dirty="0"/>
              <a:t> be available to the code in your function, where as other variables outside of the function </a:t>
            </a:r>
            <a:r>
              <a:rPr lang="en-US" i="1" dirty="0"/>
              <a:t>will not</a:t>
            </a:r>
            <a:r>
              <a:rPr lang="en-US" dirty="0"/>
              <a:t>.</a:t>
            </a:r>
          </a:p>
          <a:p>
            <a:endParaRPr lang="en-US" dirty="0"/>
          </a:p>
        </p:txBody>
      </p:sp>
    </p:spTree>
    <p:extLst>
      <p:ext uri="{BB962C8B-B14F-4D97-AF65-F5344CB8AC3E}">
        <p14:creationId xmlns:p14="http://schemas.microsoft.com/office/powerpoint/2010/main" val="3709571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AE7CC-D8F3-49CE-81AD-D9D79229B528}"/>
              </a:ext>
            </a:extLst>
          </p:cNvPr>
          <p:cNvSpPr>
            <a:spLocks noGrp="1"/>
          </p:cNvSpPr>
          <p:nvPr>
            <p:ph type="title"/>
          </p:nvPr>
        </p:nvSpPr>
        <p:spPr/>
        <p:txBody>
          <a:bodyPr/>
          <a:lstStyle/>
          <a:p>
            <a:r>
              <a:rPr lang="en-US" dirty="0"/>
              <a:t>Invoking (Calling) A Function</a:t>
            </a:r>
          </a:p>
        </p:txBody>
      </p:sp>
      <p:sp>
        <p:nvSpPr>
          <p:cNvPr id="3" name="Content Placeholder 2">
            <a:extLst>
              <a:ext uri="{FF2B5EF4-FFF2-40B4-BE49-F238E27FC236}">
                <a16:creationId xmlns:a16="http://schemas.microsoft.com/office/drawing/2014/main" id="{A17738DE-70DA-4796-A0FC-8B40E9138271}"/>
              </a:ext>
            </a:extLst>
          </p:cNvPr>
          <p:cNvSpPr>
            <a:spLocks noGrp="1"/>
          </p:cNvSpPr>
          <p:nvPr>
            <p:ph idx="1"/>
          </p:nvPr>
        </p:nvSpPr>
        <p:spPr/>
        <p:txBody>
          <a:bodyPr/>
          <a:lstStyle/>
          <a:p>
            <a:r>
              <a:rPr lang="en-US" dirty="0"/>
              <a:t>The code in a function executes when it is invoked</a:t>
            </a:r>
          </a:p>
          <a:p>
            <a:r>
              <a:rPr lang="en-US" dirty="0"/>
              <a:t>Functions are invoked:</a:t>
            </a:r>
          </a:p>
          <a:p>
            <a:pPr lvl="1"/>
            <a:r>
              <a:rPr lang="en-US" dirty="0"/>
              <a:t>When an event occurs, like a button click (called an </a:t>
            </a:r>
            <a:r>
              <a:rPr lang="en-US" b="1" dirty="0"/>
              <a:t>event handler</a:t>
            </a:r>
            <a:r>
              <a:rPr lang="en-US" dirty="0"/>
              <a:t>)</a:t>
            </a:r>
          </a:p>
          <a:p>
            <a:pPr lvl="1"/>
            <a:r>
              <a:rPr lang="en-US" dirty="0"/>
              <a:t>By being used in JavaScript code regularly</a:t>
            </a:r>
          </a:p>
          <a:p>
            <a:pPr lvl="1"/>
            <a:r>
              <a:rPr lang="en-US" dirty="0"/>
              <a:t>Automatically (self invoked)</a:t>
            </a:r>
          </a:p>
          <a:p>
            <a:endParaRPr lang="en-US" dirty="0"/>
          </a:p>
        </p:txBody>
      </p:sp>
    </p:spTree>
    <p:extLst>
      <p:ext uri="{BB962C8B-B14F-4D97-AF65-F5344CB8AC3E}">
        <p14:creationId xmlns:p14="http://schemas.microsoft.com/office/powerpoint/2010/main" val="2173350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D6ED9-F5C6-424B-94D6-657EEEDD8C9C}"/>
              </a:ext>
            </a:extLst>
          </p:cNvPr>
          <p:cNvSpPr>
            <a:spLocks noGrp="1"/>
          </p:cNvSpPr>
          <p:nvPr>
            <p:ph type="title"/>
          </p:nvPr>
        </p:nvSpPr>
        <p:spPr/>
        <p:txBody>
          <a:bodyPr/>
          <a:lstStyle/>
          <a:p>
            <a:r>
              <a:rPr lang="en-US" dirty="0"/>
              <a:t>Function Returns</a:t>
            </a:r>
          </a:p>
        </p:txBody>
      </p:sp>
      <p:sp>
        <p:nvSpPr>
          <p:cNvPr id="3" name="Content Placeholder 2">
            <a:extLst>
              <a:ext uri="{FF2B5EF4-FFF2-40B4-BE49-F238E27FC236}">
                <a16:creationId xmlns:a16="http://schemas.microsoft.com/office/drawing/2014/main" id="{077595C8-A496-4151-A835-2F16FC7188F9}"/>
              </a:ext>
            </a:extLst>
          </p:cNvPr>
          <p:cNvSpPr>
            <a:spLocks noGrp="1"/>
          </p:cNvSpPr>
          <p:nvPr>
            <p:ph idx="1"/>
          </p:nvPr>
        </p:nvSpPr>
        <p:spPr/>
        <p:txBody>
          <a:bodyPr/>
          <a:lstStyle/>
          <a:p>
            <a:r>
              <a:rPr lang="en-US" dirty="0"/>
              <a:t>Functions stop when they hit a </a:t>
            </a:r>
            <a:r>
              <a:rPr lang="en-US" b="1" dirty="0"/>
              <a:t>return </a:t>
            </a:r>
            <a:r>
              <a:rPr lang="en-US" dirty="0"/>
              <a:t>statement</a:t>
            </a:r>
          </a:p>
          <a:p>
            <a:r>
              <a:rPr lang="en-US" dirty="0"/>
              <a:t>A </a:t>
            </a:r>
            <a:r>
              <a:rPr lang="en-US" b="1" dirty="0"/>
              <a:t>Return</a:t>
            </a:r>
            <a:r>
              <a:rPr lang="en-US" dirty="0"/>
              <a:t> will bring the value calculated inside the function back to the place where it was called</a:t>
            </a:r>
          </a:p>
          <a:p>
            <a:r>
              <a:rPr lang="en-US" dirty="0"/>
              <a:t>Many times we want to store the return value of a function in a variable</a:t>
            </a:r>
          </a:p>
        </p:txBody>
      </p:sp>
    </p:spTree>
    <p:extLst>
      <p:ext uri="{BB962C8B-B14F-4D97-AF65-F5344CB8AC3E}">
        <p14:creationId xmlns:p14="http://schemas.microsoft.com/office/powerpoint/2010/main" val="1944059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A5FD1-8360-4AA6-AA78-6DE6D29C1E54}"/>
              </a:ext>
            </a:extLst>
          </p:cNvPr>
          <p:cNvSpPr>
            <a:spLocks noGrp="1"/>
          </p:cNvSpPr>
          <p:nvPr>
            <p:ph type="title"/>
          </p:nvPr>
        </p:nvSpPr>
        <p:spPr/>
        <p:txBody>
          <a:bodyPr/>
          <a:lstStyle/>
          <a:p>
            <a:r>
              <a:rPr lang="en-US" dirty="0"/>
              <a:t>Function vs Function()</a:t>
            </a:r>
          </a:p>
        </p:txBody>
      </p:sp>
      <p:sp>
        <p:nvSpPr>
          <p:cNvPr id="3" name="Content Placeholder 2">
            <a:extLst>
              <a:ext uri="{FF2B5EF4-FFF2-40B4-BE49-F238E27FC236}">
                <a16:creationId xmlns:a16="http://schemas.microsoft.com/office/drawing/2014/main" id="{4AA0BD97-E10F-4A32-AD87-02F1AB66E7A2}"/>
              </a:ext>
            </a:extLst>
          </p:cNvPr>
          <p:cNvSpPr>
            <a:spLocks noGrp="1"/>
          </p:cNvSpPr>
          <p:nvPr>
            <p:ph idx="1"/>
          </p:nvPr>
        </p:nvSpPr>
        <p:spPr/>
        <p:txBody>
          <a:bodyPr/>
          <a:lstStyle/>
          <a:p>
            <a:r>
              <a:rPr lang="en-US" dirty="0"/>
              <a:t>Many times you want to call a function to receive the return value, but other times you want to pass the function to something else, like a button</a:t>
            </a:r>
          </a:p>
          <a:p>
            <a:r>
              <a:rPr lang="en-US" dirty="0"/>
              <a:t>If we call a function with (), it will execute and return a value (if any!)</a:t>
            </a:r>
          </a:p>
          <a:p>
            <a:r>
              <a:rPr lang="en-US" dirty="0"/>
              <a:t>If we call a function without (), it will not execute and will return a </a:t>
            </a:r>
            <a:r>
              <a:rPr lang="en-US" b="1" dirty="0"/>
              <a:t>function object</a:t>
            </a:r>
            <a:endParaRPr lang="en-US" dirty="0"/>
          </a:p>
          <a:p>
            <a:r>
              <a:rPr lang="en-US" dirty="0"/>
              <a:t>Let’s define a function </a:t>
            </a:r>
            <a:r>
              <a:rPr lang="en-US" dirty="0" err="1"/>
              <a:t>myFirstFunction</a:t>
            </a:r>
            <a:r>
              <a:rPr lang="en-US" dirty="0"/>
              <a:t>() { return “Hello World!”; } </a:t>
            </a:r>
          </a:p>
          <a:p>
            <a:pPr lvl="1"/>
            <a:r>
              <a:rPr lang="en-US" dirty="0"/>
              <a:t>If we log </a:t>
            </a:r>
            <a:r>
              <a:rPr lang="en-US" dirty="0" err="1"/>
              <a:t>myFirstFunction</a:t>
            </a:r>
            <a:r>
              <a:rPr lang="en-US" dirty="0"/>
              <a:t>() into the console, what will we see?</a:t>
            </a:r>
          </a:p>
          <a:p>
            <a:pPr lvl="1"/>
            <a:r>
              <a:rPr lang="en-US" dirty="0"/>
              <a:t>What if we log </a:t>
            </a:r>
            <a:r>
              <a:rPr lang="en-US" dirty="0" err="1"/>
              <a:t>myFirstFunction</a:t>
            </a:r>
            <a:r>
              <a:rPr lang="en-US" dirty="0"/>
              <a:t> into the console?</a:t>
            </a:r>
          </a:p>
          <a:p>
            <a:endParaRPr lang="en-US" dirty="0"/>
          </a:p>
          <a:p>
            <a:pPr lvl="1"/>
            <a:endParaRPr lang="en-US" dirty="0"/>
          </a:p>
        </p:txBody>
      </p:sp>
    </p:spTree>
    <p:extLst>
      <p:ext uri="{BB962C8B-B14F-4D97-AF65-F5344CB8AC3E}">
        <p14:creationId xmlns:p14="http://schemas.microsoft.com/office/powerpoint/2010/main" val="2719875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4512-D0B4-4EB9-81F3-1550DD5D4BA5}"/>
              </a:ext>
            </a:extLst>
          </p:cNvPr>
          <p:cNvSpPr>
            <a:spLocks noGrp="1"/>
          </p:cNvSpPr>
          <p:nvPr>
            <p:ph type="title"/>
          </p:nvPr>
        </p:nvSpPr>
        <p:spPr/>
        <p:txBody>
          <a:bodyPr/>
          <a:lstStyle/>
          <a:p>
            <a:r>
              <a:rPr lang="en-US" dirty="0"/>
              <a:t>Local Variables</a:t>
            </a:r>
          </a:p>
        </p:txBody>
      </p:sp>
      <p:sp>
        <p:nvSpPr>
          <p:cNvPr id="3" name="Content Placeholder 2">
            <a:extLst>
              <a:ext uri="{FF2B5EF4-FFF2-40B4-BE49-F238E27FC236}">
                <a16:creationId xmlns:a16="http://schemas.microsoft.com/office/drawing/2014/main" id="{D61DDFDB-F8EB-40F0-B230-F0A43ACCDE2F}"/>
              </a:ext>
            </a:extLst>
          </p:cNvPr>
          <p:cNvSpPr>
            <a:spLocks noGrp="1"/>
          </p:cNvSpPr>
          <p:nvPr>
            <p:ph idx="1"/>
          </p:nvPr>
        </p:nvSpPr>
        <p:spPr/>
        <p:txBody>
          <a:bodyPr/>
          <a:lstStyle/>
          <a:p>
            <a:r>
              <a:rPr lang="en-US" dirty="0"/>
              <a:t>When you declare a variable inside of a function, it can only be used inside of the function you declared it in</a:t>
            </a:r>
          </a:p>
          <a:p>
            <a:r>
              <a:rPr lang="en-US" dirty="0"/>
              <a:t>This prevents you from accidentally changing the value of a variable from the wrong place and makes your code more precise</a:t>
            </a:r>
          </a:p>
          <a:p>
            <a:r>
              <a:rPr lang="en-US" dirty="0"/>
              <a:t>This is called </a:t>
            </a:r>
            <a:r>
              <a:rPr lang="en-US" b="1" dirty="0"/>
              <a:t>local </a:t>
            </a:r>
            <a:r>
              <a:rPr lang="en-US" dirty="0"/>
              <a:t>or </a:t>
            </a:r>
            <a:r>
              <a:rPr lang="en-US" b="1" dirty="0"/>
              <a:t>function</a:t>
            </a:r>
            <a:r>
              <a:rPr lang="en-US" dirty="0"/>
              <a:t> scope</a:t>
            </a:r>
          </a:p>
        </p:txBody>
      </p:sp>
    </p:spTree>
    <p:extLst>
      <p:ext uri="{BB962C8B-B14F-4D97-AF65-F5344CB8AC3E}">
        <p14:creationId xmlns:p14="http://schemas.microsoft.com/office/powerpoint/2010/main" val="3487355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7523F-19F0-47F1-A28C-611219246AA6}"/>
              </a:ext>
            </a:extLst>
          </p:cNvPr>
          <p:cNvSpPr>
            <a:spLocks noGrp="1"/>
          </p:cNvSpPr>
          <p:nvPr>
            <p:ph type="title"/>
          </p:nvPr>
        </p:nvSpPr>
        <p:spPr/>
        <p:txBody>
          <a:bodyPr/>
          <a:lstStyle/>
          <a:p>
            <a:r>
              <a:rPr lang="en-US" dirty="0"/>
              <a:t>Static vs Dynamic Typing</a:t>
            </a:r>
          </a:p>
        </p:txBody>
      </p:sp>
      <p:sp>
        <p:nvSpPr>
          <p:cNvPr id="3" name="Content Placeholder 2">
            <a:extLst>
              <a:ext uri="{FF2B5EF4-FFF2-40B4-BE49-F238E27FC236}">
                <a16:creationId xmlns:a16="http://schemas.microsoft.com/office/drawing/2014/main" id="{4516587E-55BF-4200-8792-EE96655E9412}"/>
              </a:ext>
            </a:extLst>
          </p:cNvPr>
          <p:cNvSpPr>
            <a:spLocks noGrp="1"/>
          </p:cNvSpPr>
          <p:nvPr>
            <p:ph idx="1"/>
          </p:nvPr>
        </p:nvSpPr>
        <p:spPr/>
        <p:txBody>
          <a:bodyPr/>
          <a:lstStyle/>
          <a:p>
            <a:r>
              <a:rPr lang="en-US" dirty="0"/>
              <a:t>In all programming languages, all types of data, including variables, have a type.</a:t>
            </a:r>
          </a:p>
          <a:p>
            <a:r>
              <a:rPr lang="en-US" dirty="0"/>
              <a:t>Some programming languages are statically typed, others are dynamically typed.</a:t>
            </a:r>
          </a:p>
          <a:p>
            <a:r>
              <a:rPr lang="en-US" dirty="0"/>
              <a:t>JavaScript is dynamically typed, meaning that you do not need to specify a type when you declare a variable or a return type on a function/method.</a:t>
            </a:r>
          </a:p>
          <a:p>
            <a:r>
              <a:rPr lang="en-US" dirty="0"/>
              <a:t>This gives JavaScript much greater flexibility than other languages, but makes It prone to errors and forces the developer to be disciplined.</a:t>
            </a:r>
          </a:p>
          <a:p>
            <a:endParaRPr lang="en-US" dirty="0"/>
          </a:p>
        </p:txBody>
      </p:sp>
    </p:spTree>
    <p:extLst>
      <p:ext uri="{BB962C8B-B14F-4D97-AF65-F5344CB8AC3E}">
        <p14:creationId xmlns:p14="http://schemas.microsoft.com/office/powerpoint/2010/main" val="1144724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B937D-FFE5-4F4A-A7CB-ED04CAE34B33}"/>
              </a:ext>
            </a:extLst>
          </p:cNvPr>
          <p:cNvSpPr>
            <a:spLocks noGrp="1"/>
          </p:cNvSpPr>
          <p:nvPr>
            <p:ph type="title"/>
          </p:nvPr>
        </p:nvSpPr>
        <p:spPr/>
        <p:txBody>
          <a:bodyPr/>
          <a:lstStyle/>
          <a:p>
            <a:r>
              <a:rPr lang="en-US" dirty="0"/>
              <a:t>Objects</a:t>
            </a:r>
          </a:p>
        </p:txBody>
      </p:sp>
      <p:sp>
        <p:nvSpPr>
          <p:cNvPr id="3" name="Content Placeholder 2">
            <a:extLst>
              <a:ext uri="{FF2B5EF4-FFF2-40B4-BE49-F238E27FC236}">
                <a16:creationId xmlns:a16="http://schemas.microsoft.com/office/drawing/2014/main" id="{5142249E-CE68-4597-96AE-FE4B5D9BD755}"/>
              </a:ext>
            </a:extLst>
          </p:cNvPr>
          <p:cNvSpPr>
            <a:spLocks noGrp="1"/>
          </p:cNvSpPr>
          <p:nvPr>
            <p:ph idx="1"/>
          </p:nvPr>
        </p:nvSpPr>
        <p:spPr/>
        <p:txBody>
          <a:bodyPr>
            <a:normAutofit lnSpcReduction="10000"/>
          </a:bodyPr>
          <a:lstStyle/>
          <a:p>
            <a:r>
              <a:rPr lang="en-US" dirty="0"/>
              <a:t>Objects are a complex data type that contain their own properties (variables) and functions (methods)</a:t>
            </a:r>
          </a:p>
          <a:p>
            <a:r>
              <a:rPr lang="en-US" dirty="0"/>
              <a:t>Objects are designed to be </a:t>
            </a:r>
            <a:r>
              <a:rPr lang="en-US" i="1" dirty="0"/>
              <a:t>blueprints</a:t>
            </a:r>
            <a:r>
              <a:rPr lang="en-US" b="1" i="1" dirty="0"/>
              <a:t> </a:t>
            </a:r>
            <a:endParaRPr lang="en-US" i="1" dirty="0"/>
          </a:p>
          <a:p>
            <a:pPr lvl="1"/>
            <a:r>
              <a:rPr lang="en-US" dirty="0"/>
              <a:t>All objects of the same type will have the same properties, but not the same value</a:t>
            </a:r>
          </a:p>
          <a:p>
            <a:r>
              <a:rPr lang="en-US" dirty="0"/>
              <a:t>Objects all have </a:t>
            </a:r>
            <a:r>
              <a:rPr lang="en-US" b="1" dirty="0"/>
              <a:t>name – value pairs</a:t>
            </a:r>
          </a:p>
          <a:p>
            <a:r>
              <a:rPr lang="en-US" dirty="0"/>
              <a:t>Object properties may be (and often are) objects themselves!</a:t>
            </a:r>
          </a:p>
          <a:p>
            <a:r>
              <a:rPr lang="en-US" dirty="0"/>
              <a:t>We usually declare object with </a:t>
            </a:r>
            <a:r>
              <a:rPr lang="en-US" b="1" dirty="0"/>
              <a:t>const</a:t>
            </a:r>
            <a:r>
              <a:rPr lang="en-US" dirty="0"/>
              <a:t> so we do not accidentally clear them</a:t>
            </a:r>
          </a:p>
          <a:p>
            <a:r>
              <a:rPr lang="en-US" dirty="0"/>
              <a:t>Ex: const dog = {breed: “Belgian Malinois”, color: “faun”, age: “2”};</a:t>
            </a:r>
          </a:p>
        </p:txBody>
      </p:sp>
    </p:spTree>
    <p:extLst>
      <p:ext uri="{BB962C8B-B14F-4D97-AF65-F5344CB8AC3E}">
        <p14:creationId xmlns:p14="http://schemas.microsoft.com/office/powerpoint/2010/main" val="1674542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13030-7C72-424F-84E6-E5CB903DEF3F}"/>
              </a:ext>
            </a:extLst>
          </p:cNvPr>
          <p:cNvSpPr>
            <a:spLocks noGrp="1"/>
          </p:cNvSpPr>
          <p:nvPr>
            <p:ph type="title"/>
          </p:nvPr>
        </p:nvSpPr>
        <p:spPr/>
        <p:txBody>
          <a:bodyPr/>
          <a:lstStyle/>
          <a:p>
            <a:r>
              <a:rPr lang="en-US" dirty="0"/>
              <a:t>Object Properties</a:t>
            </a:r>
          </a:p>
        </p:txBody>
      </p:sp>
      <p:sp>
        <p:nvSpPr>
          <p:cNvPr id="3" name="Content Placeholder 2">
            <a:extLst>
              <a:ext uri="{FF2B5EF4-FFF2-40B4-BE49-F238E27FC236}">
                <a16:creationId xmlns:a16="http://schemas.microsoft.com/office/drawing/2014/main" id="{2C59845F-38C0-40A0-BC7E-B98786D6F9F1}"/>
              </a:ext>
            </a:extLst>
          </p:cNvPr>
          <p:cNvSpPr>
            <a:spLocks noGrp="1"/>
          </p:cNvSpPr>
          <p:nvPr>
            <p:ph idx="1"/>
          </p:nvPr>
        </p:nvSpPr>
        <p:spPr/>
        <p:txBody>
          <a:bodyPr>
            <a:normAutofit lnSpcReduction="10000"/>
          </a:bodyPr>
          <a:lstStyle/>
          <a:p>
            <a:r>
              <a:rPr lang="en-US" dirty="0"/>
              <a:t>Now that we have an object, we will want to be able to use the properties inside of them</a:t>
            </a:r>
          </a:p>
          <a:p>
            <a:r>
              <a:rPr lang="en-US" dirty="0"/>
              <a:t>You can access them in one of 2 ways:</a:t>
            </a:r>
          </a:p>
          <a:p>
            <a:pPr lvl="1"/>
            <a:r>
              <a:rPr lang="en-US" dirty="0" err="1"/>
              <a:t>objectName.property</a:t>
            </a:r>
            <a:endParaRPr lang="en-US" dirty="0"/>
          </a:p>
          <a:p>
            <a:pPr lvl="1"/>
            <a:r>
              <a:rPr lang="en-US" dirty="0" err="1"/>
              <a:t>objectName</a:t>
            </a:r>
            <a:r>
              <a:rPr lang="en-US" dirty="0"/>
              <a:t>[“property”]</a:t>
            </a:r>
          </a:p>
          <a:p>
            <a:r>
              <a:rPr lang="en-US" dirty="0"/>
              <a:t>If your property name has a space in it, you </a:t>
            </a:r>
            <a:r>
              <a:rPr lang="en-US" b="1" dirty="0"/>
              <a:t>must</a:t>
            </a:r>
            <a:r>
              <a:rPr lang="en-US" dirty="0"/>
              <a:t> use bracket [] notation</a:t>
            </a:r>
          </a:p>
          <a:p>
            <a:r>
              <a:rPr lang="en-US" dirty="0"/>
              <a:t>Sometimes we want a property to be “private” (not accessible outside of the object). These are often named beginning with an underscore</a:t>
            </a:r>
          </a:p>
          <a:p>
            <a:pPr lvl="1"/>
            <a:r>
              <a:rPr lang="en-US" dirty="0"/>
              <a:t>This </a:t>
            </a:r>
            <a:r>
              <a:rPr lang="en-US" b="1" dirty="0"/>
              <a:t>does not</a:t>
            </a:r>
            <a:r>
              <a:rPr lang="en-US" dirty="0"/>
              <a:t> prevent them from being accessed outside of the object, it is only a convention</a:t>
            </a:r>
          </a:p>
        </p:txBody>
      </p:sp>
    </p:spTree>
    <p:extLst>
      <p:ext uri="{BB962C8B-B14F-4D97-AF65-F5344CB8AC3E}">
        <p14:creationId xmlns:p14="http://schemas.microsoft.com/office/powerpoint/2010/main" val="2918449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5053-5842-4783-860A-40E63E0C3903}"/>
              </a:ext>
            </a:extLst>
          </p:cNvPr>
          <p:cNvSpPr>
            <a:spLocks noGrp="1"/>
          </p:cNvSpPr>
          <p:nvPr>
            <p:ph type="title"/>
          </p:nvPr>
        </p:nvSpPr>
        <p:spPr/>
        <p:txBody>
          <a:bodyPr/>
          <a:lstStyle/>
          <a:p>
            <a:r>
              <a:rPr lang="en-US" dirty="0"/>
              <a:t>Object Methods</a:t>
            </a:r>
          </a:p>
        </p:txBody>
      </p:sp>
      <p:sp>
        <p:nvSpPr>
          <p:cNvPr id="3" name="Content Placeholder 2">
            <a:extLst>
              <a:ext uri="{FF2B5EF4-FFF2-40B4-BE49-F238E27FC236}">
                <a16:creationId xmlns:a16="http://schemas.microsoft.com/office/drawing/2014/main" id="{4FD3AA9A-BD2B-4902-B9EC-FC0F3AD2F3A5}"/>
              </a:ext>
            </a:extLst>
          </p:cNvPr>
          <p:cNvSpPr>
            <a:spLocks noGrp="1"/>
          </p:cNvSpPr>
          <p:nvPr>
            <p:ph idx="1"/>
          </p:nvPr>
        </p:nvSpPr>
        <p:spPr/>
        <p:txBody>
          <a:bodyPr/>
          <a:lstStyle/>
          <a:p>
            <a:r>
              <a:rPr lang="en-US" dirty="0"/>
              <a:t>Objects often have their own functions that are related to them</a:t>
            </a:r>
          </a:p>
          <a:p>
            <a:r>
              <a:rPr lang="en-US" dirty="0"/>
              <a:t>Methods are stored as properties, but the value is declared as a function</a:t>
            </a:r>
          </a:p>
          <a:p>
            <a:endParaRPr lang="en-US" dirty="0"/>
          </a:p>
          <a:p>
            <a:endParaRPr lang="en-US" dirty="0"/>
          </a:p>
          <a:p>
            <a:endParaRPr lang="en-US" dirty="0"/>
          </a:p>
        </p:txBody>
      </p:sp>
      <p:pic>
        <p:nvPicPr>
          <p:cNvPr id="7" name="Picture 6">
            <a:extLst>
              <a:ext uri="{FF2B5EF4-FFF2-40B4-BE49-F238E27FC236}">
                <a16:creationId xmlns:a16="http://schemas.microsoft.com/office/drawing/2014/main" id="{6E03C6BE-AB35-4489-A16A-775154628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2518" y="4387975"/>
            <a:ext cx="5719482" cy="2470026"/>
          </a:xfrm>
          <a:prstGeom prst="rect">
            <a:avLst/>
          </a:prstGeom>
        </p:spPr>
      </p:pic>
    </p:spTree>
    <p:extLst>
      <p:ext uri="{BB962C8B-B14F-4D97-AF65-F5344CB8AC3E}">
        <p14:creationId xmlns:p14="http://schemas.microsoft.com/office/powerpoint/2010/main" val="2353671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047F-C9DD-4EB8-9545-E6678DB0B64D}"/>
              </a:ext>
            </a:extLst>
          </p:cNvPr>
          <p:cNvSpPr>
            <a:spLocks noGrp="1"/>
          </p:cNvSpPr>
          <p:nvPr>
            <p:ph type="title"/>
          </p:nvPr>
        </p:nvSpPr>
        <p:spPr/>
        <p:txBody>
          <a:bodyPr/>
          <a:lstStyle/>
          <a:p>
            <a:r>
              <a:rPr lang="en-US" dirty="0"/>
              <a:t>Object Methods</a:t>
            </a:r>
          </a:p>
        </p:txBody>
      </p:sp>
      <p:sp>
        <p:nvSpPr>
          <p:cNvPr id="3" name="Content Placeholder 2">
            <a:extLst>
              <a:ext uri="{FF2B5EF4-FFF2-40B4-BE49-F238E27FC236}">
                <a16:creationId xmlns:a16="http://schemas.microsoft.com/office/drawing/2014/main" id="{C2A116D8-5AA6-42DE-9016-68B96172B380}"/>
              </a:ext>
            </a:extLst>
          </p:cNvPr>
          <p:cNvSpPr>
            <a:spLocks noGrp="1"/>
          </p:cNvSpPr>
          <p:nvPr>
            <p:ph idx="1"/>
          </p:nvPr>
        </p:nvSpPr>
        <p:spPr/>
        <p:txBody>
          <a:bodyPr/>
          <a:lstStyle/>
          <a:p>
            <a:r>
              <a:rPr lang="en-US" dirty="0"/>
              <a:t>We can use an objects methods the same way we use an object’s properties</a:t>
            </a:r>
          </a:p>
          <a:p>
            <a:pPr lvl="1"/>
            <a:r>
              <a:rPr lang="en-US" dirty="0" err="1"/>
              <a:t>objectName.methodName</a:t>
            </a:r>
            <a:r>
              <a:rPr lang="en-US" dirty="0"/>
              <a:t>()</a:t>
            </a:r>
          </a:p>
          <a:p>
            <a:r>
              <a:rPr lang="en-US" dirty="0"/>
              <a:t>Just like functions, we often want to pass the method itself, rather than the method’s return value</a:t>
            </a:r>
          </a:p>
          <a:p>
            <a:endParaRPr lang="en-US" dirty="0"/>
          </a:p>
        </p:txBody>
      </p:sp>
    </p:spTree>
    <p:extLst>
      <p:ext uri="{BB962C8B-B14F-4D97-AF65-F5344CB8AC3E}">
        <p14:creationId xmlns:p14="http://schemas.microsoft.com/office/powerpoint/2010/main" val="29815622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BF941-8D77-407E-8756-B6D247F1C366}"/>
              </a:ext>
            </a:extLst>
          </p:cNvPr>
          <p:cNvSpPr>
            <a:spLocks noGrp="1"/>
          </p:cNvSpPr>
          <p:nvPr>
            <p:ph type="title"/>
          </p:nvPr>
        </p:nvSpPr>
        <p:spPr/>
        <p:txBody>
          <a:bodyPr/>
          <a:lstStyle/>
          <a:p>
            <a:r>
              <a:rPr lang="en-US" dirty="0"/>
              <a:t>Objects and</a:t>
            </a:r>
            <a:r>
              <a:rPr lang="en-US" b="1" dirty="0"/>
              <a:t> this</a:t>
            </a:r>
            <a:endParaRPr lang="en-US" dirty="0"/>
          </a:p>
        </p:txBody>
      </p:sp>
      <p:sp>
        <p:nvSpPr>
          <p:cNvPr id="3" name="Content Placeholder 2">
            <a:extLst>
              <a:ext uri="{FF2B5EF4-FFF2-40B4-BE49-F238E27FC236}">
                <a16:creationId xmlns:a16="http://schemas.microsoft.com/office/drawing/2014/main" id="{980A1A98-B87E-4825-A677-706484DE190A}"/>
              </a:ext>
            </a:extLst>
          </p:cNvPr>
          <p:cNvSpPr>
            <a:spLocks noGrp="1"/>
          </p:cNvSpPr>
          <p:nvPr>
            <p:ph idx="1"/>
          </p:nvPr>
        </p:nvSpPr>
        <p:spPr/>
        <p:txBody>
          <a:bodyPr/>
          <a:lstStyle/>
          <a:p>
            <a:r>
              <a:rPr lang="en-US" dirty="0"/>
              <a:t>The </a:t>
            </a:r>
            <a:r>
              <a:rPr lang="en-US" b="1" dirty="0"/>
              <a:t>this </a:t>
            </a:r>
            <a:r>
              <a:rPr lang="en-US" dirty="0"/>
              <a:t>keyword</a:t>
            </a:r>
            <a:r>
              <a:rPr lang="en-US" b="1" dirty="0"/>
              <a:t> </a:t>
            </a:r>
            <a:r>
              <a:rPr lang="en-US" dirty="0"/>
              <a:t>has several situational uses in JavaScript, but whenever you see it in an object’s method or property, it refers </a:t>
            </a:r>
            <a:r>
              <a:rPr lang="en-US" b="1" dirty="0"/>
              <a:t>to the object it is inside of</a:t>
            </a:r>
            <a:endParaRPr lang="en-US" dirty="0"/>
          </a:p>
          <a:p>
            <a:r>
              <a:rPr lang="en-US" dirty="0"/>
              <a:t>When we want to specify that we are talking about an object’s property while we are working inside of the object, we will refer to it like this:</a:t>
            </a:r>
          </a:p>
          <a:p>
            <a:pPr lvl="1"/>
            <a:r>
              <a:rPr lang="en-US" b="1" dirty="0" err="1"/>
              <a:t>this</a:t>
            </a:r>
            <a:r>
              <a:rPr lang="en-US" dirty="0" err="1"/>
              <a:t>.propertyName</a:t>
            </a:r>
            <a:endParaRPr lang="en-US" dirty="0"/>
          </a:p>
          <a:p>
            <a:pPr lvl="1"/>
            <a:r>
              <a:rPr lang="en-US" b="1" dirty="0" err="1"/>
              <a:t>this</a:t>
            </a:r>
            <a:r>
              <a:rPr lang="en-US" dirty="0" err="1"/>
              <a:t>.methodname</a:t>
            </a:r>
            <a:r>
              <a:rPr lang="en-US" dirty="0"/>
              <a:t>()</a:t>
            </a:r>
          </a:p>
          <a:p>
            <a:pPr lvl="1"/>
            <a:r>
              <a:rPr lang="en-US" b="1" dirty="0" err="1"/>
              <a:t>this</a:t>
            </a:r>
            <a:r>
              <a:rPr lang="en-US" dirty="0" err="1"/>
              <a:t>.methodName</a:t>
            </a:r>
            <a:endParaRPr lang="en-US" b="1" dirty="0"/>
          </a:p>
        </p:txBody>
      </p:sp>
    </p:spTree>
    <p:extLst>
      <p:ext uri="{BB962C8B-B14F-4D97-AF65-F5344CB8AC3E}">
        <p14:creationId xmlns:p14="http://schemas.microsoft.com/office/powerpoint/2010/main" val="4237020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6842C-0A38-4305-98B5-3510F260B56D}"/>
              </a:ext>
            </a:extLst>
          </p:cNvPr>
          <p:cNvSpPr>
            <a:spLocks noGrp="1"/>
          </p:cNvSpPr>
          <p:nvPr>
            <p:ph type="title"/>
          </p:nvPr>
        </p:nvSpPr>
        <p:spPr/>
        <p:txBody>
          <a:bodyPr/>
          <a:lstStyle/>
          <a:p>
            <a:r>
              <a:rPr lang="en-US" dirty="0"/>
              <a:t>Events</a:t>
            </a:r>
          </a:p>
        </p:txBody>
      </p:sp>
      <p:sp>
        <p:nvSpPr>
          <p:cNvPr id="3" name="Content Placeholder 2">
            <a:extLst>
              <a:ext uri="{FF2B5EF4-FFF2-40B4-BE49-F238E27FC236}">
                <a16:creationId xmlns:a16="http://schemas.microsoft.com/office/drawing/2014/main" id="{9FE441F7-E1F5-4A44-9EF4-A4FFA552FF39}"/>
              </a:ext>
            </a:extLst>
          </p:cNvPr>
          <p:cNvSpPr>
            <a:spLocks noGrp="1"/>
          </p:cNvSpPr>
          <p:nvPr>
            <p:ph idx="1"/>
          </p:nvPr>
        </p:nvSpPr>
        <p:spPr/>
        <p:txBody>
          <a:bodyPr/>
          <a:lstStyle/>
          <a:p>
            <a:r>
              <a:rPr lang="en-US" dirty="0"/>
              <a:t>Events are things that can happen to HTML elements</a:t>
            </a:r>
          </a:p>
          <a:p>
            <a:r>
              <a:rPr lang="en-US" dirty="0"/>
              <a:t>Events may be something that a browser does, or an action by a user, but they all deal with some sort of action</a:t>
            </a:r>
          </a:p>
          <a:p>
            <a:r>
              <a:rPr lang="en-US" dirty="0"/>
              <a:t>Common events:</a:t>
            </a:r>
          </a:p>
          <a:p>
            <a:pPr lvl="1"/>
            <a:r>
              <a:rPr lang="en-US" dirty="0"/>
              <a:t>A button click</a:t>
            </a:r>
          </a:p>
          <a:p>
            <a:pPr lvl="1"/>
            <a:r>
              <a:rPr lang="en-US" dirty="0"/>
              <a:t>An input field was changed</a:t>
            </a:r>
          </a:p>
          <a:p>
            <a:pPr lvl="1"/>
            <a:r>
              <a:rPr lang="en-US" dirty="0"/>
              <a:t>The user moused over an element</a:t>
            </a:r>
          </a:p>
          <a:p>
            <a:pPr lvl="1"/>
            <a:r>
              <a:rPr lang="en-US" dirty="0"/>
              <a:t>A page finished loading</a:t>
            </a:r>
          </a:p>
        </p:txBody>
      </p:sp>
    </p:spTree>
    <p:extLst>
      <p:ext uri="{BB962C8B-B14F-4D97-AF65-F5344CB8AC3E}">
        <p14:creationId xmlns:p14="http://schemas.microsoft.com/office/powerpoint/2010/main" val="3514732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AC1A8-40E6-4E6E-A182-7E7CC228B7B5}"/>
              </a:ext>
            </a:extLst>
          </p:cNvPr>
          <p:cNvSpPr>
            <a:spLocks noGrp="1"/>
          </p:cNvSpPr>
          <p:nvPr>
            <p:ph type="title"/>
          </p:nvPr>
        </p:nvSpPr>
        <p:spPr/>
        <p:txBody>
          <a:bodyPr/>
          <a:lstStyle/>
          <a:p>
            <a:r>
              <a:rPr lang="en-US" dirty="0"/>
              <a:t>Events</a:t>
            </a:r>
          </a:p>
        </p:txBody>
      </p:sp>
      <p:sp>
        <p:nvSpPr>
          <p:cNvPr id="3" name="Content Placeholder 2">
            <a:extLst>
              <a:ext uri="{FF2B5EF4-FFF2-40B4-BE49-F238E27FC236}">
                <a16:creationId xmlns:a16="http://schemas.microsoft.com/office/drawing/2014/main" id="{69BF6A33-7A2B-4A4D-B9D3-91F64F9FE3FD}"/>
              </a:ext>
            </a:extLst>
          </p:cNvPr>
          <p:cNvSpPr>
            <a:spLocks noGrp="1"/>
          </p:cNvSpPr>
          <p:nvPr>
            <p:ph idx="1"/>
          </p:nvPr>
        </p:nvSpPr>
        <p:spPr/>
        <p:txBody>
          <a:bodyPr/>
          <a:lstStyle/>
          <a:p>
            <a:r>
              <a:rPr lang="en-US" dirty="0"/>
              <a:t>Many HTML Elements allow event handler attributes</a:t>
            </a:r>
          </a:p>
          <a:p>
            <a:r>
              <a:rPr lang="en-US" dirty="0"/>
              <a:t>Event handlers are </a:t>
            </a:r>
            <a:r>
              <a:rPr lang="en-US" b="1" i="1" dirty="0"/>
              <a:t>always</a:t>
            </a:r>
            <a:r>
              <a:rPr lang="en-US" dirty="0"/>
              <a:t> lowercase</a:t>
            </a:r>
          </a:p>
          <a:p>
            <a:r>
              <a:rPr lang="en-US" dirty="0"/>
              <a:t>The most common type of event is the onclick event</a:t>
            </a:r>
          </a:p>
          <a:p>
            <a:pPr lvl="1"/>
            <a:r>
              <a:rPr lang="en-US" dirty="0"/>
              <a:t>Ex: &lt;button onclick=“</a:t>
            </a:r>
            <a:r>
              <a:rPr lang="en-US" dirty="0" err="1"/>
              <a:t>displayDate</a:t>
            </a:r>
            <a:r>
              <a:rPr lang="en-US" dirty="0"/>
              <a:t>()”&gt;What time is it?&lt;/button&gt;</a:t>
            </a:r>
          </a:p>
          <a:p>
            <a:r>
              <a:rPr lang="en-US" dirty="0"/>
              <a:t>There are LOTS of events in web development</a:t>
            </a:r>
          </a:p>
          <a:p>
            <a:r>
              <a:rPr lang="en-US" dirty="0"/>
              <a:t>We will cover these in detail during the DOM Module</a:t>
            </a:r>
          </a:p>
        </p:txBody>
      </p:sp>
    </p:spTree>
    <p:extLst>
      <p:ext uri="{BB962C8B-B14F-4D97-AF65-F5344CB8AC3E}">
        <p14:creationId xmlns:p14="http://schemas.microsoft.com/office/powerpoint/2010/main" val="26049369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2D6D2-AA2F-497B-9513-1C63B2381B92}"/>
              </a:ext>
            </a:extLst>
          </p:cNvPr>
          <p:cNvSpPr>
            <a:spLocks noGrp="1"/>
          </p:cNvSpPr>
          <p:nvPr>
            <p:ph type="title"/>
          </p:nvPr>
        </p:nvSpPr>
        <p:spPr/>
        <p:txBody>
          <a:bodyPr/>
          <a:lstStyle/>
          <a:p>
            <a:r>
              <a:rPr lang="en-US" dirty="0"/>
              <a:t>Common Events</a:t>
            </a:r>
          </a:p>
        </p:txBody>
      </p:sp>
      <p:sp>
        <p:nvSpPr>
          <p:cNvPr id="3" name="Content Placeholder 2">
            <a:extLst>
              <a:ext uri="{FF2B5EF4-FFF2-40B4-BE49-F238E27FC236}">
                <a16:creationId xmlns:a16="http://schemas.microsoft.com/office/drawing/2014/main" id="{FE786F59-9CBD-4EA6-AC2B-01ADF2387312}"/>
              </a:ext>
            </a:extLst>
          </p:cNvPr>
          <p:cNvSpPr>
            <a:spLocks noGrp="1"/>
          </p:cNvSpPr>
          <p:nvPr>
            <p:ph idx="1"/>
          </p:nvPr>
        </p:nvSpPr>
        <p:spPr/>
        <p:txBody>
          <a:bodyPr>
            <a:normAutofit lnSpcReduction="10000"/>
          </a:bodyPr>
          <a:lstStyle/>
          <a:p>
            <a:r>
              <a:rPr lang="en-US" dirty="0" err="1"/>
              <a:t>onchange</a:t>
            </a:r>
            <a:endParaRPr lang="en-US" dirty="0"/>
          </a:p>
          <a:p>
            <a:pPr lvl="1"/>
            <a:r>
              <a:rPr lang="en-US" dirty="0"/>
              <a:t>HTML Element is changed</a:t>
            </a:r>
          </a:p>
          <a:p>
            <a:r>
              <a:rPr lang="en-US" dirty="0"/>
              <a:t>onclick</a:t>
            </a:r>
          </a:p>
          <a:p>
            <a:pPr lvl="1"/>
            <a:r>
              <a:rPr lang="en-US" dirty="0"/>
              <a:t>User clicks an element</a:t>
            </a:r>
          </a:p>
          <a:p>
            <a:r>
              <a:rPr lang="en-US" dirty="0" err="1"/>
              <a:t>onmouseover</a:t>
            </a:r>
            <a:endParaRPr lang="en-US" dirty="0"/>
          </a:p>
          <a:p>
            <a:pPr lvl="1"/>
            <a:r>
              <a:rPr lang="en-US" dirty="0"/>
              <a:t>User moves mouse over an element</a:t>
            </a:r>
          </a:p>
          <a:p>
            <a:r>
              <a:rPr lang="en-US" dirty="0" err="1"/>
              <a:t>onmouseout</a:t>
            </a:r>
            <a:endParaRPr lang="en-US" dirty="0"/>
          </a:p>
          <a:p>
            <a:pPr lvl="1"/>
            <a:r>
              <a:rPr lang="en-US" dirty="0"/>
              <a:t>User moves mouse off of an element</a:t>
            </a:r>
          </a:p>
          <a:p>
            <a:r>
              <a:rPr lang="en-US" dirty="0" err="1"/>
              <a:t>onkeydown</a:t>
            </a:r>
            <a:endParaRPr lang="en-US" dirty="0"/>
          </a:p>
          <a:p>
            <a:pPr lvl="1"/>
            <a:r>
              <a:rPr lang="en-US" dirty="0"/>
              <a:t>User presses a key</a:t>
            </a:r>
          </a:p>
        </p:txBody>
      </p:sp>
    </p:spTree>
    <p:extLst>
      <p:ext uri="{BB962C8B-B14F-4D97-AF65-F5344CB8AC3E}">
        <p14:creationId xmlns:p14="http://schemas.microsoft.com/office/powerpoint/2010/main" val="38308666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7FD03-4A5C-D09F-1793-08F007DAFCDA}"/>
              </a:ext>
            </a:extLst>
          </p:cNvPr>
          <p:cNvSpPr>
            <a:spLocks noGrp="1"/>
          </p:cNvSpPr>
          <p:nvPr>
            <p:ph type="title"/>
          </p:nvPr>
        </p:nvSpPr>
        <p:spPr/>
        <p:txBody>
          <a:bodyPr/>
          <a:lstStyle/>
          <a:p>
            <a:r>
              <a:rPr lang="en-US" dirty="0"/>
              <a:t>For Today:</a:t>
            </a:r>
          </a:p>
        </p:txBody>
      </p:sp>
      <p:sp>
        <p:nvSpPr>
          <p:cNvPr id="3" name="Content Placeholder 2">
            <a:extLst>
              <a:ext uri="{FF2B5EF4-FFF2-40B4-BE49-F238E27FC236}">
                <a16:creationId xmlns:a16="http://schemas.microsoft.com/office/drawing/2014/main" id="{6DE95802-CC64-CDC7-3A16-97C4C3B744F1}"/>
              </a:ext>
            </a:extLst>
          </p:cNvPr>
          <p:cNvSpPr>
            <a:spLocks noGrp="1"/>
          </p:cNvSpPr>
          <p:nvPr>
            <p:ph idx="1"/>
          </p:nvPr>
        </p:nvSpPr>
        <p:spPr/>
        <p:txBody>
          <a:bodyPr/>
          <a:lstStyle/>
          <a:p>
            <a:pPr marL="514350" indent="-514350">
              <a:buFont typeface="+mj-lt"/>
              <a:buAutoNum type="arabicPeriod"/>
            </a:pPr>
            <a:r>
              <a:rPr lang="en-US" dirty="0"/>
              <a:t>Module 3 Exercises</a:t>
            </a:r>
          </a:p>
          <a:p>
            <a:pPr marL="514350" indent="-514350">
              <a:buFont typeface="+mj-lt"/>
              <a:buAutoNum type="arabicPeriod"/>
            </a:pPr>
            <a:r>
              <a:rPr lang="en-US" dirty="0" err="1"/>
              <a:t>Atometric</a:t>
            </a:r>
            <a:endParaRPr lang="en-US" dirty="0"/>
          </a:p>
          <a:p>
            <a:pPr marL="514350" indent="-514350">
              <a:buFont typeface="+mj-lt"/>
              <a:buAutoNum type="arabicPeriod"/>
            </a:pPr>
            <a:r>
              <a:rPr lang="en-US" dirty="0"/>
              <a:t>Portfolio</a:t>
            </a:r>
          </a:p>
          <a:p>
            <a:pPr marL="514350" indent="-514350">
              <a:buFont typeface="+mj-lt"/>
              <a:buAutoNum type="arabicPeriod"/>
            </a:pPr>
            <a:r>
              <a:rPr lang="en-US" dirty="0"/>
              <a:t>Calculator</a:t>
            </a:r>
          </a:p>
          <a:p>
            <a:pPr marL="514350" indent="-514350">
              <a:buFont typeface="+mj-lt"/>
              <a:buAutoNum type="arabicPeriod"/>
            </a:pPr>
            <a:r>
              <a:rPr lang="en-US" dirty="0"/>
              <a:t>To Do List</a:t>
            </a:r>
          </a:p>
        </p:txBody>
      </p:sp>
    </p:spTree>
    <p:extLst>
      <p:ext uri="{BB962C8B-B14F-4D97-AF65-F5344CB8AC3E}">
        <p14:creationId xmlns:p14="http://schemas.microsoft.com/office/powerpoint/2010/main" val="283649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26760-785D-44B5-ADDD-0418C4404BEC}"/>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035C60BA-4A52-41E1-A247-31AD8F7FD660}"/>
              </a:ext>
            </a:extLst>
          </p:cNvPr>
          <p:cNvSpPr>
            <a:spLocks noGrp="1"/>
          </p:cNvSpPr>
          <p:nvPr>
            <p:ph idx="1"/>
          </p:nvPr>
        </p:nvSpPr>
        <p:spPr/>
        <p:txBody>
          <a:bodyPr/>
          <a:lstStyle/>
          <a:p>
            <a:r>
              <a:rPr lang="en-US" dirty="0"/>
              <a:t>In order to operate on data, your computer must know some basic information about it. Strings must be operated on differently than Numbers, Numbers must be operated on differently than Booleans, and so on.</a:t>
            </a:r>
          </a:p>
          <a:p>
            <a:r>
              <a:rPr lang="en-US" dirty="0"/>
              <a:t>JavaScript and other dynamically typed languages infer the type of a piece of data by </a:t>
            </a:r>
            <a:r>
              <a:rPr lang="en-US" i="1" dirty="0"/>
              <a:t>Interpreting</a:t>
            </a:r>
          </a:p>
          <a:p>
            <a:r>
              <a:rPr lang="en-US" dirty="0"/>
              <a:t>The </a:t>
            </a:r>
            <a:r>
              <a:rPr lang="en-US" i="1" dirty="0"/>
              <a:t>interpreter </a:t>
            </a:r>
            <a:r>
              <a:rPr lang="en-US" dirty="0"/>
              <a:t>reads and executes your code line by line and in real time. </a:t>
            </a:r>
          </a:p>
        </p:txBody>
      </p:sp>
    </p:spTree>
    <p:extLst>
      <p:ext uri="{BB962C8B-B14F-4D97-AF65-F5344CB8AC3E}">
        <p14:creationId xmlns:p14="http://schemas.microsoft.com/office/powerpoint/2010/main" val="909670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5388-F5DB-46E0-B6EA-1257E86E07E0}"/>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E0D50012-1BFA-4440-8DF8-58DDD4E6C775}"/>
              </a:ext>
            </a:extLst>
          </p:cNvPr>
          <p:cNvSpPr>
            <a:spLocks noGrp="1"/>
          </p:cNvSpPr>
          <p:nvPr>
            <p:ph idx="1"/>
          </p:nvPr>
        </p:nvSpPr>
        <p:spPr/>
        <p:txBody>
          <a:bodyPr>
            <a:normAutofit lnSpcReduction="10000"/>
          </a:bodyPr>
          <a:lstStyle/>
          <a:p>
            <a:r>
              <a:rPr lang="en-US" dirty="0"/>
              <a:t>Although you do not have to declare the type of your variables manually, all data in JavaScript still has a type.</a:t>
            </a:r>
          </a:p>
          <a:p>
            <a:r>
              <a:rPr lang="en-US" dirty="0"/>
              <a:t>There are 8 data types in JavaScript:</a:t>
            </a:r>
          </a:p>
          <a:p>
            <a:pPr lvl="1"/>
            <a:r>
              <a:rPr lang="en-US" dirty="0"/>
              <a:t>String</a:t>
            </a:r>
          </a:p>
          <a:p>
            <a:pPr lvl="1"/>
            <a:r>
              <a:rPr lang="en-US" dirty="0"/>
              <a:t>Number</a:t>
            </a:r>
          </a:p>
          <a:p>
            <a:pPr lvl="1"/>
            <a:r>
              <a:rPr lang="en-US" dirty="0" err="1"/>
              <a:t>Bigint</a:t>
            </a:r>
            <a:endParaRPr lang="en-US" dirty="0"/>
          </a:p>
          <a:p>
            <a:pPr lvl="1"/>
            <a:r>
              <a:rPr lang="en-US" dirty="0"/>
              <a:t>Boolean</a:t>
            </a:r>
          </a:p>
          <a:p>
            <a:pPr lvl="1"/>
            <a:r>
              <a:rPr lang="en-US" dirty="0"/>
              <a:t>Undefined</a:t>
            </a:r>
          </a:p>
          <a:p>
            <a:pPr lvl="1"/>
            <a:r>
              <a:rPr lang="en-US" dirty="0"/>
              <a:t>Null</a:t>
            </a:r>
          </a:p>
          <a:p>
            <a:pPr lvl="1"/>
            <a:r>
              <a:rPr lang="en-US" dirty="0"/>
              <a:t>Symbol</a:t>
            </a:r>
          </a:p>
          <a:p>
            <a:pPr lvl="1"/>
            <a:r>
              <a:rPr lang="en-US" dirty="0"/>
              <a:t>Object</a:t>
            </a:r>
          </a:p>
        </p:txBody>
      </p:sp>
    </p:spTree>
    <p:extLst>
      <p:ext uri="{BB962C8B-B14F-4D97-AF65-F5344CB8AC3E}">
        <p14:creationId xmlns:p14="http://schemas.microsoft.com/office/powerpoint/2010/main" val="1078417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834E2-3A56-44CF-A778-52DB4D0D7148}"/>
              </a:ext>
            </a:extLst>
          </p:cNvPr>
          <p:cNvSpPr>
            <a:spLocks noGrp="1"/>
          </p:cNvSpPr>
          <p:nvPr>
            <p:ph type="title"/>
          </p:nvPr>
        </p:nvSpPr>
        <p:spPr/>
        <p:txBody>
          <a:bodyPr/>
          <a:lstStyle/>
          <a:p>
            <a:r>
              <a:rPr lang="en-US" dirty="0"/>
              <a:t>Strings</a:t>
            </a:r>
          </a:p>
        </p:txBody>
      </p:sp>
      <p:sp>
        <p:nvSpPr>
          <p:cNvPr id="3" name="Content Placeholder 2">
            <a:extLst>
              <a:ext uri="{FF2B5EF4-FFF2-40B4-BE49-F238E27FC236}">
                <a16:creationId xmlns:a16="http://schemas.microsoft.com/office/drawing/2014/main" id="{D335F45E-CE41-4B6F-8EDF-7BB6E19E09C7}"/>
              </a:ext>
            </a:extLst>
          </p:cNvPr>
          <p:cNvSpPr>
            <a:spLocks noGrp="1"/>
          </p:cNvSpPr>
          <p:nvPr>
            <p:ph idx="1"/>
          </p:nvPr>
        </p:nvSpPr>
        <p:spPr/>
        <p:txBody>
          <a:bodyPr/>
          <a:lstStyle/>
          <a:p>
            <a:r>
              <a:rPr lang="en-US" dirty="0"/>
              <a:t>Strings are a series of characters between a set of quotation marks (“” or ‘’)</a:t>
            </a:r>
          </a:p>
          <a:p>
            <a:r>
              <a:rPr lang="en-US" dirty="0"/>
              <a:t>You will see strings frequently as they contain text that can be anything from file paths to HTML elements.</a:t>
            </a:r>
          </a:p>
          <a:p>
            <a:r>
              <a:rPr lang="en-US" dirty="0"/>
              <a:t>Strings are a primitive data type, which means that they are not an object (we will explain objects soon), but have associated methods that an object might have</a:t>
            </a:r>
          </a:p>
          <a:p>
            <a:r>
              <a:rPr lang="en-US" dirty="0"/>
              <a:t>You can add strings together, but they will be </a:t>
            </a:r>
            <a:r>
              <a:rPr lang="en-US" i="1" dirty="0"/>
              <a:t>concatenated.</a:t>
            </a:r>
            <a:endParaRPr lang="en-US" dirty="0"/>
          </a:p>
        </p:txBody>
      </p:sp>
    </p:spTree>
    <p:extLst>
      <p:ext uri="{BB962C8B-B14F-4D97-AF65-F5344CB8AC3E}">
        <p14:creationId xmlns:p14="http://schemas.microsoft.com/office/powerpoint/2010/main" val="1714382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52D43-5A0A-47B5-9D89-A35A5ECDF08F}"/>
              </a:ext>
            </a:extLst>
          </p:cNvPr>
          <p:cNvSpPr>
            <a:spLocks noGrp="1"/>
          </p:cNvSpPr>
          <p:nvPr>
            <p:ph type="title"/>
          </p:nvPr>
        </p:nvSpPr>
        <p:spPr/>
        <p:txBody>
          <a:bodyPr/>
          <a:lstStyle/>
          <a:p>
            <a:r>
              <a:rPr lang="en-US" dirty="0"/>
              <a:t>Numbers</a:t>
            </a:r>
          </a:p>
        </p:txBody>
      </p:sp>
      <p:sp>
        <p:nvSpPr>
          <p:cNvPr id="3" name="Content Placeholder 2">
            <a:extLst>
              <a:ext uri="{FF2B5EF4-FFF2-40B4-BE49-F238E27FC236}">
                <a16:creationId xmlns:a16="http://schemas.microsoft.com/office/drawing/2014/main" id="{73F324AD-812A-474A-BDAE-8975D1F0DB35}"/>
              </a:ext>
            </a:extLst>
          </p:cNvPr>
          <p:cNvSpPr>
            <a:spLocks noGrp="1"/>
          </p:cNvSpPr>
          <p:nvPr>
            <p:ph idx="1"/>
          </p:nvPr>
        </p:nvSpPr>
        <p:spPr/>
        <p:txBody>
          <a:bodyPr/>
          <a:lstStyle/>
          <a:p>
            <a:r>
              <a:rPr lang="en-US" dirty="0"/>
              <a:t>Numbers represent numeric values and can be integers (whole numbers) or floats (decimals).</a:t>
            </a:r>
          </a:p>
          <a:p>
            <a:r>
              <a:rPr lang="en-US" dirty="0"/>
              <a:t>Numbers can be represented in scientific notation</a:t>
            </a:r>
          </a:p>
          <a:p>
            <a:pPr lvl="1"/>
            <a:r>
              <a:rPr lang="en-US" dirty="0"/>
              <a:t>Ex: let </a:t>
            </a:r>
            <a:r>
              <a:rPr lang="en-US" dirty="0" err="1"/>
              <a:t>wowThatABigNumber</a:t>
            </a:r>
            <a:r>
              <a:rPr lang="en-US" dirty="0"/>
              <a:t> = 21e5; // 2100000</a:t>
            </a:r>
          </a:p>
          <a:p>
            <a:r>
              <a:rPr lang="en-US" dirty="0"/>
              <a:t>Numbers use 64 bits (bigger # of bits, bigger size)</a:t>
            </a:r>
          </a:p>
          <a:p>
            <a:r>
              <a:rPr lang="en-US" dirty="0"/>
              <a:t>The maximum number in JS is 9007199254740991</a:t>
            </a:r>
          </a:p>
          <a:p>
            <a:r>
              <a:rPr lang="en-US" dirty="0"/>
              <a:t>Numbers lose precision beyond this number</a:t>
            </a:r>
          </a:p>
        </p:txBody>
      </p:sp>
    </p:spTree>
    <p:extLst>
      <p:ext uri="{BB962C8B-B14F-4D97-AF65-F5344CB8AC3E}">
        <p14:creationId xmlns:p14="http://schemas.microsoft.com/office/powerpoint/2010/main" val="4015270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F04BC-99CD-4487-A326-8CE809940153}"/>
              </a:ext>
            </a:extLst>
          </p:cNvPr>
          <p:cNvSpPr>
            <a:spLocks noGrp="1"/>
          </p:cNvSpPr>
          <p:nvPr>
            <p:ph type="title"/>
          </p:nvPr>
        </p:nvSpPr>
        <p:spPr/>
        <p:txBody>
          <a:bodyPr/>
          <a:lstStyle/>
          <a:p>
            <a:r>
              <a:rPr lang="en-US" dirty="0"/>
              <a:t>Booleans</a:t>
            </a:r>
          </a:p>
        </p:txBody>
      </p:sp>
      <p:sp>
        <p:nvSpPr>
          <p:cNvPr id="3" name="Content Placeholder 2">
            <a:extLst>
              <a:ext uri="{FF2B5EF4-FFF2-40B4-BE49-F238E27FC236}">
                <a16:creationId xmlns:a16="http://schemas.microsoft.com/office/drawing/2014/main" id="{6728D6E7-C664-4AB1-BBC6-8C3F3C17C7EF}"/>
              </a:ext>
            </a:extLst>
          </p:cNvPr>
          <p:cNvSpPr>
            <a:spLocks noGrp="1"/>
          </p:cNvSpPr>
          <p:nvPr>
            <p:ph idx="1"/>
          </p:nvPr>
        </p:nvSpPr>
        <p:spPr/>
        <p:txBody>
          <a:bodyPr/>
          <a:lstStyle/>
          <a:p>
            <a:r>
              <a:rPr lang="en-US" dirty="0"/>
              <a:t>Booleans can only have 2 values: True or False</a:t>
            </a:r>
          </a:p>
          <a:p>
            <a:r>
              <a:rPr lang="en-US" dirty="0"/>
              <a:t>Booleans are often compared using ===, ==, &gt;, and &lt; </a:t>
            </a:r>
          </a:p>
          <a:p>
            <a:r>
              <a:rPr lang="en-US" dirty="0"/>
              <a:t>Ex: (100 &gt; 99) evaluates as true</a:t>
            </a:r>
          </a:p>
          <a:p>
            <a:r>
              <a:rPr lang="en-US" dirty="0"/>
              <a:t>JavaScript also has “Truthy” Values that are </a:t>
            </a:r>
            <a:r>
              <a:rPr lang="en-US" i="1" dirty="0"/>
              <a:t>almost </a:t>
            </a:r>
            <a:r>
              <a:rPr lang="en-US" dirty="0"/>
              <a:t>true</a:t>
            </a:r>
          </a:p>
          <a:p>
            <a:pPr lvl="1"/>
            <a:r>
              <a:rPr lang="en-US" dirty="0"/>
              <a:t>Ex: “  ” == True and “” == False </a:t>
            </a:r>
          </a:p>
          <a:p>
            <a:pPr lvl="1"/>
            <a:r>
              <a:rPr lang="en-US" dirty="0"/>
              <a:t>This is the source of many errors when using ==, so using === will save you a lot of time debugging your code.</a:t>
            </a:r>
          </a:p>
          <a:p>
            <a:pPr lvl="1"/>
            <a:r>
              <a:rPr lang="en-US" dirty="0"/>
              <a:t>Truthy values use </a:t>
            </a:r>
            <a:r>
              <a:rPr lang="en-US" i="1" dirty="0"/>
              <a:t>Type Coercion </a:t>
            </a:r>
            <a:endParaRPr lang="en-US" dirty="0"/>
          </a:p>
          <a:p>
            <a:endParaRPr lang="en-US" dirty="0"/>
          </a:p>
        </p:txBody>
      </p:sp>
    </p:spTree>
    <p:extLst>
      <p:ext uri="{BB962C8B-B14F-4D97-AF65-F5344CB8AC3E}">
        <p14:creationId xmlns:p14="http://schemas.microsoft.com/office/powerpoint/2010/main" val="1630142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4E6E4-E410-48D5-B760-E2C4FBCA1916}"/>
              </a:ext>
            </a:extLst>
          </p:cNvPr>
          <p:cNvSpPr>
            <a:spLocks noGrp="1"/>
          </p:cNvSpPr>
          <p:nvPr>
            <p:ph type="title"/>
          </p:nvPr>
        </p:nvSpPr>
        <p:spPr/>
        <p:txBody>
          <a:bodyPr/>
          <a:lstStyle/>
          <a:p>
            <a:r>
              <a:rPr lang="en-US" dirty="0" err="1"/>
              <a:t>Bigints</a:t>
            </a:r>
            <a:endParaRPr lang="en-US" dirty="0"/>
          </a:p>
        </p:txBody>
      </p:sp>
      <p:sp>
        <p:nvSpPr>
          <p:cNvPr id="3" name="Content Placeholder 2">
            <a:extLst>
              <a:ext uri="{FF2B5EF4-FFF2-40B4-BE49-F238E27FC236}">
                <a16:creationId xmlns:a16="http://schemas.microsoft.com/office/drawing/2014/main" id="{3AB48C6A-E99C-4BB4-9287-C9512705F143}"/>
              </a:ext>
            </a:extLst>
          </p:cNvPr>
          <p:cNvSpPr>
            <a:spLocks noGrp="1"/>
          </p:cNvSpPr>
          <p:nvPr>
            <p:ph idx="1"/>
          </p:nvPr>
        </p:nvSpPr>
        <p:spPr/>
        <p:txBody>
          <a:bodyPr/>
          <a:lstStyle/>
          <a:p>
            <a:r>
              <a:rPr lang="en-US" dirty="0" err="1"/>
              <a:t>Bigint</a:t>
            </a:r>
            <a:r>
              <a:rPr lang="en-US" dirty="0"/>
              <a:t> is one of the newer types, introduced in 2020.</a:t>
            </a:r>
          </a:p>
          <a:p>
            <a:r>
              <a:rPr lang="en-US" dirty="0"/>
              <a:t>Sometimes you need to represent numbers larger than Number can safely handle.</a:t>
            </a:r>
          </a:p>
          <a:p>
            <a:r>
              <a:rPr lang="en-US" dirty="0" err="1"/>
              <a:t>Bigint</a:t>
            </a:r>
            <a:r>
              <a:rPr lang="en-US" dirty="0"/>
              <a:t> can handle extremely large numbers with exact precision, but takes up more space (there is no size cap like with Numbers)</a:t>
            </a:r>
          </a:p>
          <a:p>
            <a:r>
              <a:rPr lang="en-US" dirty="0" err="1"/>
              <a:t>Bigints</a:t>
            </a:r>
            <a:r>
              <a:rPr lang="en-US" dirty="0"/>
              <a:t> cannot be operated on with Numbers (</a:t>
            </a:r>
            <a:r>
              <a:rPr lang="en-US" dirty="0" err="1"/>
              <a:t>bigint</a:t>
            </a:r>
            <a:r>
              <a:rPr lang="en-US" dirty="0"/>
              <a:t> + number)</a:t>
            </a:r>
          </a:p>
        </p:txBody>
      </p:sp>
    </p:spTree>
    <p:extLst>
      <p:ext uri="{BB962C8B-B14F-4D97-AF65-F5344CB8AC3E}">
        <p14:creationId xmlns:p14="http://schemas.microsoft.com/office/powerpoint/2010/main" val="3343215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CF17C-8191-4D4B-8C5A-2A8917F997DD}"/>
              </a:ext>
            </a:extLst>
          </p:cNvPr>
          <p:cNvSpPr>
            <a:spLocks noGrp="1"/>
          </p:cNvSpPr>
          <p:nvPr>
            <p:ph type="title"/>
          </p:nvPr>
        </p:nvSpPr>
        <p:spPr/>
        <p:txBody>
          <a:bodyPr/>
          <a:lstStyle/>
          <a:p>
            <a:r>
              <a:rPr lang="en-US" dirty="0"/>
              <a:t>Undefined</a:t>
            </a:r>
          </a:p>
        </p:txBody>
      </p:sp>
      <p:sp>
        <p:nvSpPr>
          <p:cNvPr id="3" name="Content Placeholder 2">
            <a:extLst>
              <a:ext uri="{FF2B5EF4-FFF2-40B4-BE49-F238E27FC236}">
                <a16:creationId xmlns:a16="http://schemas.microsoft.com/office/drawing/2014/main" id="{3E017DA2-8C95-4EB6-B5A5-EA9A41B569E1}"/>
              </a:ext>
            </a:extLst>
          </p:cNvPr>
          <p:cNvSpPr>
            <a:spLocks noGrp="1"/>
          </p:cNvSpPr>
          <p:nvPr>
            <p:ph idx="1"/>
          </p:nvPr>
        </p:nvSpPr>
        <p:spPr/>
        <p:txBody>
          <a:bodyPr/>
          <a:lstStyle/>
          <a:p>
            <a:r>
              <a:rPr lang="en-US" dirty="0"/>
              <a:t>Undefined values have not been assigned a value yet.</a:t>
            </a:r>
          </a:p>
          <a:p>
            <a:r>
              <a:rPr lang="en-US" dirty="0"/>
              <a:t>Any time you define a variable without assigning it a value, its type is undefined</a:t>
            </a:r>
          </a:p>
          <a:p>
            <a:r>
              <a:rPr lang="en-US" dirty="0"/>
              <a:t>Ex: let </a:t>
            </a:r>
            <a:r>
              <a:rPr lang="en-US" dirty="0" err="1"/>
              <a:t>undefinedVariable</a:t>
            </a:r>
            <a:r>
              <a:rPr lang="en-US" dirty="0"/>
              <a:t>; // undefined</a:t>
            </a:r>
          </a:p>
        </p:txBody>
      </p:sp>
    </p:spTree>
    <p:extLst>
      <p:ext uri="{BB962C8B-B14F-4D97-AF65-F5344CB8AC3E}">
        <p14:creationId xmlns:p14="http://schemas.microsoft.com/office/powerpoint/2010/main" val="4030906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397</TotalTime>
  <Words>1625</Words>
  <Application>Microsoft Office PowerPoint</Application>
  <PresentationFormat>Widescreen</PresentationFormat>
  <Paragraphs>171</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Data Types, Functions, Objects, and Events</vt:lpstr>
      <vt:lpstr>Static vs Dynamic Typing</vt:lpstr>
      <vt:lpstr>Data Types</vt:lpstr>
      <vt:lpstr>Data Types</vt:lpstr>
      <vt:lpstr>Strings</vt:lpstr>
      <vt:lpstr>Numbers</vt:lpstr>
      <vt:lpstr>Booleans</vt:lpstr>
      <vt:lpstr>Bigints</vt:lpstr>
      <vt:lpstr>Undefined</vt:lpstr>
      <vt:lpstr>Null</vt:lpstr>
      <vt:lpstr>Symbol</vt:lpstr>
      <vt:lpstr>Objects</vt:lpstr>
      <vt:lpstr>Checking for Type</vt:lpstr>
      <vt:lpstr>Functions</vt:lpstr>
      <vt:lpstr>Function Syntax</vt:lpstr>
      <vt:lpstr>Invoking (Calling) A Function</vt:lpstr>
      <vt:lpstr>Function Returns</vt:lpstr>
      <vt:lpstr>Function vs Function()</vt:lpstr>
      <vt:lpstr>Local Variables</vt:lpstr>
      <vt:lpstr>Objects</vt:lpstr>
      <vt:lpstr>Object Properties</vt:lpstr>
      <vt:lpstr>Object Methods</vt:lpstr>
      <vt:lpstr>Object Methods</vt:lpstr>
      <vt:lpstr>Objects and this</vt:lpstr>
      <vt:lpstr>Events</vt:lpstr>
      <vt:lpstr>Events</vt:lpstr>
      <vt:lpstr>Common Events</vt:lpstr>
      <vt:lpstr>For Today: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Types</dc:title>
  <dc:creator>YWCA Rockford</dc:creator>
  <cp:lastModifiedBy>Graham Eichstaedt</cp:lastModifiedBy>
  <cp:revision>23</cp:revision>
  <dcterms:created xsi:type="dcterms:W3CDTF">2023-03-30T20:20:02Z</dcterms:created>
  <dcterms:modified xsi:type="dcterms:W3CDTF">2023-08-03T02:02:58Z</dcterms:modified>
</cp:coreProperties>
</file>