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90" r:id="rId29"/>
    <p:sldId id="287" r:id="rId30"/>
    <p:sldId id="282" r:id="rId31"/>
    <p:sldId id="283" r:id="rId32"/>
    <p:sldId id="284" r:id="rId33"/>
    <p:sldId id="285" r:id="rId34"/>
    <p:sldId id="288" r:id="rId35"/>
    <p:sldId id="289"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1307880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F3DAD-FDE4-4B63-8F60-730F5BA11A2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65967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792126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480464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1629153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58645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203481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41000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406605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9756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F3DAD-FDE4-4B63-8F60-730F5BA11A21}"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59215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F3DAD-FDE4-4B63-8F60-730F5BA11A2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70324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F3DAD-FDE4-4B63-8F60-730F5BA11A21}"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63306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F3DAD-FDE4-4B63-8F60-730F5BA11A21}"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256254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28F3DAD-FDE4-4B63-8F60-730F5BA11A21}"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382176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F3DAD-FDE4-4B63-8F60-730F5BA11A2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170326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F3DAD-FDE4-4B63-8F60-730F5BA11A21}"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86A05-2266-41F4-9361-0989F8FF8F01}" type="slidenum">
              <a:rPr lang="en-US" smtClean="0"/>
              <a:t>‹#›</a:t>
            </a:fld>
            <a:endParaRPr lang="en-US"/>
          </a:p>
        </p:txBody>
      </p:sp>
    </p:spTree>
    <p:extLst>
      <p:ext uri="{BB962C8B-B14F-4D97-AF65-F5344CB8AC3E}">
        <p14:creationId xmlns:p14="http://schemas.microsoft.com/office/powerpoint/2010/main" val="149852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8F3DAD-FDE4-4B63-8F60-730F5BA11A21}" type="datetimeFigureOut">
              <a:rPr lang="en-US" smtClean="0"/>
              <a:t>4/11/2023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486A05-2266-41F4-9361-0989F8FF8F01}" type="slidenum">
              <a:rPr lang="en-US" smtClean="0"/>
              <a:t>‹#›</a:t>
            </a:fld>
            <a:endParaRPr lang="en-US"/>
          </a:p>
        </p:txBody>
      </p:sp>
    </p:spTree>
    <p:extLst>
      <p:ext uri="{BB962C8B-B14F-4D97-AF65-F5344CB8AC3E}">
        <p14:creationId xmlns:p14="http://schemas.microsoft.com/office/powerpoint/2010/main" val="15567601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5AA2-B8C5-4F5C-B83B-2AA726EDC064}"/>
              </a:ext>
            </a:extLst>
          </p:cNvPr>
          <p:cNvSpPr>
            <a:spLocks noGrp="1"/>
          </p:cNvSpPr>
          <p:nvPr>
            <p:ph type="ctrTitle"/>
          </p:nvPr>
        </p:nvSpPr>
        <p:spPr/>
        <p:txBody>
          <a:bodyPr/>
          <a:lstStyle/>
          <a:p>
            <a:r>
              <a:rPr lang="en-US" dirty="0"/>
              <a:t>Arrays</a:t>
            </a:r>
          </a:p>
        </p:txBody>
      </p:sp>
      <p:sp>
        <p:nvSpPr>
          <p:cNvPr id="3" name="Subtitle 2">
            <a:extLst>
              <a:ext uri="{FF2B5EF4-FFF2-40B4-BE49-F238E27FC236}">
                <a16:creationId xmlns:a16="http://schemas.microsoft.com/office/drawing/2014/main" id="{E5A2E31D-D135-4BD9-98C2-E8218DD5FDEC}"/>
              </a:ext>
            </a:extLst>
          </p:cNvPr>
          <p:cNvSpPr>
            <a:spLocks noGrp="1"/>
          </p:cNvSpPr>
          <p:nvPr>
            <p:ph type="subTitle" idx="1"/>
          </p:nvPr>
        </p:nvSpPr>
        <p:spPr/>
        <p:txBody>
          <a:bodyPr/>
          <a:lstStyle/>
          <a:p>
            <a:r>
              <a:rPr lang="en-US" dirty="0"/>
              <a:t>Module 4 – Data Types</a:t>
            </a:r>
          </a:p>
        </p:txBody>
      </p:sp>
    </p:spTree>
    <p:extLst>
      <p:ext uri="{BB962C8B-B14F-4D97-AF65-F5344CB8AC3E}">
        <p14:creationId xmlns:p14="http://schemas.microsoft.com/office/powerpoint/2010/main" val="1846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2B04-37CE-4D92-8ED7-849DBA7D9305}"/>
              </a:ext>
            </a:extLst>
          </p:cNvPr>
          <p:cNvSpPr>
            <a:spLocks noGrp="1"/>
          </p:cNvSpPr>
          <p:nvPr>
            <p:ph type="title"/>
          </p:nvPr>
        </p:nvSpPr>
        <p:spPr/>
        <p:txBody>
          <a:bodyPr/>
          <a:lstStyle/>
          <a:p>
            <a:r>
              <a:rPr lang="en-US" dirty="0"/>
              <a:t>Manipulating Arrays</a:t>
            </a:r>
          </a:p>
        </p:txBody>
      </p:sp>
      <p:sp>
        <p:nvSpPr>
          <p:cNvPr id="3" name="Content Placeholder 2">
            <a:extLst>
              <a:ext uri="{FF2B5EF4-FFF2-40B4-BE49-F238E27FC236}">
                <a16:creationId xmlns:a16="http://schemas.microsoft.com/office/drawing/2014/main" id="{0E7663C5-291A-4B1E-80EB-A1E3F52970BF}"/>
              </a:ext>
            </a:extLst>
          </p:cNvPr>
          <p:cNvSpPr>
            <a:spLocks noGrp="1"/>
          </p:cNvSpPr>
          <p:nvPr>
            <p:ph idx="1"/>
          </p:nvPr>
        </p:nvSpPr>
        <p:spPr/>
        <p:txBody>
          <a:bodyPr/>
          <a:lstStyle/>
          <a:p>
            <a:r>
              <a:rPr lang="en-US" b="1" i="1" dirty="0"/>
              <a:t>shift()</a:t>
            </a:r>
          </a:p>
          <a:p>
            <a:pPr lvl="1"/>
            <a:r>
              <a:rPr lang="en-US" dirty="0"/>
              <a:t>Sometimes you need to remove something from an array, but you would prefer to remove it from the front of the array instead of the back (like with push()). All other elements are moved one position lower (toward front)</a:t>
            </a:r>
          </a:p>
          <a:p>
            <a:pPr lvl="1"/>
            <a:r>
              <a:rPr lang="en-US" dirty="0"/>
              <a:t>This will return the method that was removed from the front of the array</a:t>
            </a:r>
          </a:p>
          <a:p>
            <a:r>
              <a:rPr lang="en-US" b="1" i="1" dirty="0"/>
              <a:t>unshift(element)</a:t>
            </a:r>
          </a:p>
          <a:p>
            <a:pPr lvl="1"/>
            <a:r>
              <a:rPr lang="en-US" dirty="0"/>
              <a:t>Adds an element to the front of the array and moves existing elements toward the back by one position</a:t>
            </a:r>
          </a:p>
          <a:p>
            <a:pPr lvl="1"/>
            <a:r>
              <a:rPr lang="en-US" dirty="0"/>
              <a:t>Returns the new length of the array</a:t>
            </a:r>
          </a:p>
        </p:txBody>
      </p:sp>
    </p:spTree>
    <p:extLst>
      <p:ext uri="{BB962C8B-B14F-4D97-AF65-F5344CB8AC3E}">
        <p14:creationId xmlns:p14="http://schemas.microsoft.com/office/powerpoint/2010/main" val="210991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2BFC-753D-4796-9F8B-284003F61C9F}"/>
              </a:ext>
            </a:extLst>
          </p:cNvPr>
          <p:cNvSpPr>
            <a:spLocks noGrp="1"/>
          </p:cNvSpPr>
          <p:nvPr>
            <p:ph type="title"/>
          </p:nvPr>
        </p:nvSpPr>
        <p:spPr/>
        <p:txBody>
          <a:bodyPr/>
          <a:lstStyle/>
          <a:p>
            <a:r>
              <a:rPr lang="en-US" dirty="0"/>
              <a:t>Assigning Elements</a:t>
            </a:r>
          </a:p>
        </p:txBody>
      </p:sp>
      <p:sp>
        <p:nvSpPr>
          <p:cNvPr id="3" name="Content Placeholder 2">
            <a:extLst>
              <a:ext uri="{FF2B5EF4-FFF2-40B4-BE49-F238E27FC236}">
                <a16:creationId xmlns:a16="http://schemas.microsoft.com/office/drawing/2014/main" id="{1B2E4507-BE89-4AC6-8BF9-0A22B070AE4B}"/>
              </a:ext>
            </a:extLst>
          </p:cNvPr>
          <p:cNvSpPr>
            <a:spLocks noGrp="1"/>
          </p:cNvSpPr>
          <p:nvPr>
            <p:ph idx="1"/>
          </p:nvPr>
        </p:nvSpPr>
        <p:spPr/>
        <p:txBody>
          <a:bodyPr/>
          <a:lstStyle/>
          <a:p>
            <a:r>
              <a:rPr lang="en-US" dirty="0"/>
              <a:t>We can always access an array’s elements using it’s index inside brackets</a:t>
            </a:r>
          </a:p>
          <a:p>
            <a:r>
              <a:rPr lang="en-US" dirty="0"/>
              <a:t>Again, </a:t>
            </a:r>
            <a:r>
              <a:rPr lang="en-US" i="1" dirty="0"/>
              <a:t>indexes start from 0 and the last element is always 1 less than the length of the array</a:t>
            </a:r>
            <a:endParaRPr lang="en-US" dirty="0"/>
          </a:p>
          <a:p>
            <a:r>
              <a:rPr lang="en-US" dirty="0"/>
              <a:t>Ex: let students = [“Isaiah ”, “Carmen”, “Reality”, “Carolina”, “Mohammad”];</a:t>
            </a:r>
            <a:br>
              <a:rPr lang="en-US" dirty="0"/>
            </a:br>
            <a:r>
              <a:rPr lang="en-US" dirty="0"/>
              <a:t>       students[0] = “Graham”;	// Now updated with my name</a:t>
            </a:r>
          </a:p>
        </p:txBody>
      </p:sp>
    </p:spTree>
    <p:extLst>
      <p:ext uri="{BB962C8B-B14F-4D97-AF65-F5344CB8AC3E}">
        <p14:creationId xmlns:p14="http://schemas.microsoft.com/office/powerpoint/2010/main" val="407276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9D6-DF76-4AE0-8B8B-3E0B3F148AC6}"/>
              </a:ext>
            </a:extLst>
          </p:cNvPr>
          <p:cNvSpPr>
            <a:spLocks noGrp="1"/>
          </p:cNvSpPr>
          <p:nvPr>
            <p:ph type="title"/>
          </p:nvPr>
        </p:nvSpPr>
        <p:spPr/>
        <p:txBody>
          <a:bodyPr/>
          <a:lstStyle/>
          <a:p>
            <a:r>
              <a:rPr lang="en-US" dirty="0"/>
              <a:t>Assigning Elements</a:t>
            </a:r>
          </a:p>
        </p:txBody>
      </p:sp>
      <p:sp>
        <p:nvSpPr>
          <p:cNvPr id="3" name="Content Placeholder 2">
            <a:extLst>
              <a:ext uri="{FF2B5EF4-FFF2-40B4-BE49-F238E27FC236}">
                <a16:creationId xmlns:a16="http://schemas.microsoft.com/office/drawing/2014/main" id="{DEFA36DC-7473-448C-994B-27F8FDE7C688}"/>
              </a:ext>
            </a:extLst>
          </p:cNvPr>
          <p:cNvSpPr>
            <a:spLocks noGrp="1"/>
          </p:cNvSpPr>
          <p:nvPr>
            <p:ph idx="1"/>
          </p:nvPr>
        </p:nvSpPr>
        <p:spPr/>
        <p:txBody>
          <a:bodyPr/>
          <a:lstStyle/>
          <a:p>
            <a:r>
              <a:rPr lang="en-US" dirty="0"/>
              <a:t>You can also use the length property to assign a new element</a:t>
            </a:r>
          </a:p>
          <a:p>
            <a:r>
              <a:rPr lang="en-US" dirty="0"/>
              <a:t>Ex: array[</a:t>
            </a:r>
            <a:r>
              <a:rPr lang="en-US" dirty="0" err="1"/>
              <a:t>array.length</a:t>
            </a:r>
            <a:r>
              <a:rPr lang="en-US" dirty="0"/>
              <a:t>] = “Another element”</a:t>
            </a:r>
          </a:p>
          <a:p>
            <a:r>
              <a:rPr lang="en-US" dirty="0"/>
              <a:t>This works the best for shorter arrays, but be careful about leaving “holes” in your array</a:t>
            </a:r>
          </a:p>
        </p:txBody>
      </p:sp>
    </p:spTree>
    <p:extLst>
      <p:ext uri="{BB962C8B-B14F-4D97-AF65-F5344CB8AC3E}">
        <p14:creationId xmlns:p14="http://schemas.microsoft.com/office/powerpoint/2010/main" val="37250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8BDC-F353-49EE-8C66-7B2E1845FFFB}"/>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B8D41757-A3F3-4F10-9BF9-D53AE8DBF83A}"/>
              </a:ext>
            </a:extLst>
          </p:cNvPr>
          <p:cNvSpPr>
            <a:spLocks noGrp="1"/>
          </p:cNvSpPr>
          <p:nvPr>
            <p:ph idx="1"/>
          </p:nvPr>
        </p:nvSpPr>
        <p:spPr/>
        <p:txBody>
          <a:bodyPr/>
          <a:lstStyle/>
          <a:p>
            <a:r>
              <a:rPr lang="en-US" dirty="0"/>
              <a:t>It is possible to remove elements using the </a:t>
            </a:r>
            <a:r>
              <a:rPr lang="en-US" b="1" dirty="0"/>
              <a:t>delete</a:t>
            </a:r>
            <a:r>
              <a:rPr lang="en-US" dirty="0"/>
              <a:t> keyword like such:</a:t>
            </a:r>
          </a:p>
          <a:p>
            <a:pPr lvl="1"/>
            <a:r>
              <a:rPr lang="en-US" dirty="0"/>
              <a:t>delete student[0];	// “Graham” -&gt; Undefined</a:t>
            </a:r>
          </a:p>
          <a:p>
            <a:r>
              <a:rPr lang="en-US" dirty="0"/>
              <a:t>Try to use pop() or shift() instead, since Undefined values can mess with our operations by creating “holes” in the array</a:t>
            </a:r>
          </a:p>
        </p:txBody>
      </p:sp>
    </p:spTree>
    <p:extLst>
      <p:ext uri="{BB962C8B-B14F-4D97-AF65-F5344CB8AC3E}">
        <p14:creationId xmlns:p14="http://schemas.microsoft.com/office/powerpoint/2010/main" val="22144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1DE9-E1B1-477A-A592-9FE73DBD6258}"/>
              </a:ext>
            </a:extLst>
          </p:cNvPr>
          <p:cNvSpPr>
            <a:spLocks noGrp="1"/>
          </p:cNvSpPr>
          <p:nvPr>
            <p:ph type="title"/>
          </p:nvPr>
        </p:nvSpPr>
        <p:spPr/>
        <p:txBody>
          <a:bodyPr/>
          <a:lstStyle/>
          <a:p>
            <a:r>
              <a:rPr lang="en-US" b="1" i="1" dirty="0"/>
              <a:t>splice(</a:t>
            </a:r>
            <a:r>
              <a:rPr lang="en-US" b="1" i="1" dirty="0" err="1"/>
              <a:t>startIndex</a:t>
            </a:r>
            <a:r>
              <a:rPr lang="en-US" b="1" i="1" dirty="0"/>
              <a:t>, </a:t>
            </a:r>
            <a:r>
              <a:rPr lang="en-US" b="1" i="1" dirty="0" err="1"/>
              <a:t>deleteCount</a:t>
            </a:r>
            <a:r>
              <a:rPr lang="en-US" b="1" i="1" dirty="0"/>
              <a:t>, item1, item2, …)</a:t>
            </a:r>
            <a:endParaRPr lang="en-US" dirty="0"/>
          </a:p>
        </p:txBody>
      </p:sp>
      <p:sp>
        <p:nvSpPr>
          <p:cNvPr id="3" name="Content Placeholder 2">
            <a:extLst>
              <a:ext uri="{FF2B5EF4-FFF2-40B4-BE49-F238E27FC236}">
                <a16:creationId xmlns:a16="http://schemas.microsoft.com/office/drawing/2014/main" id="{CD041F9B-AF3E-4415-BBB7-22FD2195F950}"/>
              </a:ext>
            </a:extLst>
          </p:cNvPr>
          <p:cNvSpPr>
            <a:spLocks noGrp="1"/>
          </p:cNvSpPr>
          <p:nvPr>
            <p:ph idx="1"/>
          </p:nvPr>
        </p:nvSpPr>
        <p:spPr/>
        <p:txBody>
          <a:bodyPr/>
          <a:lstStyle/>
          <a:p>
            <a:r>
              <a:rPr lang="en-US" dirty="0"/>
              <a:t>Used for adding AND/OR removing elements from an array</a:t>
            </a:r>
          </a:p>
          <a:p>
            <a:r>
              <a:rPr lang="en-US" dirty="0"/>
              <a:t>Returns an array of the removed elements, or an empty array if none were removed</a:t>
            </a:r>
          </a:p>
          <a:p>
            <a:r>
              <a:rPr lang="en-US" dirty="0"/>
              <a:t>It is possible to add and remove elements at the same time</a:t>
            </a:r>
          </a:p>
        </p:txBody>
      </p:sp>
    </p:spTree>
    <p:extLst>
      <p:ext uri="{BB962C8B-B14F-4D97-AF65-F5344CB8AC3E}">
        <p14:creationId xmlns:p14="http://schemas.microsoft.com/office/powerpoint/2010/main" val="198584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6723-B7D9-4311-A8B6-90652E171157}"/>
              </a:ext>
            </a:extLst>
          </p:cNvPr>
          <p:cNvSpPr>
            <a:spLocks noGrp="1"/>
          </p:cNvSpPr>
          <p:nvPr>
            <p:ph type="title"/>
          </p:nvPr>
        </p:nvSpPr>
        <p:spPr/>
        <p:txBody>
          <a:bodyPr/>
          <a:lstStyle/>
          <a:p>
            <a:r>
              <a:rPr lang="en-US" b="1" i="1" dirty="0"/>
              <a:t>splice(</a:t>
            </a:r>
            <a:r>
              <a:rPr lang="en-US" b="1" i="1" dirty="0" err="1"/>
              <a:t>startIndex</a:t>
            </a:r>
            <a:r>
              <a:rPr lang="en-US" b="1" i="1" dirty="0"/>
              <a:t>, </a:t>
            </a:r>
            <a:r>
              <a:rPr lang="en-US" b="1" i="1" dirty="0" err="1"/>
              <a:t>deleteCount</a:t>
            </a:r>
            <a:r>
              <a:rPr lang="en-US" b="1" i="1" dirty="0"/>
              <a:t>, item1, item2, …)</a:t>
            </a:r>
          </a:p>
        </p:txBody>
      </p:sp>
      <p:sp>
        <p:nvSpPr>
          <p:cNvPr id="3" name="Content Placeholder 2">
            <a:extLst>
              <a:ext uri="{FF2B5EF4-FFF2-40B4-BE49-F238E27FC236}">
                <a16:creationId xmlns:a16="http://schemas.microsoft.com/office/drawing/2014/main" id="{F3537F8B-EDC0-4B3E-8FAA-75855E68A45A}"/>
              </a:ext>
            </a:extLst>
          </p:cNvPr>
          <p:cNvSpPr>
            <a:spLocks noGrp="1"/>
          </p:cNvSpPr>
          <p:nvPr>
            <p:ph idx="1"/>
          </p:nvPr>
        </p:nvSpPr>
        <p:spPr/>
        <p:txBody>
          <a:bodyPr/>
          <a:lstStyle/>
          <a:p>
            <a:r>
              <a:rPr lang="en-US" dirty="0" err="1"/>
              <a:t>startIndex</a:t>
            </a:r>
            <a:r>
              <a:rPr lang="en-US" dirty="0"/>
              <a:t>: index to start changing the array at</a:t>
            </a:r>
          </a:p>
          <a:p>
            <a:r>
              <a:rPr lang="en-US" dirty="0" err="1"/>
              <a:t>deleteCount</a:t>
            </a:r>
            <a:r>
              <a:rPr lang="en-US" dirty="0"/>
              <a:t>: number of elements to remove (0 if you want to add)</a:t>
            </a:r>
          </a:p>
          <a:p>
            <a:r>
              <a:rPr lang="en-US" dirty="0"/>
              <a:t>items 1 – n (optional): items to add</a:t>
            </a:r>
          </a:p>
          <a:p>
            <a:endParaRPr lang="en-US" dirty="0"/>
          </a:p>
        </p:txBody>
      </p:sp>
    </p:spTree>
    <p:extLst>
      <p:ext uri="{BB962C8B-B14F-4D97-AF65-F5344CB8AC3E}">
        <p14:creationId xmlns:p14="http://schemas.microsoft.com/office/powerpoint/2010/main" val="31230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AD33-0F02-48BD-A65E-F1B7E9AE14E0}"/>
              </a:ext>
            </a:extLst>
          </p:cNvPr>
          <p:cNvSpPr>
            <a:spLocks noGrp="1"/>
          </p:cNvSpPr>
          <p:nvPr>
            <p:ph type="title"/>
          </p:nvPr>
        </p:nvSpPr>
        <p:spPr/>
        <p:txBody>
          <a:bodyPr/>
          <a:lstStyle/>
          <a:p>
            <a:r>
              <a:rPr lang="en-US" dirty="0"/>
              <a:t>Merging Arrays</a:t>
            </a:r>
          </a:p>
        </p:txBody>
      </p:sp>
      <p:sp>
        <p:nvSpPr>
          <p:cNvPr id="3" name="Content Placeholder 2">
            <a:extLst>
              <a:ext uri="{FF2B5EF4-FFF2-40B4-BE49-F238E27FC236}">
                <a16:creationId xmlns:a16="http://schemas.microsoft.com/office/drawing/2014/main" id="{7C8AA04B-A26D-4C70-9450-807C1D5C333F}"/>
              </a:ext>
            </a:extLst>
          </p:cNvPr>
          <p:cNvSpPr>
            <a:spLocks noGrp="1"/>
          </p:cNvSpPr>
          <p:nvPr>
            <p:ph idx="1"/>
          </p:nvPr>
        </p:nvSpPr>
        <p:spPr/>
        <p:txBody>
          <a:bodyPr/>
          <a:lstStyle/>
          <a:p>
            <a:r>
              <a:rPr lang="en-US" b="1" i="1" dirty="0" err="1"/>
              <a:t>concat</a:t>
            </a:r>
            <a:r>
              <a:rPr lang="en-US" b="1" i="1" dirty="0"/>
              <a:t>(array1, array2, …)</a:t>
            </a:r>
          </a:p>
          <a:p>
            <a:pPr lvl="1"/>
            <a:r>
              <a:rPr lang="en-US" dirty="0"/>
              <a:t>Concatenates array1 on to array2 </a:t>
            </a:r>
          </a:p>
          <a:p>
            <a:pPr lvl="1"/>
            <a:r>
              <a:rPr lang="en-US" dirty="0"/>
              <a:t>Returns a new array</a:t>
            </a:r>
          </a:p>
          <a:p>
            <a:pPr lvl="1"/>
            <a:r>
              <a:rPr lang="en-US" dirty="0"/>
              <a:t>Allows any number of arrays to be concatenated</a:t>
            </a:r>
          </a:p>
        </p:txBody>
      </p:sp>
    </p:spTree>
    <p:extLst>
      <p:ext uri="{BB962C8B-B14F-4D97-AF65-F5344CB8AC3E}">
        <p14:creationId xmlns:p14="http://schemas.microsoft.com/office/powerpoint/2010/main" val="90920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E75E-4EBF-4CBB-BDBA-3A6FB878EBAD}"/>
              </a:ext>
            </a:extLst>
          </p:cNvPr>
          <p:cNvSpPr>
            <a:spLocks noGrp="1"/>
          </p:cNvSpPr>
          <p:nvPr>
            <p:ph type="title"/>
          </p:nvPr>
        </p:nvSpPr>
        <p:spPr/>
        <p:txBody>
          <a:bodyPr/>
          <a:lstStyle/>
          <a:p>
            <a:r>
              <a:rPr lang="en-US" b="1" i="1" dirty="0"/>
              <a:t>slice(</a:t>
            </a:r>
            <a:r>
              <a:rPr lang="en-US" b="1" i="1" dirty="0" err="1"/>
              <a:t>startIndex</a:t>
            </a:r>
            <a:r>
              <a:rPr lang="en-US" b="1" i="1" dirty="0"/>
              <a:t>, </a:t>
            </a:r>
            <a:r>
              <a:rPr lang="en-US" b="1" i="1" dirty="0" err="1"/>
              <a:t>endIndex</a:t>
            </a:r>
            <a:r>
              <a:rPr lang="en-US" b="1" i="1" dirty="0"/>
              <a:t>)</a:t>
            </a:r>
          </a:p>
        </p:txBody>
      </p:sp>
      <p:sp>
        <p:nvSpPr>
          <p:cNvPr id="3" name="Content Placeholder 2">
            <a:extLst>
              <a:ext uri="{FF2B5EF4-FFF2-40B4-BE49-F238E27FC236}">
                <a16:creationId xmlns:a16="http://schemas.microsoft.com/office/drawing/2014/main" id="{21EB2531-8F34-4BB9-8E07-793739B74C26}"/>
              </a:ext>
            </a:extLst>
          </p:cNvPr>
          <p:cNvSpPr>
            <a:spLocks noGrp="1"/>
          </p:cNvSpPr>
          <p:nvPr>
            <p:ph idx="1"/>
          </p:nvPr>
        </p:nvSpPr>
        <p:spPr/>
        <p:txBody>
          <a:bodyPr/>
          <a:lstStyle/>
          <a:p>
            <a:r>
              <a:rPr lang="en-US" dirty="0"/>
              <a:t>“Slices” a portion of an array beginning with the index you give it</a:t>
            </a:r>
          </a:p>
          <a:p>
            <a:r>
              <a:rPr lang="en-US" dirty="0" err="1"/>
              <a:t>endIndex</a:t>
            </a:r>
            <a:r>
              <a:rPr lang="en-US" dirty="0"/>
              <a:t> is optional, but will allow a slice of all elements up to (not including) </a:t>
            </a:r>
            <a:r>
              <a:rPr lang="en-US" dirty="0" err="1"/>
              <a:t>endIndex</a:t>
            </a:r>
            <a:endParaRPr lang="en-US" dirty="0"/>
          </a:p>
          <a:p>
            <a:r>
              <a:rPr lang="en-US" dirty="0"/>
              <a:t>Returns a new array with all elements starting from your index</a:t>
            </a:r>
          </a:p>
        </p:txBody>
      </p:sp>
    </p:spTree>
    <p:extLst>
      <p:ext uri="{BB962C8B-B14F-4D97-AF65-F5344CB8AC3E}">
        <p14:creationId xmlns:p14="http://schemas.microsoft.com/office/powerpoint/2010/main" val="317083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8ACA-FF13-4287-B212-24E6F6462D95}"/>
              </a:ext>
            </a:extLst>
          </p:cNvPr>
          <p:cNvSpPr>
            <a:spLocks noGrp="1"/>
          </p:cNvSpPr>
          <p:nvPr>
            <p:ph type="title"/>
          </p:nvPr>
        </p:nvSpPr>
        <p:spPr/>
        <p:txBody>
          <a:bodyPr/>
          <a:lstStyle/>
          <a:p>
            <a:r>
              <a:rPr lang="en-US" b="1" i="1" dirty="0" err="1"/>
              <a:t>toString</a:t>
            </a:r>
            <a:r>
              <a:rPr lang="en-US" b="1" i="1" dirty="0"/>
              <a:t>()</a:t>
            </a:r>
          </a:p>
        </p:txBody>
      </p:sp>
      <p:sp>
        <p:nvSpPr>
          <p:cNvPr id="3" name="Content Placeholder 2">
            <a:extLst>
              <a:ext uri="{FF2B5EF4-FFF2-40B4-BE49-F238E27FC236}">
                <a16:creationId xmlns:a16="http://schemas.microsoft.com/office/drawing/2014/main" id="{30AF3338-485A-4EDE-AFF5-3EF785318492}"/>
              </a:ext>
            </a:extLst>
          </p:cNvPr>
          <p:cNvSpPr>
            <a:spLocks noGrp="1"/>
          </p:cNvSpPr>
          <p:nvPr>
            <p:ph idx="1"/>
          </p:nvPr>
        </p:nvSpPr>
        <p:spPr/>
        <p:txBody>
          <a:bodyPr/>
          <a:lstStyle/>
          <a:p>
            <a:r>
              <a:rPr lang="en-US" dirty="0"/>
              <a:t>Arrays, like all objects in JavaScript, have a built-in </a:t>
            </a:r>
            <a:r>
              <a:rPr lang="en-US" dirty="0" err="1"/>
              <a:t>toString</a:t>
            </a:r>
            <a:r>
              <a:rPr lang="en-US" dirty="0"/>
              <a:t> method</a:t>
            </a:r>
          </a:p>
          <a:p>
            <a:r>
              <a:rPr lang="en-US" dirty="0"/>
              <a:t>However, when a primitive type (Number, String, etc.) is expected, passing in an array with automatically call </a:t>
            </a:r>
            <a:r>
              <a:rPr lang="en-US" dirty="0" err="1"/>
              <a:t>toString</a:t>
            </a:r>
            <a:r>
              <a:rPr lang="en-US" dirty="0"/>
              <a:t>()</a:t>
            </a:r>
          </a:p>
        </p:txBody>
      </p:sp>
    </p:spTree>
    <p:extLst>
      <p:ext uri="{BB962C8B-B14F-4D97-AF65-F5344CB8AC3E}">
        <p14:creationId xmlns:p14="http://schemas.microsoft.com/office/powerpoint/2010/main" val="420456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0430-184B-4211-A069-0E83C281C941}"/>
              </a:ext>
            </a:extLst>
          </p:cNvPr>
          <p:cNvSpPr>
            <a:spLocks noGrp="1"/>
          </p:cNvSpPr>
          <p:nvPr>
            <p:ph type="title"/>
          </p:nvPr>
        </p:nvSpPr>
        <p:spPr/>
        <p:txBody>
          <a:bodyPr/>
          <a:lstStyle/>
          <a:p>
            <a:r>
              <a:rPr lang="en-US" dirty="0"/>
              <a:t>Sorting Arrays</a:t>
            </a:r>
          </a:p>
        </p:txBody>
      </p:sp>
      <p:sp>
        <p:nvSpPr>
          <p:cNvPr id="3" name="Content Placeholder 2">
            <a:extLst>
              <a:ext uri="{FF2B5EF4-FFF2-40B4-BE49-F238E27FC236}">
                <a16:creationId xmlns:a16="http://schemas.microsoft.com/office/drawing/2014/main" id="{4EE6FD30-6470-45AB-AFB2-EC191A45CDA6}"/>
              </a:ext>
            </a:extLst>
          </p:cNvPr>
          <p:cNvSpPr>
            <a:spLocks noGrp="1"/>
          </p:cNvSpPr>
          <p:nvPr>
            <p:ph idx="1"/>
          </p:nvPr>
        </p:nvSpPr>
        <p:spPr/>
        <p:txBody>
          <a:bodyPr/>
          <a:lstStyle/>
          <a:p>
            <a:r>
              <a:rPr lang="en-US" dirty="0"/>
              <a:t>We can store all kinds of values in an array, but unorganized data is much more difficult to work with</a:t>
            </a:r>
          </a:p>
          <a:p>
            <a:r>
              <a:rPr lang="en-US" dirty="0"/>
              <a:t>Many problems will become much easier if we can sort an array</a:t>
            </a:r>
          </a:p>
          <a:p>
            <a:r>
              <a:rPr lang="en-US" dirty="0"/>
              <a:t>For these situations, we have </a:t>
            </a:r>
            <a:r>
              <a:rPr lang="en-US" b="1" i="1" dirty="0"/>
              <a:t>sort()</a:t>
            </a:r>
            <a:r>
              <a:rPr lang="en-US" dirty="0"/>
              <a:t> and </a:t>
            </a:r>
            <a:r>
              <a:rPr lang="en-US" b="1" i="1" dirty="0"/>
              <a:t>reverse()</a:t>
            </a:r>
            <a:r>
              <a:rPr lang="en-US" dirty="0"/>
              <a:t>.</a:t>
            </a:r>
          </a:p>
          <a:p>
            <a:pPr lvl="1"/>
            <a:r>
              <a:rPr lang="en-US" dirty="0"/>
              <a:t>sort(): 1 – n or a –z</a:t>
            </a:r>
          </a:p>
          <a:p>
            <a:pPr lvl="1"/>
            <a:r>
              <a:rPr lang="en-US" dirty="0"/>
              <a:t>Reverse(): n -1 or z - a</a:t>
            </a:r>
          </a:p>
        </p:txBody>
      </p:sp>
    </p:spTree>
    <p:extLst>
      <p:ext uri="{BB962C8B-B14F-4D97-AF65-F5344CB8AC3E}">
        <p14:creationId xmlns:p14="http://schemas.microsoft.com/office/powerpoint/2010/main" val="282670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D818-7F3A-4235-B4EC-75111A3AAA7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D902F77-17AA-4183-9EBB-1899B33F142A}"/>
              </a:ext>
            </a:extLst>
          </p:cNvPr>
          <p:cNvSpPr>
            <a:spLocks noGrp="1"/>
          </p:cNvSpPr>
          <p:nvPr>
            <p:ph idx="1"/>
          </p:nvPr>
        </p:nvSpPr>
        <p:spPr/>
        <p:txBody>
          <a:bodyPr/>
          <a:lstStyle/>
          <a:p>
            <a:r>
              <a:rPr lang="en-US" dirty="0"/>
              <a:t>Used to store a list of values in a variable</a:t>
            </a:r>
          </a:p>
          <a:p>
            <a:r>
              <a:rPr lang="en-US" dirty="0"/>
              <a:t>Can hold any number of values</a:t>
            </a:r>
          </a:p>
        </p:txBody>
      </p:sp>
    </p:spTree>
    <p:extLst>
      <p:ext uri="{BB962C8B-B14F-4D97-AF65-F5344CB8AC3E}">
        <p14:creationId xmlns:p14="http://schemas.microsoft.com/office/powerpoint/2010/main" val="232638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52A-8CA6-4CF9-8216-867D4FEEC91B}"/>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C638A269-53C4-46D4-8EC0-6E540E273012}"/>
              </a:ext>
            </a:extLst>
          </p:cNvPr>
          <p:cNvSpPr>
            <a:spLocks noGrp="1"/>
          </p:cNvSpPr>
          <p:nvPr>
            <p:ph idx="1"/>
          </p:nvPr>
        </p:nvSpPr>
        <p:spPr/>
        <p:txBody>
          <a:bodyPr/>
          <a:lstStyle/>
          <a:p>
            <a:r>
              <a:rPr lang="en-US" dirty="0"/>
              <a:t>While sort() </a:t>
            </a:r>
            <a:r>
              <a:rPr lang="en-US" i="1" dirty="0"/>
              <a:t>can</a:t>
            </a:r>
            <a:r>
              <a:rPr lang="en-US" dirty="0"/>
              <a:t> sort Numbers, it is not as accurate as with Strings</a:t>
            </a:r>
          </a:p>
          <a:p>
            <a:r>
              <a:rPr lang="en-US" dirty="0"/>
              <a:t>To keep our sorting as accurate and flexible as possible, we need to provide sort() with a </a:t>
            </a:r>
            <a:r>
              <a:rPr lang="en-US" i="1" dirty="0"/>
              <a:t>Compare function</a:t>
            </a:r>
            <a:r>
              <a:rPr lang="en-US" dirty="0"/>
              <a:t>.</a:t>
            </a:r>
          </a:p>
          <a:p>
            <a:r>
              <a:rPr lang="en-US" dirty="0"/>
              <a:t>This will make sure that we can compare multiple types of data accurately</a:t>
            </a:r>
          </a:p>
          <a:p>
            <a:endParaRPr lang="en-US" dirty="0"/>
          </a:p>
        </p:txBody>
      </p:sp>
    </p:spTree>
    <p:extLst>
      <p:ext uri="{BB962C8B-B14F-4D97-AF65-F5344CB8AC3E}">
        <p14:creationId xmlns:p14="http://schemas.microsoft.com/office/powerpoint/2010/main" val="280886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E1F4-3963-4C9F-8E8A-C5FCCCCBABA6}"/>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2E00A912-E9AC-4339-9970-136E4FDFFF4F}"/>
              </a:ext>
            </a:extLst>
          </p:cNvPr>
          <p:cNvSpPr>
            <a:spLocks noGrp="1"/>
          </p:cNvSpPr>
          <p:nvPr>
            <p:ph idx="1"/>
          </p:nvPr>
        </p:nvSpPr>
        <p:spPr/>
        <p:txBody>
          <a:bodyPr/>
          <a:lstStyle/>
          <a:p>
            <a:r>
              <a:rPr lang="en-US" dirty="0"/>
              <a:t>Compare functions will be defined inside of sort() as an argument, so it does not need a name</a:t>
            </a:r>
          </a:p>
          <a:p>
            <a:r>
              <a:rPr lang="en-US" dirty="0"/>
              <a:t>This will seem strange for now, but we’ll cover an entire class of functions similar to this one in Module 7</a:t>
            </a:r>
          </a:p>
          <a:p>
            <a:r>
              <a:rPr lang="en-US" dirty="0"/>
              <a:t>It will usually look like function(a, b) { return a – b;}</a:t>
            </a:r>
          </a:p>
          <a:p>
            <a:r>
              <a:rPr lang="en-US" dirty="0"/>
              <a:t>If the result is negative, a goes first. It its positive, b goes first.</a:t>
            </a:r>
          </a:p>
        </p:txBody>
      </p:sp>
    </p:spTree>
    <p:extLst>
      <p:ext uri="{BB962C8B-B14F-4D97-AF65-F5344CB8AC3E}">
        <p14:creationId xmlns:p14="http://schemas.microsoft.com/office/powerpoint/2010/main" val="368453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C2DE-27DA-41D9-B167-F63320E16971}"/>
              </a:ext>
            </a:extLst>
          </p:cNvPr>
          <p:cNvSpPr>
            <a:spLocks noGrp="1"/>
          </p:cNvSpPr>
          <p:nvPr>
            <p:ph type="title"/>
          </p:nvPr>
        </p:nvSpPr>
        <p:spPr/>
        <p:txBody>
          <a:bodyPr/>
          <a:lstStyle/>
          <a:p>
            <a:r>
              <a:rPr lang="en-US" dirty="0"/>
              <a:t>Finding Smallest and Largest Values</a:t>
            </a:r>
          </a:p>
        </p:txBody>
      </p:sp>
      <p:sp>
        <p:nvSpPr>
          <p:cNvPr id="3" name="Content Placeholder 2">
            <a:extLst>
              <a:ext uri="{FF2B5EF4-FFF2-40B4-BE49-F238E27FC236}">
                <a16:creationId xmlns:a16="http://schemas.microsoft.com/office/drawing/2014/main" id="{2F027662-1258-4B8D-9335-013F9B43608F}"/>
              </a:ext>
            </a:extLst>
          </p:cNvPr>
          <p:cNvSpPr>
            <a:spLocks noGrp="1"/>
          </p:cNvSpPr>
          <p:nvPr>
            <p:ph idx="1"/>
          </p:nvPr>
        </p:nvSpPr>
        <p:spPr/>
        <p:txBody>
          <a:bodyPr/>
          <a:lstStyle/>
          <a:p>
            <a:r>
              <a:rPr lang="en-US" dirty="0"/>
              <a:t>JavaScript arrays do not have methods for finding the max or min value, but it becomes very easy if you sort</a:t>
            </a:r>
          </a:p>
          <a:p>
            <a:r>
              <a:rPr lang="en-US" dirty="0"/>
              <a:t>After a sort, the lowest value is always the first index, and the highest is the last</a:t>
            </a:r>
          </a:p>
          <a:p>
            <a:r>
              <a:rPr lang="en-US" dirty="0"/>
              <a:t>However, this is an inefficient way to do this if you </a:t>
            </a:r>
            <a:r>
              <a:rPr lang="en-US" i="1" dirty="0"/>
              <a:t>only</a:t>
            </a:r>
            <a:r>
              <a:rPr lang="en-US" dirty="0"/>
              <a:t> want the max or min</a:t>
            </a:r>
          </a:p>
        </p:txBody>
      </p:sp>
    </p:spTree>
    <p:extLst>
      <p:ext uri="{BB962C8B-B14F-4D97-AF65-F5344CB8AC3E}">
        <p14:creationId xmlns:p14="http://schemas.microsoft.com/office/powerpoint/2010/main" val="134751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CF5B-E4C3-4645-B4B5-FDF6D18A39F0}"/>
              </a:ext>
            </a:extLst>
          </p:cNvPr>
          <p:cNvSpPr>
            <a:spLocks noGrp="1"/>
          </p:cNvSpPr>
          <p:nvPr>
            <p:ph type="title"/>
          </p:nvPr>
        </p:nvSpPr>
        <p:spPr/>
        <p:txBody>
          <a:bodyPr/>
          <a:lstStyle/>
          <a:p>
            <a:r>
              <a:rPr lang="en-US" dirty="0"/>
              <a:t>Finding Smallest and Largest Values</a:t>
            </a:r>
          </a:p>
        </p:txBody>
      </p:sp>
      <p:sp>
        <p:nvSpPr>
          <p:cNvPr id="3" name="Content Placeholder 2">
            <a:extLst>
              <a:ext uri="{FF2B5EF4-FFF2-40B4-BE49-F238E27FC236}">
                <a16:creationId xmlns:a16="http://schemas.microsoft.com/office/drawing/2014/main" id="{2617AD9E-448B-4F55-B00E-0E22266B2B9C}"/>
              </a:ext>
            </a:extLst>
          </p:cNvPr>
          <p:cNvSpPr>
            <a:spLocks noGrp="1"/>
          </p:cNvSpPr>
          <p:nvPr>
            <p:ph idx="1"/>
          </p:nvPr>
        </p:nvSpPr>
        <p:spPr/>
        <p:txBody>
          <a:bodyPr/>
          <a:lstStyle/>
          <a:p>
            <a:r>
              <a:rPr lang="en-US" dirty="0"/>
              <a:t>We can use the </a:t>
            </a:r>
            <a:r>
              <a:rPr lang="en-US" dirty="0" err="1"/>
              <a:t>Math.max.apply</a:t>
            </a:r>
            <a:r>
              <a:rPr lang="en-US" dirty="0"/>
              <a:t>(null, </a:t>
            </a:r>
            <a:r>
              <a:rPr lang="en-US" dirty="0" err="1"/>
              <a:t>arr</a:t>
            </a:r>
            <a:r>
              <a:rPr lang="en-US" dirty="0"/>
              <a:t>) method as a better way to find the highest number</a:t>
            </a:r>
          </a:p>
          <a:p>
            <a:r>
              <a:rPr lang="en-US" dirty="0"/>
              <a:t>We also have </a:t>
            </a:r>
            <a:r>
              <a:rPr lang="en-US" dirty="0" err="1"/>
              <a:t>Math.min.apply</a:t>
            </a:r>
            <a:r>
              <a:rPr lang="en-US" dirty="0"/>
              <a:t>(null, </a:t>
            </a:r>
            <a:r>
              <a:rPr lang="en-US" dirty="0" err="1"/>
              <a:t>arr</a:t>
            </a:r>
            <a:r>
              <a:rPr lang="en-US" dirty="0"/>
              <a:t>) method to find the lowest number</a:t>
            </a:r>
          </a:p>
          <a:p>
            <a:r>
              <a:rPr lang="en-US" dirty="0"/>
              <a:t>The fastest way would be to sort in a loop, but we’ll talk more about that in Module 6</a:t>
            </a:r>
          </a:p>
        </p:txBody>
      </p:sp>
    </p:spTree>
    <p:extLst>
      <p:ext uri="{BB962C8B-B14F-4D97-AF65-F5344CB8AC3E}">
        <p14:creationId xmlns:p14="http://schemas.microsoft.com/office/powerpoint/2010/main" val="1188886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B990-E56B-4046-95D1-813DEC2AF44E}"/>
              </a:ext>
            </a:extLst>
          </p:cNvPr>
          <p:cNvSpPr>
            <a:spLocks noGrp="1"/>
          </p:cNvSpPr>
          <p:nvPr>
            <p:ph type="title"/>
          </p:nvPr>
        </p:nvSpPr>
        <p:spPr/>
        <p:txBody>
          <a:bodyPr/>
          <a:lstStyle/>
          <a:p>
            <a:r>
              <a:rPr lang="en-US" dirty="0"/>
              <a:t>Sorting Object Arrays</a:t>
            </a:r>
          </a:p>
        </p:txBody>
      </p:sp>
      <p:sp>
        <p:nvSpPr>
          <p:cNvPr id="3" name="Content Placeholder 2">
            <a:extLst>
              <a:ext uri="{FF2B5EF4-FFF2-40B4-BE49-F238E27FC236}">
                <a16:creationId xmlns:a16="http://schemas.microsoft.com/office/drawing/2014/main" id="{497A3B7F-1893-4EBD-A50D-86CB4732F24A}"/>
              </a:ext>
            </a:extLst>
          </p:cNvPr>
          <p:cNvSpPr>
            <a:spLocks noGrp="1"/>
          </p:cNvSpPr>
          <p:nvPr>
            <p:ph idx="1"/>
          </p:nvPr>
        </p:nvSpPr>
        <p:spPr/>
        <p:txBody>
          <a:bodyPr/>
          <a:lstStyle/>
          <a:p>
            <a:r>
              <a:rPr lang="en-US" dirty="0"/>
              <a:t>Many times we do not have primitive types in our arrays and need to sort based on property values</a:t>
            </a:r>
          </a:p>
          <a:p>
            <a:r>
              <a:rPr lang="en-US" dirty="0"/>
              <a:t>Our compare function will work here as well!</a:t>
            </a:r>
          </a:p>
          <a:p>
            <a:r>
              <a:rPr lang="en-US" dirty="0"/>
              <a:t>function(a, b) { return </a:t>
            </a:r>
            <a:r>
              <a:rPr lang="en-US" dirty="0" err="1"/>
              <a:t>a.property</a:t>
            </a:r>
            <a:r>
              <a:rPr lang="en-US" dirty="0"/>
              <a:t> – </a:t>
            </a:r>
            <a:r>
              <a:rPr lang="en-US" dirty="0" err="1"/>
              <a:t>b.property</a:t>
            </a:r>
            <a:r>
              <a:rPr lang="en-US" dirty="0"/>
              <a:t>; } </a:t>
            </a:r>
          </a:p>
        </p:txBody>
      </p:sp>
    </p:spTree>
    <p:extLst>
      <p:ext uri="{BB962C8B-B14F-4D97-AF65-F5344CB8AC3E}">
        <p14:creationId xmlns:p14="http://schemas.microsoft.com/office/powerpoint/2010/main" val="29883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0EB1-470E-4C20-95BC-309538ABE6D0}"/>
              </a:ext>
            </a:extLst>
          </p:cNvPr>
          <p:cNvSpPr>
            <a:spLocks noGrp="1"/>
          </p:cNvSpPr>
          <p:nvPr>
            <p:ph type="title"/>
          </p:nvPr>
        </p:nvSpPr>
        <p:spPr/>
        <p:txBody>
          <a:bodyPr/>
          <a:lstStyle/>
          <a:p>
            <a:r>
              <a:rPr lang="en-US" dirty="0"/>
              <a:t>Sorting Object Arrays</a:t>
            </a:r>
          </a:p>
        </p:txBody>
      </p:sp>
      <p:sp>
        <p:nvSpPr>
          <p:cNvPr id="3" name="Content Placeholder 2">
            <a:extLst>
              <a:ext uri="{FF2B5EF4-FFF2-40B4-BE49-F238E27FC236}">
                <a16:creationId xmlns:a16="http://schemas.microsoft.com/office/drawing/2014/main" id="{E007D800-7449-4950-BEBC-4BF8EC9E0642}"/>
              </a:ext>
            </a:extLst>
          </p:cNvPr>
          <p:cNvSpPr>
            <a:spLocks noGrp="1"/>
          </p:cNvSpPr>
          <p:nvPr>
            <p:ph idx="1"/>
          </p:nvPr>
        </p:nvSpPr>
        <p:spPr/>
        <p:txBody>
          <a:bodyPr/>
          <a:lstStyle/>
          <a:p>
            <a:r>
              <a:rPr lang="en-US" dirty="0"/>
              <a:t>Many times our property values are strings, so we’ll have to format them so they will sort properly</a:t>
            </a:r>
          </a:p>
        </p:txBody>
      </p:sp>
      <p:pic>
        <p:nvPicPr>
          <p:cNvPr id="5" name="Picture 4">
            <a:extLst>
              <a:ext uri="{FF2B5EF4-FFF2-40B4-BE49-F238E27FC236}">
                <a16:creationId xmlns:a16="http://schemas.microsoft.com/office/drawing/2014/main" id="{464D0113-5636-4E16-BB23-E64D0AC93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522" y="0"/>
            <a:ext cx="6021478" cy="3511011"/>
          </a:xfrm>
          <a:prstGeom prst="rect">
            <a:avLst/>
          </a:prstGeom>
        </p:spPr>
      </p:pic>
    </p:spTree>
    <p:extLst>
      <p:ext uri="{BB962C8B-B14F-4D97-AF65-F5344CB8AC3E}">
        <p14:creationId xmlns:p14="http://schemas.microsoft.com/office/powerpoint/2010/main" val="3536012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4B44-6695-483B-BF8D-8F48ACAA9103}"/>
              </a:ext>
            </a:extLst>
          </p:cNvPr>
          <p:cNvSpPr>
            <a:spLocks noGrp="1"/>
          </p:cNvSpPr>
          <p:nvPr>
            <p:ph type="title"/>
          </p:nvPr>
        </p:nvSpPr>
        <p:spPr/>
        <p:txBody>
          <a:bodyPr/>
          <a:lstStyle/>
          <a:p>
            <a:r>
              <a:rPr lang="en-US" dirty="0"/>
              <a:t>Iteration</a:t>
            </a:r>
          </a:p>
        </p:txBody>
      </p:sp>
      <p:sp>
        <p:nvSpPr>
          <p:cNvPr id="3" name="Content Placeholder 2">
            <a:extLst>
              <a:ext uri="{FF2B5EF4-FFF2-40B4-BE49-F238E27FC236}">
                <a16:creationId xmlns:a16="http://schemas.microsoft.com/office/drawing/2014/main" id="{AF7C3BAC-044A-4815-AD77-70700D0C6933}"/>
              </a:ext>
            </a:extLst>
          </p:cNvPr>
          <p:cNvSpPr>
            <a:spLocks noGrp="1"/>
          </p:cNvSpPr>
          <p:nvPr>
            <p:ph idx="1"/>
          </p:nvPr>
        </p:nvSpPr>
        <p:spPr/>
        <p:txBody>
          <a:bodyPr/>
          <a:lstStyle/>
          <a:p>
            <a:r>
              <a:rPr lang="en-US" dirty="0"/>
              <a:t>Many times when we manipulate arrays, we want to do something to every element</a:t>
            </a:r>
          </a:p>
          <a:p>
            <a:r>
              <a:rPr lang="en-US" dirty="0"/>
              <a:t>We’ll learn all about this in Module 6, but for now we just need to know about array’s </a:t>
            </a:r>
            <a:r>
              <a:rPr lang="en-US" i="1" dirty="0" err="1"/>
              <a:t>forEach</a:t>
            </a:r>
            <a:r>
              <a:rPr lang="en-US" i="1" dirty="0"/>
              <a:t>()</a:t>
            </a:r>
            <a:r>
              <a:rPr lang="en-US" dirty="0"/>
              <a:t> method</a:t>
            </a:r>
          </a:p>
        </p:txBody>
      </p:sp>
    </p:spTree>
    <p:extLst>
      <p:ext uri="{BB962C8B-B14F-4D97-AF65-F5344CB8AC3E}">
        <p14:creationId xmlns:p14="http://schemas.microsoft.com/office/powerpoint/2010/main" val="826944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4769-C024-4C19-9EFC-D9E12C3505D3}"/>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5EA772A2-4260-4D25-AD04-1A9FBAE3DF99}"/>
              </a:ext>
            </a:extLst>
          </p:cNvPr>
          <p:cNvSpPr>
            <a:spLocks noGrp="1"/>
          </p:cNvSpPr>
          <p:nvPr>
            <p:ph idx="1"/>
          </p:nvPr>
        </p:nvSpPr>
        <p:spPr/>
        <p:txBody>
          <a:bodyPr/>
          <a:lstStyle/>
          <a:p>
            <a:r>
              <a:rPr lang="en-US" dirty="0"/>
              <a:t>Many of our Array methods will ask for a </a:t>
            </a:r>
            <a:r>
              <a:rPr lang="en-US" b="1" i="1" dirty="0"/>
              <a:t>callback function</a:t>
            </a:r>
            <a:r>
              <a:rPr lang="en-US" dirty="0"/>
              <a:t> – a function passed to another function as a parameter</a:t>
            </a:r>
          </a:p>
          <a:p>
            <a:r>
              <a:rPr lang="en-US" dirty="0"/>
              <a:t>Array methods will apply a function to all elements of an array.</a:t>
            </a:r>
          </a:p>
          <a:p>
            <a:endParaRPr lang="en-US" dirty="0"/>
          </a:p>
        </p:txBody>
      </p:sp>
    </p:spTree>
    <p:extLst>
      <p:ext uri="{BB962C8B-B14F-4D97-AF65-F5344CB8AC3E}">
        <p14:creationId xmlns:p14="http://schemas.microsoft.com/office/powerpoint/2010/main" val="3090101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0177-D4BA-45DD-9FEB-507C7A0445EB}"/>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3B041B31-0B5F-4B55-9DDE-72A18BAE8442}"/>
              </a:ext>
            </a:extLst>
          </p:cNvPr>
          <p:cNvSpPr>
            <a:spLocks noGrp="1"/>
          </p:cNvSpPr>
          <p:nvPr>
            <p:ph idx="1"/>
          </p:nvPr>
        </p:nvSpPr>
        <p:spPr/>
        <p:txBody>
          <a:bodyPr/>
          <a:lstStyle/>
          <a:p>
            <a:r>
              <a:rPr lang="en-US" dirty="0"/>
              <a:t>Array methods usually take three parameters:</a:t>
            </a:r>
          </a:p>
          <a:p>
            <a:pPr lvl="1"/>
            <a:r>
              <a:rPr lang="en-US" dirty="0"/>
              <a:t>element : The element of the array we want to operate on</a:t>
            </a:r>
          </a:p>
          <a:p>
            <a:pPr lvl="1"/>
            <a:r>
              <a:rPr lang="en-US" dirty="0"/>
              <a:t>index: The index we are currently on</a:t>
            </a:r>
          </a:p>
          <a:p>
            <a:pPr lvl="1"/>
            <a:r>
              <a:rPr lang="en-US" dirty="0"/>
              <a:t>array: The array we are referencing</a:t>
            </a:r>
          </a:p>
          <a:p>
            <a:r>
              <a:rPr lang="en-US" dirty="0"/>
              <a:t>Depending on the needs of our program, we may not need all three</a:t>
            </a:r>
          </a:p>
        </p:txBody>
      </p:sp>
    </p:spTree>
    <p:extLst>
      <p:ext uri="{BB962C8B-B14F-4D97-AF65-F5344CB8AC3E}">
        <p14:creationId xmlns:p14="http://schemas.microsoft.com/office/powerpoint/2010/main" val="1717814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5E3D-96C0-4FF9-AD5B-CC1443066073}"/>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D12DF13B-797F-4107-A13B-3127912690D1}"/>
              </a:ext>
            </a:extLst>
          </p:cNvPr>
          <p:cNvSpPr>
            <a:spLocks noGrp="1"/>
          </p:cNvSpPr>
          <p:nvPr>
            <p:ph idx="1"/>
          </p:nvPr>
        </p:nvSpPr>
        <p:spPr/>
        <p:txBody>
          <a:bodyPr/>
          <a:lstStyle/>
          <a:p>
            <a:r>
              <a:rPr lang="en-US" dirty="0"/>
              <a:t>Generally, we will not use the callback functions we write for anything other than the array method we write them for</a:t>
            </a:r>
          </a:p>
          <a:p>
            <a:r>
              <a:rPr lang="en-US" dirty="0"/>
              <a:t>Because we only need them once, </a:t>
            </a:r>
            <a:r>
              <a:rPr lang="en-US" i="1" dirty="0"/>
              <a:t>we do not need to name them if they are written inside the array method</a:t>
            </a:r>
          </a:p>
          <a:p>
            <a:r>
              <a:rPr lang="en-US" dirty="0"/>
              <a:t>This kind of function is called an </a:t>
            </a:r>
            <a:r>
              <a:rPr lang="en-US" b="1" i="1" dirty="0"/>
              <a:t>Anonymous function</a:t>
            </a:r>
            <a:r>
              <a:rPr lang="en-US" dirty="0"/>
              <a:t> since it does not have a name</a:t>
            </a:r>
          </a:p>
        </p:txBody>
      </p:sp>
    </p:spTree>
    <p:extLst>
      <p:ext uri="{BB962C8B-B14F-4D97-AF65-F5344CB8AC3E}">
        <p14:creationId xmlns:p14="http://schemas.microsoft.com/office/powerpoint/2010/main" val="417892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5058-24DC-4BA0-A5A4-7227559BADFD}"/>
              </a:ext>
            </a:extLst>
          </p:cNvPr>
          <p:cNvSpPr>
            <a:spLocks noGrp="1"/>
          </p:cNvSpPr>
          <p:nvPr>
            <p:ph type="title"/>
          </p:nvPr>
        </p:nvSpPr>
        <p:spPr/>
        <p:txBody>
          <a:bodyPr/>
          <a:lstStyle/>
          <a:p>
            <a:r>
              <a:rPr lang="en-US" dirty="0"/>
              <a:t>Creating an Array</a:t>
            </a:r>
          </a:p>
        </p:txBody>
      </p:sp>
      <p:sp>
        <p:nvSpPr>
          <p:cNvPr id="3" name="Content Placeholder 2">
            <a:extLst>
              <a:ext uri="{FF2B5EF4-FFF2-40B4-BE49-F238E27FC236}">
                <a16:creationId xmlns:a16="http://schemas.microsoft.com/office/drawing/2014/main" id="{1510358A-DFAC-402B-936A-969B0C751261}"/>
              </a:ext>
            </a:extLst>
          </p:cNvPr>
          <p:cNvSpPr>
            <a:spLocks noGrp="1"/>
          </p:cNvSpPr>
          <p:nvPr>
            <p:ph idx="1"/>
          </p:nvPr>
        </p:nvSpPr>
        <p:spPr/>
        <p:txBody>
          <a:bodyPr/>
          <a:lstStyle/>
          <a:p>
            <a:r>
              <a:rPr lang="en-US" dirty="0"/>
              <a:t>Created using bracket [] notation</a:t>
            </a:r>
          </a:p>
          <a:p>
            <a:r>
              <a:rPr lang="en-US" dirty="0"/>
              <a:t>let </a:t>
            </a:r>
            <a:r>
              <a:rPr lang="en-US" dirty="0" err="1"/>
              <a:t>ourFirstArray</a:t>
            </a:r>
            <a:r>
              <a:rPr lang="en-US" dirty="0"/>
              <a:t> = [ </a:t>
            </a:r>
            <a:r>
              <a:rPr lang="en-US" dirty="0" err="1"/>
              <a:t>firstValue</a:t>
            </a:r>
            <a:r>
              <a:rPr lang="en-US" dirty="0"/>
              <a:t>, </a:t>
            </a:r>
            <a:r>
              <a:rPr lang="en-US" dirty="0" err="1"/>
              <a:t>secondValue</a:t>
            </a:r>
            <a:r>
              <a:rPr lang="en-US" dirty="0"/>
              <a:t>, </a:t>
            </a:r>
            <a:r>
              <a:rPr lang="en-US" dirty="0" err="1"/>
              <a:t>thirdValue</a:t>
            </a:r>
            <a:r>
              <a:rPr lang="en-US" dirty="0"/>
              <a:t>];</a:t>
            </a:r>
          </a:p>
          <a:p>
            <a:r>
              <a:rPr lang="en-US" dirty="0"/>
              <a:t>Can be created on a single line, or on multiple like we do with objects</a:t>
            </a:r>
          </a:p>
        </p:txBody>
      </p:sp>
    </p:spTree>
    <p:extLst>
      <p:ext uri="{BB962C8B-B14F-4D97-AF65-F5344CB8AC3E}">
        <p14:creationId xmlns:p14="http://schemas.microsoft.com/office/powerpoint/2010/main" val="384982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BFDD-181A-4F77-BE8A-78C83C52220C}"/>
              </a:ext>
            </a:extLst>
          </p:cNvPr>
          <p:cNvSpPr>
            <a:spLocks noGrp="1"/>
          </p:cNvSpPr>
          <p:nvPr>
            <p:ph type="title"/>
          </p:nvPr>
        </p:nvSpPr>
        <p:spPr/>
        <p:txBody>
          <a:bodyPr/>
          <a:lstStyle/>
          <a:p>
            <a:r>
              <a:rPr lang="en-US" b="1" i="1" dirty="0"/>
              <a:t>Foreach()</a:t>
            </a:r>
          </a:p>
        </p:txBody>
      </p:sp>
      <p:sp>
        <p:nvSpPr>
          <p:cNvPr id="3" name="Content Placeholder 2">
            <a:extLst>
              <a:ext uri="{FF2B5EF4-FFF2-40B4-BE49-F238E27FC236}">
                <a16:creationId xmlns:a16="http://schemas.microsoft.com/office/drawing/2014/main" id="{B911B73B-957A-401C-980B-06C5D4463E3C}"/>
              </a:ext>
            </a:extLst>
          </p:cNvPr>
          <p:cNvSpPr>
            <a:spLocks noGrp="1"/>
          </p:cNvSpPr>
          <p:nvPr>
            <p:ph idx="1"/>
          </p:nvPr>
        </p:nvSpPr>
        <p:spPr/>
        <p:txBody>
          <a:bodyPr/>
          <a:lstStyle/>
          <a:p>
            <a:r>
              <a:rPr lang="en-US" dirty="0"/>
              <a:t>Receives a </a:t>
            </a:r>
            <a:r>
              <a:rPr lang="en-US" b="1" i="1" dirty="0"/>
              <a:t>callback function</a:t>
            </a:r>
            <a:r>
              <a:rPr lang="en-US" dirty="0"/>
              <a:t> – a function used as an argument for another function</a:t>
            </a:r>
          </a:p>
          <a:p>
            <a:r>
              <a:rPr lang="en-US" dirty="0"/>
              <a:t>The </a:t>
            </a:r>
            <a:r>
              <a:rPr lang="en-US" i="1" dirty="0"/>
              <a:t>callback function</a:t>
            </a:r>
            <a:r>
              <a:rPr lang="en-US" dirty="0"/>
              <a:t> will operate on each index of the array</a:t>
            </a:r>
          </a:p>
          <a:p>
            <a:r>
              <a:rPr lang="en-US" dirty="0"/>
              <a:t>The </a:t>
            </a:r>
            <a:r>
              <a:rPr lang="en-US" i="1" dirty="0" err="1"/>
              <a:t>forEach</a:t>
            </a:r>
            <a:r>
              <a:rPr lang="en-US" i="1" dirty="0"/>
              <a:t>()</a:t>
            </a:r>
            <a:r>
              <a:rPr lang="en-US" dirty="0"/>
              <a:t> method will apply the callback function you wrote to each element of the array</a:t>
            </a:r>
          </a:p>
        </p:txBody>
      </p:sp>
    </p:spTree>
    <p:extLst>
      <p:ext uri="{BB962C8B-B14F-4D97-AF65-F5344CB8AC3E}">
        <p14:creationId xmlns:p14="http://schemas.microsoft.com/office/powerpoint/2010/main" val="1032636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5D49-9307-42EF-BA12-CD1AEFFE043E}"/>
              </a:ext>
            </a:extLst>
          </p:cNvPr>
          <p:cNvSpPr>
            <a:spLocks noGrp="1"/>
          </p:cNvSpPr>
          <p:nvPr>
            <p:ph type="title"/>
          </p:nvPr>
        </p:nvSpPr>
        <p:spPr/>
        <p:txBody>
          <a:bodyPr/>
          <a:lstStyle/>
          <a:p>
            <a:r>
              <a:rPr lang="en-US" b="1" i="1" dirty="0"/>
              <a:t>Foreach()</a:t>
            </a:r>
          </a:p>
        </p:txBody>
      </p:sp>
      <p:sp>
        <p:nvSpPr>
          <p:cNvPr id="3" name="Content Placeholder 2">
            <a:extLst>
              <a:ext uri="{FF2B5EF4-FFF2-40B4-BE49-F238E27FC236}">
                <a16:creationId xmlns:a16="http://schemas.microsoft.com/office/drawing/2014/main" id="{2AC9CA24-BFED-4ED0-B434-988000D775BB}"/>
              </a:ext>
            </a:extLst>
          </p:cNvPr>
          <p:cNvSpPr>
            <a:spLocks noGrp="1"/>
          </p:cNvSpPr>
          <p:nvPr>
            <p:ph idx="1"/>
          </p:nvPr>
        </p:nvSpPr>
        <p:spPr/>
        <p:txBody>
          <a:bodyPr/>
          <a:lstStyle/>
          <a:p>
            <a:r>
              <a:rPr lang="en-US" dirty="0"/>
              <a:t>Here is an example of the </a:t>
            </a:r>
            <a:r>
              <a:rPr lang="en-US" dirty="0" err="1"/>
              <a:t>forEach</a:t>
            </a:r>
            <a:r>
              <a:rPr lang="en-US" dirty="0"/>
              <a:t> method</a:t>
            </a:r>
          </a:p>
          <a:p>
            <a:r>
              <a:rPr lang="en-US" dirty="0"/>
              <a:t>There are 2 ways to write the callback function:</a:t>
            </a:r>
          </a:p>
          <a:p>
            <a:pPr lvl="1"/>
            <a:r>
              <a:rPr lang="en-US" dirty="0"/>
              <a:t>Write a normal function and pass it (no parentheses)</a:t>
            </a:r>
          </a:p>
          <a:p>
            <a:pPr lvl="1"/>
            <a:r>
              <a:rPr lang="en-US" dirty="0"/>
              <a:t>Write an </a:t>
            </a:r>
            <a:r>
              <a:rPr lang="en-US" b="1" i="1" dirty="0"/>
              <a:t>anonymous function</a:t>
            </a:r>
            <a:r>
              <a:rPr lang="en-US" dirty="0"/>
              <a:t> – a function with no name</a:t>
            </a:r>
          </a:p>
          <a:p>
            <a:r>
              <a:rPr lang="en-US" dirty="0" err="1"/>
              <a:t>forEach</a:t>
            </a:r>
            <a:r>
              <a:rPr lang="en-US" dirty="0"/>
              <a:t>() modifies the original array</a:t>
            </a:r>
          </a:p>
        </p:txBody>
      </p:sp>
      <p:pic>
        <p:nvPicPr>
          <p:cNvPr id="5" name="Picture 4">
            <a:extLst>
              <a:ext uri="{FF2B5EF4-FFF2-40B4-BE49-F238E27FC236}">
                <a16:creationId xmlns:a16="http://schemas.microsoft.com/office/drawing/2014/main" id="{279EDC22-E51A-4737-BFAA-564319983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195" y="0"/>
            <a:ext cx="5829805" cy="967824"/>
          </a:xfrm>
          <a:prstGeom prst="rect">
            <a:avLst/>
          </a:prstGeom>
        </p:spPr>
      </p:pic>
      <p:pic>
        <p:nvPicPr>
          <p:cNvPr id="9" name="Picture 8">
            <a:extLst>
              <a:ext uri="{FF2B5EF4-FFF2-40B4-BE49-F238E27FC236}">
                <a16:creationId xmlns:a16="http://schemas.microsoft.com/office/drawing/2014/main" id="{9CE421B7-6C1E-4378-866A-8C1D63115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092" y="3146738"/>
            <a:ext cx="5867908" cy="3711262"/>
          </a:xfrm>
          <a:prstGeom prst="rect">
            <a:avLst/>
          </a:prstGeom>
        </p:spPr>
      </p:pic>
    </p:spTree>
    <p:extLst>
      <p:ext uri="{BB962C8B-B14F-4D97-AF65-F5344CB8AC3E}">
        <p14:creationId xmlns:p14="http://schemas.microsoft.com/office/powerpoint/2010/main" val="410181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AEBD-3880-4358-82EB-D4BBEFD4C4D1}"/>
              </a:ext>
            </a:extLst>
          </p:cNvPr>
          <p:cNvSpPr>
            <a:spLocks noGrp="1"/>
          </p:cNvSpPr>
          <p:nvPr>
            <p:ph type="title"/>
          </p:nvPr>
        </p:nvSpPr>
        <p:spPr/>
        <p:txBody>
          <a:bodyPr/>
          <a:lstStyle/>
          <a:p>
            <a:r>
              <a:rPr lang="en-US" b="1" i="1" dirty="0"/>
              <a:t>Map()</a:t>
            </a:r>
          </a:p>
        </p:txBody>
      </p:sp>
      <p:sp>
        <p:nvSpPr>
          <p:cNvPr id="3" name="Content Placeholder 2">
            <a:extLst>
              <a:ext uri="{FF2B5EF4-FFF2-40B4-BE49-F238E27FC236}">
                <a16:creationId xmlns:a16="http://schemas.microsoft.com/office/drawing/2014/main" id="{9F018DBB-45A2-4945-8160-40C9E3FB5AE3}"/>
              </a:ext>
            </a:extLst>
          </p:cNvPr>
          <p:cNvSpPr>
            <a:spLocks noGrp="1"/>
          </p:cNvSpPr>
          <p:nvPr>
            <p:ph idx="1"/>
          </p:nvPr>
        </p:nvSpPr>
        <p:spPr/>
        <p:txBody>
          <a:bodyPr/>
          <a:lstStyle/>
          <a:p>
            <a:r>
              <a:rPr lang="en-US" dirty="0"/>
              <a:t>Performs a function on each element of an array just like </a:t>
            </a:r>
            <a:r>
              <a:rPr lang="en-US" dirty="0" err="1"/>
              <a:t>forEach</a:t>
            </a:r>
            <a:r>
              <a:rPr lang="en-US" dirty="0"/>
              <a:t>()</a:t>
            </a:r>
          </a:p>
          <a:p>
            <a:r>
              <a:rPr lang="en-US" dirty="0"/>
              <a:t>Does not modify the original array, returns a new array with the modification to your original</a:t>
            </a:r>
          </a:p>
          <a:p>
            <a:r>
              <a:rPr lang="en-US" dirty="0"/>
              <a:t>Will not affect elements without values</a:t>
            </a:r>
          </a:p>
        </p:txBody>
      </p:sp>
    </p:spTree>
    <p:extLst>
      <p:ext uri="{BB962C8B-B14F-4D97-AF65-F5344CB8AC3E}">
        <p14:creationId xmlns:p14="http://schemas.microsoft.com/office/powerpoint/2010/main" val="3568394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70D3-9505-421A-A887-1B1310137F9B}"/>
              </a:ext>
            </a:extLst>
          </p:cNvPr>
          <p:cNvSpPr>
            <a:spLocks noGrp="1"/>
          </p:cNvSpPr>
          <p:nvPr>
            <p:ph type="title"/>
          </p:nvPr>
        </p:nvSpPr>
        <p:spPr/>
        <p:txBody>
          <a:bodyPr/>
          <a:lstStyle/>
          <a:p>
            <a:r>
              <a:rPr lang="en-US" b="1" i="1" dirty="0"/>
              <a:t>Map()</a:t>
            </a:r>
          </a:p>
        </p:txBody>
      </p:sp>
      <p:pic>
        <p:nvPicPr>
          <p:cNvPr id="5" name="Content Placeholder 4">
            <a:extLst>
              <a:ext uri="{FF2B5EF4-FFF2-40B4-BE49-F238E27FC236}">
                <a16:creationId xmlns:a16="http://schemas.microsoft.com/office/drawing/2014/main" id="{B44D4115-44E4-4529-948E-443B3376EB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8706" y="0"/>
            <a:ext cx="4313294" cy="2766300"/>
          </a:xfrm>
        </p:spPr>
      </p:pic>
      <p:pic>
        <p:nvPicPr>
          <p:cNvPr id="7" name="Picture 6">
            <a:extLst>
              <a:ext uri="{FF2B5EF4-FFF2-40B4-BE49-F238E27FC236}">
                <a16:creationId xmlns:a16="http://schemas.microsoft.com/office/drawing/2014/main" id="{E0AD34B4-3792-4988-BF77-AFE96901D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4981" y="5596797"/>
            <a:ext cx="3917019" cy="1257409"/>
          </a:xfrm>
          <a:prstGeom prst="rect">
            <a:avLst/>
          </a:prstGeom>
        </p:spPr>
      </p:pic>
      <p:sp>
        <p:nvSpPr>
          <p:cNvPr id="8" name="TextBox 7">
            <a:extLst>
              <a:ext uri="{FF2B5EF4-FFF2-40B4-BE49-F238E27FC236}">
                <a16:creationId xmlns:a16="http://schemas.microsoft.com/office/drawing/2014/main" id="{44769895-ED70-4198-9528-02FC26C92D6C}"/>
              </a:ext>
            </a:extLst>
          </p:cNvPr>
          <p:cNvSpPr txBox="1"/>
          <p:nvPr/>
        </p:nvSpPr>
        <p:spPr>
          <a:xfrm>
            <a:off x="614083" y="2306135"/>
            <a:ext cx="71929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have two examples that perform an identical operation, but one regular function and one with an anonymous function</a:t>
            </a:r>
          </a:p>
          <a:p>
            <a:pPr marL="285750" indent="-285750">
              <a:buFont typeface="Arial" panose="020B0604020202020204" pitchFamily="34" charset="0"/>
              <a:buChar char="•"/>
            </a:pPr>
            <a:r>
              <a:rPr lang="en-US" dirty="0"/>
              <a:t>Notice, since map is only intended to return a new array, we do need an array or index argument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53791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12AD-7E67-4D96-8E95-1A2AD3F99F55}"/>
              </a:ext>
            </a:extLst>
          </p:cNvPr>
          <p:cNvSpPr>
            <a:spLocks noGrp="1"/>
          </p:cNvSpPr>
          <p:nvPr>
            <p:ph type="title"/>
          </p:nvPr>
        </p:nvSpPr>
        <p:spPr/>
        <p:txBody>
          <a:bodyPr/>
          <a:lstStyle/>
          <a:p>
            <a:r>
              <a:rPr lang="en-US" b="1" i="1" dirty="0"/>
              <a:t>Filter()</a:t>
            </a:r>
          </a:p>
        </p:txBody>
      </p:sp>
      <p:sp>
        <p:nvSpPr>
          <p:cNvPr id="3" name="Content Placeholder 2">
            <a:extLst>
              <a:ext uri="{FF2B5EF4-FFF2-40B4-BE49-F238E27FC236}">
                <a16:creationId xmlns:a16="http://schemas.microsoft.com/office/drawing/2014/main" id="{ADBF1C3C-1D57-49A8-8369-75C3172194E6}"/>
              </a:ext>
            </a:extLst>
          </p:cNvPr>
          <p:cNvSpPr>
            <a:spLocks noGrp="1"/>
          </p:cNvSpPr>
          <p:nvPr>
            <p:ph idx="1"/>
          </p:nvPr>
        </p:nvSpPr>
        <p:spPr/>
        <p:txBody>
          <a:bodyPr/>
          <a:lstStyle/>
          <a:p>
            <a:r>
              <a:rPr lang="en-US" dirty="0"/>
              <a:t>filter() creates a new array that contains only elements that pass a test that we write in a callback function</a:t>
            </a:r>
          </a:p>
          <a:p>
            <a:r>
              <a:rPr lang="en-US" dirty="0"/>
              <a:t>It will “filter” out every element that does not pass this test</a:t>
            </a:r>
          </a:p>
          <a:p>
            <a:r>
              <a:rPr lang="en-US" dirty="0"/>
              <a:t>This method relies on our comparison operators to run this test</a:t>
            </a:r>
          </a:p>
        </p:txBody>
      </p:sp>
    </p:spTree>
    <p:extLst>
      <p:ext uri="{BB962C8B-B14F-4D97-AF65-F5344CB8AC3E}">
        <p14:creationId xmlns:p14="http://schemas.microsoft.com/office/powerpoint/2010/main" val="3116992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9D6E-B13A-4FBD-AB6B-1A89FE1791B5}"/>
              </a:ext>
            </a:extLst>
          </p:cNvPr>
          <p:cNvSpPr>
            <a:spLocks noGrp="1"/>
          </p:cNvSpPr>
          <p:nvPr>
            <p:ph type="title"/>
          </p:nvPr>
        </p:nvSpPr>
        <p:spPr/>
        <p:txBody>
          <a:bodyPr/>
          <a:lstStyle/>
          <a:p>
            <a:r>
              <a:rPr lang="en-US" b="1" i="1" dirty="0"/>
              <a:t>Filter()</a:t>
            </a:r>
          </a:p>
        </p:txBody>
      </p:sp>
      <p:pic>
        <p:nvPicPr>
          <p:cNvPr id="5" name="Content Placeholder 4">
            <a:extLst>
              <a:ext uri="{FF2B5EF4-FFF2-40B4-BE49-F238E27FC236}">
                <a16:creationId xmlns:a16="http://schemas.microsoft.com/office/drawing/2014/main" id="{D66CE645-7378-427D-8BE6-B445C5F99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7775" y="0"/>
            <a:ext cx="4214225" cy="2842506"/>
          </a:xfrm>
        </p:spPr>
      </p:pic>
      <p:pic>
        <p:nvPicPr>
          <p:cNvPr id="7" name="Picture 6">
            <a:extLst>
              <a:ext uri="{FF2B5EF4-FFF2-40B4-BE49-F238E27FC236}">
                <a16:creationId xmlns:a16="http://schemas.microsoft.com/office/drawing/2014/main" id="{288D528D-E97A-4653-B5F3-E9F1A04F8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8190" y="4785180"/>
            <a:ext cx="4503810" cy="2072820"/>
          </a:xfrm>
          <a:prstGeom prst="rect">
            <a:avLst/>
          </a:prstGeom>
        </p:spPr>
      </p:pic>
      <p:sp>
        <p:nvSpPr>
          <p:cNvPr id="9" name="TextBox 8">
            <a:extLst>
              <a:ext uri="{FF2B5EF4-FFF2-40B4-BE49-F238E27FC236}">
                <a16:creationId xmlns:a16="http://schemas.microsoft.com/office/drawing/2014/main" id="{20ED891D-AB03-4CC6-A877-B5D78F241DD8}"/>
              </a:ext>
            </a:extLst>
          </p:cNvPr>
          <p:cNvSpPr txBox="1"/>
          <p:nvPr/>
        </p:nvSpPr>
        <p:spPr>
          <a:xfrm>
            <a:off x="806824" y="2348753"/>
            <a:ext cx="6723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 these functions, we check if element is even by doing Modulus division</a:t>
            </a:r>
          </a:p>
          <a:p>
            <a:pPr marL="285750" indent="-285750">
              <a:buFont typeface="Arial" panose="020B0604020202020204" pitchFamily="34" charset="0"/>
              <a:buChar char="•"/>
            </a:pPr>
            <a:r>
              <a:rPr lang="en-US" dirty="0"/>
              <a:t>We’re giving a test to each element, which is a preview of what </a:t>
            </a:r>
            <a:r>
              <a:rPr lang="en-US" b="1" i="1" dirty="0"/>
              <a:t>conditionals</a:t>
            </a:r>
            <a:r>
              <a:rPr lang="en-US" dirty="0"/>
              <a:t> are. </a:t>
            </a:r>
          </a:p>
        </p:txBody>
      </p:sp>
    </p:spTree>
    <p:extLst>
      <p:ext uri="{BB962C8B-B14F-4D97-AF65-F5344CB8AC3E}">
        <p14:creationId xmlns:p14="http://schemas.microsoft.com/office/powerpoint/2010/main" val="3675488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0913-C0C0-4380-B151-90916BAC4797}"/>
              </a:ext>
            </a:extLst>
          </p:cNvPr>
          <p:cNvSpPr>
            <a:spLocks noGrp="1"/>
          </p:cNvSpPr>
          <p:nvPr>
            <p:ph type="title"/>
          </p:nvPr>
        </p:nvSpPr>
        <p:spPr/>
        <p:txBody>
          <a:bodyPr/>
          <a:lstStyle/>
          <a:p>
            <a:r>
              <a:rPr lang="en-US" b="1" i="1" dirty="0"/>
              <a:t>Reduce()</a:t>
            </a:r>
          </a:p>
        </p:txBody>
      </p:sp>
      <p:sp>
        <p:nvSpPr>
          <p:cNvPr id="3" name="Content Placeholder 2">
            <a:extLst>
              <a:ext uri="{FF2B5EF4-FFF2-40B4-BE49-F238E27FC236}">
                <a16:creationId xmlns:a16="http://schemas.microsoft.com/office/drawing/2014/main" id="{32F0968F-576D-4A6E-AD47-F41CBB72B53C}"/>
              </a:ext>
            </a:extLst>
          </p:cNvPr>
          <p:cNvSpPr>
            <a:spLocks noGrp="1"/>
          </p:cNvSpPr>
          <p:nvPr>
            <p:ph idx="1"/>
          </p:nvPr>
        </p:nvSpPr>
        <p:spPr/>
        <p:txBody>
          <a:bodyPr/>
          <a:lstStyle/>
          <a:p>
            <a:r>
              <a:rPr lang="en-US" dirty="0"/>
              <a:t>Runs our callback function on each element to reduce them to (and return) a single value</a:t>
            </a:r>
          </a:p>
          <a:p>
            <a:r>
              <a:rPr lang="en-US" dirty="0"/>
              <a:t>Reduce() will not alter our original array</a:t>
            </a:r>
          </a:p>
          <a:p>
            <a:r>
              <a:rPr lang="en-US" dirty="0"/>
              <a:t>This is very useful when we want to know something about an array like finding its lowest value, its highest value, or its sum.</a:t>
            </a:r>
          </a:p>
        </p:txBody>
      </p:sp>
    </p:spTree>
    <p:extLst>
      <p:ext uri="{BB962C8B-B14F-4D97-AF65-F5344CB8AC3E}">
        <p14:creationId xmlns:p14="http://schemas.microsoft.com/office/powerpoint/2010/main" val="984549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30F5-C670-4B9D-9165-0FA7A392D4D2}"/>
              </a:ext>
            </a:extLst>
          </p:cNvPr>
          <p:cNvSpPr>
            <a:spLocks noGrp="1"/>
          </p:cNvSpPr>
          <p:nvPr>
            <p:ph type="title"/>
          </p:nvPr>
        </p:nvSpPr>
        <p:spPr/>
        <p:txBody>
          <a:bodyPr/>
          <a:lstStyle/>
          <a:p>
            <a:r>
              <a:rPr lang="en-US" b="1" i="1" dirty="0"/>
              <a:t>Reduce()</a:t>
            </a:r>
          </a:p>
        </p:txBody>
      </p:sp>
      <p:sp>
        <p:nvSpPr>
          <p:cNvPr id="3" name="Content Placeholder 2">
            <a:extLst>
              <a:ext uri="{FF2B5EF4-FFF2-40B4-BE49-F238E27FC236}">
                <a16:creationId xmlns:a16="http://schemas.microsoft.com/office/drawing/2014/main" id="{B3E271BB-B47D-41D5-A0D8-1716D7801CEE}"/>
              </a:ext>
            </a:extLst>
          </p:cNvPr>
          <p:cNvSpPr>
            <a:spLocks noGrp="1"/>
          </p:cNvSpPr>
          <p:nvPr>
            <p:ph idx="1"/>
          </p:nvPr>
        </p:nvSpPr>
        <p:spPr/>
        <p:txBody>
          <a:bodyPr/>
          <a:lstStyle/>
          <a:p>
            <a:r>
              <a:rPr lang="en-US" dirty="0"/>
              <a:t>Here we see both methods of finding the sum of an array using reduce</a:t>
            </a:r>
          </a:p>
          <a:p>
            <a:r>
              <a:rPr lang="en-US" dirty="0"/>
              <a:t>reduce() may take up to 4 parameters:</a:t>
            </a:r>
          </a:p>
          <a:p>
            <a:pPr lvl="1"/>
            <a:r>
              <a:rPr lang="en-US" dirty="0"/>
              <a:t>total</a:t>
            </a:r>
          </a:p>
          <a:p>
            <a:pPr lvl="1"/>
            <a:r>
              <a:rPr lang="en-US" dirty="0"/>
              <a:t>element</a:t>
            </a:r>
          </a:p>
          <a:p>
            <a:pPr lvl="1"/>
            <a:r>
              <a:rPr lang="en-US" dirty="0"/>
              <a:t>index</a:t>
            </a:r>
          </a:p>
          <a:p>
            <a:pPr lvl="1"/>
            <a:r>
              <a:rPr lang="en-US" dirty="0"/>
              <a:t>Array</a:t>
            </a:r>
          </a:p>
          <a:p>
            <a:r>
              <a:rPr lang="en-US" dirty="0"/>
              <a:t>This particular function only needed two</a:t>
            </a:r>
          </a:p>
        </p:txBody>
      </p:sp>
      <p:pic>
        <p:nvPicPr>
          <p:cNvPr id="5" name="Picture 4">
            <a:extLst>
              <a:ext uri="{FF2B5EF4-FFF2-40B4-BE49-F238E27FC236}">
                <a16:creationId xmlns:a16="http://schemas.microsoft.com/office/drawing/2014/main" id="{731D6A0D-02BB-4374-9E04-E91B5E7B8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536" y="0"/>
            <a:ext cx="4892464" cy="2850127"/>
          </a:xfrm>
          <a:prstGeom prst="rect">
            <a:avLst/>
          </a:prstGeom>
        </p:spPr>
      </p:pic>
      <p:pic>
        <p:nvPicPr>
          <p:cNvPr id="7" name="Picture 6">
            <a:extLst>
              <a:ext uri="{FF2B5EF4-FFF2-40B4-BE49-F238E27FC236}">
                <a16:creationId xmlns:a16="http://schemas.microsoft.com/office/drawing/2014/main" id="{60790DA9-4CE6-4938-9BA4-DF6DA854F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193" y="4708974"/>
            <a:ext cx="5387807" cy="2149026"/>
          </a:xfrm>
          <a:prstGeom prst="rect">
            <a:avLst/>
          </a:prstGeom>
        </p:spPr>
      </p:pic>
    </p:spTree>
    <p:extLst>
      <p:ext uri="{BB962C8B-B14F-4D97-AF65-F5344CB8AC3E}">
        <p14:creationId xmlns:p14="http://schemas.microsoft.com/office/powerpoint/2010/main" val="3583884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438F-CFDE-4BEF-B984-E616EDEF3E63}"/>
              </a:ext>
            </a:extLst>
          </p:cNvPr>
          <p:cNvSpPr>
            <a:spLocks noGrp="1"/>
          </p:cNvSpPr>
          <p:nvPr>
            <p:ph type="title"/>
          </p:nvPr>
        </p:nvSpPr>
        <p:spPr/>
        <p:txBody>
          <a:bodyPr/>
          <a:lstStyle/>
          <a:p>
            <a:r>
              <a:rPr lang="en-US" b="1" i="1" dirty="0" err="1"/>
              <a:t>Reduceright</a:t>
            </a:r>
            <a:r>
              <a:rPr lang="en-US" b="1" i="1" dirty="0"/>
              <a:t>()</a:t>
            </a:r>
          </a:p>
        </p:txBody>
      </p:sp>
      <p:sp>
        <p:nvSpPr>
          <p:cNvPr id="3" name="Content Placeholder 2">
            <a:extLst>
              <a:ext uri="{FF2B5EF4-FFF2-40B4-BE49-F238E27FC236}">
                <a16:creationId xmlns:a16="http://schemas.microsoft.com/office/drawing/2014/main" id="{C7572525-A018-4CB8-8F02-EA3FA9112230}"/>
              </a:ext>
            </a:extLst>
          </p:cNvPr>
          <p:cNvSpPr>
            <a:spLocks noGrp="1"/>
          </p:cNvSpPr>
          <p:nvPr>
            <p:ph idx="1"/>
          </p:nvPr>
        </p:nvSpPr>
        <p:spPr/>
        <p:txBody>
          <a:bodyPr/>
          <a:lstStyle/>
          <a:p>
            <a:r>
              <a:rPr lang="en-US" dirty="0" err="1"/>
              <a:t>reduceRight</a:t>
            </a:r>
            <a:r>
              <a:rPr lang="en-US" dirty="0"/>
              <a:t>() is the same as reduce(), however it reads the array from right to left, rather than left to right</a:t>
            </a:r>
          </a:p>
        </p:txBody>
      </p:sp>
    </p:spTree>
    <p:extLst>
      <p:ext uri="{BB962C8B-B14F-4D97-AF65-F5344CB8AC3E}">
        <p14:creationId xmlns:p14="http://schemas.microsoft.com/office/powerpoint/2010/main" val="123683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3907-F649-4D36-8241-3BB4F9CDF965}"/>
              </a:ext>
            </a:extLst>
          </p:cNvPr>
          <p:cNvSpPr>
            <a:spLocks noGrp="1"/>
          </p:cNvSpPr>
          <p:nvPr>
            <p:ph type="title"/>
          </p:nvPr>
        </p:nvSpPr>
        <p:spPr/>
        <p:txBody>
          <a:bodyPr/>
          <a:lstStyle/>
          <a:p>
            <a:r>
              <a:rPr lang="en-US" b="1" i="1" dirty="0"/>
              <a:t>Every()</a:t>
            </a:r>
          </a:p>
        </p:txBody>
      </p:sp>
      <p:sp>
        <p:nvSpPr>
          <p:cNvPr id="3" name="Content Placeholder 2">
            <a:extLst>
              <a:ext uri="{FF2B5EF4-FFF2-40B4-BE49-F238E27FC236}">
                <a16:creationId xmlns:a16="http://schemas.microsoft.com/office/drawing/2014/main" id="{D153F056-0B7E-4B0D-9CC8-7A463E93E182}"/>
              </a:ext>
            </a:extLst>
          </p:cNvPr>
          <p:cNvSpPr>
            <a:spLocks noGrp="1"/>
          </p:cNvSpPr>
          <p:nvPr>
            <p:ph idx="1"/>
          </p:nvPr>
        </p:nvSpPr>
        <p:spPr/>
        <p:txBody>
          <a:bodyPr/>
          <a:lstStyle/>
          <a:p>
            <a:r>
              <a:rPr lang="en-US" dirty="0"/>
              <a:t>Checks if a test is true or false for every single element in an array</a:t>
            </a:r>
          </a:p>
          <a:p>
            <a:r>
              <a:rPr lang="en-US" dirty="0"/>
              <a:t>Returns a Boolean, rather than an array</a:t>
            </a:r>
          </a:p>
        </p:txBody>
      </p:sp>
    </p:spTree>
    <p:extLst>
      <p:ext uri="{BB962C8B-B14F-4D97-AF65-F5344CB8AC3E}">
        <p14:creationId xmlns:p14="http://schemas.microsoft.com/office/powerpoint/2010/main" val="174524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9FB0-53A5-424B-8D5D-D6FDEC64D4A5}"/>
              </a:ext>
            </a:extLst>
          </p:cNvPr>
          <p:cNvSpPr>
            <a:spLocks noGrp="1"/>
          </p:cNvSpPr>
          <p:nvPr>
            <p:ph type="title"/>
          </p:nvPr>
        </p:nvSpPr>
        <p:spPr/>
        <p:txBody>
          <a:bodyPr/>
          <a:lstStyle/>
          <a:p>
            <a:r>
              <a:rPr lang="en-US" dirty="0"/>
              <a:t>Accessing Array Elements</a:t>
            </a:r>
          </a:p>
        </p:txBody>
      </p:sp>
      <p:sp>
        <p:nvSpPr>
          <p:cNvPr id="3" name="Content Placeholder 2">
            <a:extLst>
              <a:ext uri="{FF2B5EF4-FFF2-40B4-BE49-F238E27FC236}">
                <a16:creationId xmlns:a16="http://schemas.microsoft.com/office/drawing/2014/main" id="{13B6C116-C6AA-4A6E-94D0-D13C81475F7D}"/>
              </a:ext>
            </a:extLst>
          </p:cNvPr>
          <p:cNvSpPr>
            <a:spLocks noGrp="1"/>
          </p:cNvSpPr>
          <p:nvPr>
            <p:ph idx="1"/>
          </p:nvPr>
        </p:nvSpPr>
        <p:spPr/>
        <p:txBody>
          <a:bodyPr/>
          <a:lstStyle/>
          <a:p>
            <a:r>
              <a:rPr lang="en-US" dirty="0"/>
              <a:t>You can find the value at any position by using an </a:t>
            </a:r>
            <a:r>
              <a:rPr lang="en-US" b="1" dirty="0"/>
              <a:t>index</a:t>
            </a:r>
            <a:r>
              <a:rPr lang="en-US" dirty="0"/>
              <a:t>, which work the same way they do with Strings</a:t>
            </a:r>
          </a:p>
          <a:p>
            <a:r>
              <a:rPr lang="en-US" dirty="0"/>
              <a:t>Again, Indexes in JS always begin with 0, so we count the positions of an Array from 0.</a:t>
            </a:r>
          </a:p>
        </p:txBody>
      </p:sp>
    </p:spTree>
    <p:extLst>
      <p:ext uri="{BB962C8B-B14F-4D97-AF65-F5344CB8AC3E}">
        <p14:creationId xmlns:p14="http://schemas.microsoft.com/office/powerpoint/2010/main" val="3806908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1385-E53B-4390-A787-9EE87C695804}"/>
              </a:ext>
            </a:extLst>
          </p:cNvPr>
          <p:cNvSpPr>
            <a:spLocks noGrp="1"/>
          </p:cNvSpPr>
          <p:nvPr>
            <p:ph type="title"/>
          </p:nvPr>
        </p:nvSpPr>
        <p:spPr/>
        <p:txBody>
          <a:bodyPr/>
          <a:lstStyle/>
          <a:p>
            <a:r>
              <a:rPr lang="en-US" b="1" i="1" dirty="0"/>
              <a:t>Every()</a:t>
            </a:r>
          </a:p>
        </p:txBody>
      </p:sp>
      <p:sp>
        <p:nvSpPr>
          <p:cNvPr id="3" name="Content Placeholder 2">
            <a:extLst>
              <a:ext uri="{FF2B5EF4-FFF2-40B4-BE49-F238E27FC236}">
                <a16:creationId xmlns:a16="http://schemas.microsoft.com/office/drawing/2014/main" id="{979D7C49-88DA-4ED3-8225-3F2276629546}"/>
              </a:ext>
            </a:extLst>
          </p:cNvPr>
          <p:cNvSpPr>
            <a:spLocks noGrp="1"/>
          </p:cNvSpPr>
          <p:nvPr>
            <p:ph idx="1"/>
          </p:nvPr>
        </p:nvSpPr>
        <p:spPr/>
        <p:txBody>
          <a:bodyPr/>
          <a:lstStyle/>
          <a:p>
            <a:r>
              <a:rPr lang="en-US" dirty="0"/>
              <a:t>These examples check if </a:t>
            </a:r>
            <a:r>
              <a:rPr lang="en-US" i="1" dirty="0"/>
              <a:t>every</a:t>
            </a:r>
            <a:r>
              <a:rPr lang="en-US" dirty="0"/>
              <a:t> element in an array is even</a:t>
            </a:r>
          </a:p>
        </p:txBody>
      </p:sp>
      <p:pic>
        <p:nvPicPr>
          <p:cNvPr id="5" name="Picture 4">
            <a:extLst>
              <a:ext uri="{FF2B5EF4-FFF2-40B4-BE49-F238E27FC236}">
                <a16:creationId xmlns:a16="http://schemas.microsoft.com/office/drawing/2014/main" id="{525B9626-50F1-4C2F-A32E-6DADC6DCC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257" y="0"/>
            <a:ext cx="4183743" cy="2827265"/>
          </a:xfrm>
          <a:prstGeom prst="rect">
            <a:avLst/>
          </a:prstGeom>
        </p:spPr>
      </p:pic>
      <p:pic>
        <p:nvPicPr>
          <p:cNvPr id="7" name="Picture 6">
            <a:extLst>
              <a:ext uri="{FF2B5EF4-FFF2-40B4-BE49-F238E27FC236}">
                <a16:creationId xmlns:a16="http://schemas.microsoft.com/office/drawing/2014/main" id="{C03C8BDE-017C-4315-A2A7-AFBA31140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292" y="5585350"/>
            <a:ext cx="4244708" cy="1272650"/>
          </a:xfrm>
          <a:prstGeom prst="rect">
            <a:avLst/>
          </a:prstGeom>
        </p:spPr>
      </p:pic>
    </p:spTree>
    <p:extLst>
      <p:ext uri="{BB962C8B-B14F-4D97-AF65-F5344CB8AC3E}">
        <p14:creationId xmlns:p14="http://schemas.microsoft.com/office/powerpoint/2010/main" val="323068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856E-1B9B-4A97-8B99-CD3B35681FF5}"/>
              </a:ext>
            </a:extLst>
          </p:cNvPr>
          <p:cNvSpPr>
            <a:spLocks noGrp="1"/>
          </p:cNvSpPr>
          <p:nvPr>
            <p:ph type="title"/>
          </p:nvPr>
        </p:nvSpPr>
        <p:spPr/>
        <p:txBody>
          <a:bodyPr/>
          <a:lstStyle/>
          <a:p>
            <a:r>
              <a:rPr lang="en-US" b="1" i="1" dirty="0"/>
              <a:t>Some()</a:t>
            </a:r>
          </a:p>
        </p:txBody>
      </p:sp>
      <p:sp>
        <p:nvSpPr>
          <p:cNvPr id="3" name="Content Placeholder 2">
            <a:extLst>
              <a:ext uri="{FF2B5EF4-FFF2-40B4-BE49-F238E27FC236}">
                <a16:creationId xmlns:a16="http://schemas.microsoft.com/office/drawing/2014/main" id="{7923BAE9-681A-4707-A39F-21383CCF5F48}"/>
              </a:ext>
            </a:extLst>
          </p:cNvPr>
          <p:cNvSpPr>
            <a:spLocks noGrp="1"/>
          </p:cNvSpPr>
          <p:nvPr>
            <p:ph idx="1"/>
          </p:nvPr>
        </p:nvSpPr>
        <p:spPr/>
        <p:txBody>
          <a:bodyPr/>
          <a:lstStyle/>
          <a:p>
            <a:r>
              <a:rPr lang="en-US" dirty="0"/>
              <a:t>Similar to </a:t>
            </a:r>
            <a:r>
              <a:rPr lang="en-US" i="1" dirty="0"/>
              <a:t>every()</a:t>
            </a:r>
            <a:r>
              <a:rPr lang="en-US" dirty="0"/>
              <a:t>, but checks that at least one element passed the test</a:t>
            </a:r>
          </a:p>
          <a:p>
            <a:r>
              <a:rPr lang="en-US" dirty="0"/>
              <a:t>Returns a </a:t>
            </a:r>
            <a:r>
              <a:rPr lang="en-US" dirty="0" err="1"/>
              <a:t>boolean</a:t>
            </a:r>
            <a:endParaRPr lang="en-US" dirty="0"/>
          </a:p>
        </p:txBody>
      </p:sp>
      <p:pic>
        <p:nvPicPr>
          <p:cNvPr id="5" name="Picture 4">
            <a:extLst>
              <a:ext uri="{FF2B5EF4-FFF2-40B4-BE49-F238E27FC236}">
                <a16:creationId xmlns:a16="http://schemas.microsoft.com/office/drawing/2014/main" id="{C7418437-11D6-489F-B767-11218043C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98" y="0"/>
            <a:ext cx="3947502" cy="2789162"/>
          </a:xfrm>
          <a:prstGeom prst="rect">
            <a:avLst/>
          </a:prstGeom>
        </p:spPr>
      </p:pic>
      <p:pic>
        <p:nvPicPr>
          <p:cNvPr id="7" name="Picture 6">
            <a:extLst>
              <a:ext uri="{FF2B5EF4-FFF2-40B4-BE49-F238E27FC236}">
                <a16:creationId xmlns:a16="http://schemas.microsoft.com/office/drawing/2014/main" id="{8C10AC49-0500-4E0A-99A2-27FE52F14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8774" y="5577729"/>
            <a:ext cx="3993226" cy="1280271"/>
          </a:xfrm>
          <a:prstGeom prst="rect">
            <a:avLst/>
          </a:prstGeom>
        </p:spPr>
      </p:pic>
    </p:spTree>
    <p:extLst>
      <p:ext uri="{BB962C8B-B14F-4D97-AF65-F5344CB8AC3E}">
        <p14:creationId xmlns:p14="http://schemas.microsoft.com/office/powerpoint/2010/main" val="4207541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B135-5E34-4FB5-865D-6FD509E54B55}"/>
              </a:ext>
            </a:extLst>
          </p:cNvPr>
          <p:cNvSpPr>
            <a:spLocks noGrp="1"/>
          </p:cNvSpPr>
          <p:nvPr>
            <p:ph type="title"/>
          </p:nvPr>
        </p:nvSpPr>
        <p:spPr/>
        <p:txBody>
          <a:bodyPr/>
          <a:lstStyle/>
          <a:p>
            <a:r>
              <a:rPr lang="en-US" b="1" i="1" dirty="0" err="1"/>
              <a:t>Indexof</a:t>
            </a:r>
            <a:r>
              <a:rPr lang="en-US" b="1" i="1" dirty="0"/>
              <a:t>()</a:t>
            </a:r>
          </a:p>
        </p:txBody>
      </p:sp>
      <p:sp>
        <p:nvSpPr>
          <p:cNvPr id="3" name="Content Placeholder 2">
            <a:extLst>
              <a:ext uri="{FF2B5EF4-FFF2-40B4-BE49-F238E27FC236}">
                <a16:creationId xmlns:a16="http://schemas.microsoft.com/office/drawing/2014/main" id="{F93C2551-8EDD-41A3-AB6B-FFE4266F0721}"/>
              </a:ext>
            </a:extLst>
          </p:cNvPr>
          <p:cNvSpPr>
            <a:spLocks noGrp="1"/>
          </p:cNvSpPr>
          <p:nvPr>
            <p:ph idx="1"/>
          </p:nvPr>
        </p:nvSpPr>
        <p:spPr/>
        <p:txBody>
          <a:bodyPr/>
          <a:lstStyle/>
          <a:p>
            <a:r>
              <a:rPr lang="en-US" dirty="0"/>
              <a:t>Searches an array for a value and returns its position</a:t>
            </a:r>
          </a:p>
          <a:p>
            <a:r>
              <a:rPr lang="en-US" dirty="0"/>
              <a:t>Optional second parameter: index to start looking at</a:t>
            </a:r>
          </a:p>
          <a:p>
            <a:r>
              <a:rPr lang="en-US" dirty="0"/>
              <a:t>Returns -1 if the value does not exist in the array</a:t>
            </a:r>
          </a:p>
          <a:p>
            <a:r>
              <a:rPr lang="en-US" dirty="0"/>
              <a:t>Only returns first occurrence of the value</a:t>
            </a:r>
          </a:p>
        </p:txBody>
      </p:sp>
      <p:pic>
        <p:nvPicPr>
          <p:cNvPr id="5" name="Picture 4">
            <a:extLst>
              <a:ext uri="{FF2B5EF4-FFF2-40B4-BE49-F238E27FC236}">
                <a16:creationId xmlns:a16="http://schemas.microsoft.com/office/drawing/2014/main" id="{47E58BF7-5542-41A8-8EFE-36A1E43FF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516" y="0"/>
            <a:ext cx="8588484" cy="1463167"/>
          </a:xfrm>
          <a:prstGeom prst="rect">
            <a:avLst/>
          </a:prstGeom>
        </p:spPr>
      </p:pic>
    </p:spTree>
    <p:extLst>
      <p:ext uri="{BB962C8B-B14F-4D97-AF65-F5344CB8AC3E}">
        <p14:creationId xmlns:p14="http://schemas.microsoft.com/office/powerpoint/2010/main" val="220497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86E8-918C-4702-BA0C-F954BCCB16C8}"/>
              </a:ext>
            </a:extLst>
          </p:cNvPr>
          <p:cNvSpPr>
            <a:spLocks noGrp="1"/>
          </p:cNvSpPr>
          <p:nvPr>
            <p:ph type="title"/>
          </p:nvPr>
        </p:nvSpPr>
        <p:spPr/>
        <p:txBody>
          <a:bodyPr/>
          <a:lstStyle/>
          <a:p>
            <a:r>
              <a:rPr lang="en-US" b="1" i="1" dirty="0" err="1"/>
              <a:t>Lastindexof</a:t>
            </a:r>
            <a:r>
              <a:rPr lang="en-US" b="1" i="1" dirty="0"/>
              <a:t>()</a:t>
            </a:r>
          </a:p>
        </p:txBody>
      </p:sp>
      <p:sp>
        <p:nvSpPr>
          <p:cNvPr id="3" name="Content Placeholder 2">
            <a:extLst>
              <a:ext uri="{FF2B5EF4-FFF2-40B4-BE49-F238E27FC236}">
                <a16:creationId xmlns:a16="http://schemas.microsoft.com/office/drawing/2014/main" id="{EFD80157-6494-4452-B3AE-60E3413770EB}"/>
              </a:ext>
            </a:extLst>
          </p:cNvPr>
          <p:cNvSpPr>
            <a:spLocks noGrp="1"/>
          </p:cNvSpPr>
          <p:nvPr>
            <p:ph idx="1"/>
          </p:nvPr>
        </p:nvSpPr>
        <p:spPr/>
        <p:txBody>
          <a:bodyPr/>
          <a:lstStyle/>
          <a:p>
            <a:r>
              <a:rPr lang="en-US" dirty="0"/>
              <a:t>Works the same way </a:t>
            </a:r>
            <a:r>
              <a:rPr lang="en-US" dirty="0" err="1"/>
              <a:t>indexOf</a:t>
            </a:r>
            <a:r>
              <a:rPr lang="en-US" dirty="0"/>
              <a:t>() works, but always returns the last occurrence of the search value</a:t>
            </a:r>
          </a:p>
          <a:p>
            <a:r>
              <a:rPr lang="en-US" dirty="0"/>
              <a:t>Supports an optional second parameter of the index to beginning searching from</a:t>
            </a:r>
          </a:p>
        </p:txBody>
      </p:sp>
      <p:pic>
        <p:nvPicPr>
          <p:cNvPr id="5" name="Picture 4">
            <a:extLst>
              <a:ext uri="{FF2B5EF4-FFF2-40B4-BE49-F238E27FC236}">
                <a16:creationId xmlns:a16="http://schemas.microsoft.com/office/drawing/2014/main" id="{E8AE70BE-993B-4DED-9DF5-57A69D533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7224" y="0"/>
            <a:ext cx="4564776" cy="739204"/>
          </a:xfrm>
          <a:prstGeom prst="rect">
            <a:avLst/>
          </a:prstGeom>
        </p:spPr>
      </p:pic>
    </p:spTree>
    <p:extLst>
      <p:ext uri="{BB962C8B-B14F-4D97-AF65-F5344CB8AC3E}">
        <p14:creationId xmlns:p14="http://schemas.microsoft.com/office/powerpoint/2010/main" val="629913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4851-AE81-4F6D-AAAB-002102F21F08}"/>
              </a:ext>
            </a:extLst>
          </p:cNvPr>
          <p:cNvSpPr>
            <a:spLocks noGrp="1"/>
          </p:cNvSpPr>
          <p:nvPr>
            <p:ph type="title"/>
          </p:nvPr>
        </p:nvSpPr>
        <p:spPr/>
        <p:txBody>
          <a:bodyPr/>
          <a:lstStyle/>
          <a:p>
            <a:r>
              <a:rPr lang="en-US" b="1" i="1" dirty="0"/>
              <a:t>Find()</a:t>
            </a:r>
          </a:p>
        </p:txBody>
      </p:sp>
      <p:sp>
        <p:nvSpPr>
          <p:cNvPr id="3" name="Content Placeholder 2">
            <a:extLst>
              <a:ext uri="{FF2B5EF4-FFF2-40B4-BE49-F238E27FC236}">
                <a16:creationId xmlns:a16="http://schemas.microsoft.com/office/drawing/2014/main" id="{19181648-6E3A-452E-B363-E997FB4453F1}"/>
              </a:ext>
            </a:extLst>
          </p:cNvPr>
          <p:cNvSpPr>
            <a:spLocks noGrp="1"/>
          </p:cNvSpPr>
          <p:nvPr>
            <p:ph idx="1"/>
          </p:nvPr>
        </p:nvSpPr>
        <p:spPr/>
        <p:txBody>
          <a:bodyPr/>
          <a:lstStyle/>
          <a:p>
            <a:r>
              <a:rPr lang="en-US" dirty="0"/>
              <a:t>Returns the value of the first index that passes a test that you write in a callback function parameter</a:t>
            </a:r>
          </a:p>
          <a:p>
            <a:endParaRPr lang="en-US" dirty="0"/>
          </a:p>
        </p:txBody>
      </p:sp>
      <p:pic>
        <p:nvPicPr>
          <p:cNvPr id="5" name="Picture 4">
            <a:extLst>
              <a:ext uri="{FF2B5EF4-FFF2-40B4-BE49-F238E27FC236}">
                <a16:creationId xmlns:a16="http://schemas.microsoft.com/office/drawing/2014/main" id="{48897B0D-C273-411A-BF43-D60336E8E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476" y="0"/>
            <a:ext cx="7201524" cy="2796782"/>
          </a:xfrm>
          <a:prstGeom prst="rect">
            <a:avLst/>
          </a:prstGeom>
        </p:spPr>
      </p:pic>
      <p:pic>
        <p:nvPicPr>
          <p:cNvPr id="7" name="Picture 6">
            <a:extLst>
              <a:ext uri="{FF2B5EF4-FFF2-40B4-BE49-F238E27FC236}">
                <a16:creationId xmlns:a16="http://schemas.microsoft.com/office/drawing/2014/main" id="{90D91204-9E27-44CA-BE63-D32A3158E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015" y="5646315"/>
            <a:ext cx="3977985" cy="1211685"/>
          </a:xfrm>
          <a:prstGeom prst="rect">
            <a:avLst/>
          </a:prstGeom>
        </p:spPr>
      </p:pic>
    </p:spTree>
    <p:extLst>
      <p:ext uri="{BB962C8B-B14F-4D97-AF65-F5344CB8AC3E}">
        <p14:creationId xmlns:p14="http://schemas.microsoft.com/office/powerpoint/2010/main" val="428105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87E1-05C9-42CA-B48E-1DCA40E9097E}"/>
              </a:ext>
            </a:extLst>
          </p:cNvPr>
          <p:cNvSpPr>
            <a:spLocks noGrp="1"/>
          </p:cNvSpPr>
          <p:nvPr>
            <p:ph type="title"/>
          </p:nvPr>
        </p:nvSpPr>
        <p:spPr/>
        <p:txBody>
          <a:bodyPr/>
          <a:lstStyle/>
          <a:p>
            <a:r>
              <a:rPr lang="en-US" dirty="0"/>
              <a:t>Accessing Array Elements</a:t>
            </a:r>
          </a:p>
        </p:txBody>
      </p:sp>
      <p:sp>
        <p:nvSpPr>
          <p:cNvPr id="3" name="Content Placeholder 2">
            <a:extLst>
              <a:ext uri="{FF2B5EF4-FFF2-40B4-BE49-F238E27FC236}">
                <a16:creationId xmlns:a16="http://schemas.microsoft.com/office/drawing/2014/main" id="{8D1730E9-ADEB-4429-95F9-BAB9456285FF}"/>
              </a:ext>
            </a:extLst>
          </p:cNvPr>
          <p:cNvSpPr>
            <a:spLocks noGrp="1"/>
          </p:cNvSpPr>
          <p:nvPr>
            <p:ph idx="1"/>
          </p:nvPr>
        </p:nvSpPr>
        <p:spPr/>
        <p:txBody>
          <a:bodyPr/>
          <a:lstStyle/>
          <a:p>
            <a:r>
              <a:rPr lang="en-US" dirty="0"/>
              <a:t>To get the first element of the array we created earlier, we would use </a:t>
            </a:r>
            <a:r>
              <a:rPr lang="en-US" dirty="0" err="1"/>
              <a:t>myFirstArray</a:t>
            </a:r>
            <a:r>
              <a:rPr lang="en-US" dirty="0"/>
              <a:t>[0]; // </a:t>
            </a:r>
            <a:r>
              <a:rPr lang="en-US" dirty="0" err="1"/>
              <a:t>firstValue</a:t>
            </a:r>
            <a:endParaRPr lang="en-US" dirty="0"/>
          </a:p>
          <a:p>
            <a:r>
              <a:rPr lang="en-US" dirty="0"/>
              <a:t>To get the last element of the array, we use </a:t>
            </a:r>
            <a:r>
              <a:rPr lang="en-US" dirty="0" err="1"/>
              <a:t>myFirstArray</a:t>
            </a:r>
            <a:r>
              <a:rPr lang="en-US" dirty="0"/>
              <a:t>[</a:t>
            </a:r>
            <a:r>
              <a:rPr lang="en-US" dirty="0" err="1"/>
              <a:t>myFirstArray.length</a:t>
            </a:r>
            <a:r>
              <a:rPr lang="en-US" dirty="0"/>
              <a:t> - 1]</a:t>
            </a:r>
          </a:p>
          <a:p>
            <a:r>
              <a:rPr lang="en-US" dirty="0"/>
              <a:t>We can access the entire array by using its variable</a:t>
            </a:r>
          </a:p>
          <a:p>
            <a:endParaRPr lang="en-US" dirty="0"/>
          </a:p>
        </p:txBody>
      </p:sp>
    </p:spTree>
    <p:extLst>
      <p:ext uri="{BB962C8B-B14F-4D97-AF65-F5344CB8AC3E}">
        <p14:creationId xmlns:p14="http://schemas.microsoft.com/office/powerpoint/2010/main" val="104965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D6F7-7CD0-4667-A979-083418B7B659}"/>
              </a:ext>
            </a:extLst>
          </p:cNvPr>
          <p:cNvSpPr>
            <a:spLocks noGrp="1"/>
          </p:cNvSpPr>
          <p:nvPr>
            <p:ph type="title"/>
          </p:nvPr>
        </p:nvSpPr>
        <p:spPr/>
        <p:txBody>
          <a:bodyPr/>
          <a:lstStyle/>
          <a:p>
            <a:r>
              <a:rPr lang="en-US" dirty="0"/>
              <a:t>Changing Array Elements</a:t>
            </a:r>
          </a:p>
        </p:txBody>
      </p:sp>
      <p:sp>
        <p:nvSpPr>
          <p:cNvPr id="3" name="Content Placeholder 2">
            <a:extLst>
              <a:ext uri="{FF2B5EF4-FFF2-40B4-BE49-F238E27FC236}">
                <a16:creationId xmlns:a16="http://schemas.microsoft.com/office/drawing/2014/main" id="{946BAC88-B730-40A8-8D0F-63CD910D7BB4}"/>
              </a:ext>
            </a:extLst>
          </p:cNvPr>
          <p:cNvSpPr>
            <a:spLocks noGrp="1"/>
          </p:cNvSpPr>
          <p:nvPr>
            <p:ph idx="1"/>
          </p:nvPr>
        </p:nvSpPr>
        <p:spPr/>
        <p:txBody>
          <a:bodyPr/>
          <a:lstStyle/>
          <a:p>
            <a:r>
              <a:rPr lang="en-US" dirty="0"/>
              <a:t>Unlike Strings, Arrays are </a:t>
            </a:r>
            <a:r>
              <a:rPr lang="en-US" b="1" dirty="0"/>
              <a:t>mutable</a:t>
            </a:r>
            <a:r>
              <a:rPr lang="en-US" dirty="0"/>
              <a:t>, meaning you can change their values at will</a:t>
            </a:r>
          </a:p>
          <a:p>
            <a:r>
              <a:rPr lang="en-US" dirty="0"/>
              <a:t>We can assign a value to arrays using their indexes as well</a:t>
            </a:r>
          </a:p>
          <a:p>
            <a:r>
              <a:rPr lang="en-US" dirty="0"/>
              <a:t>Ex: </a:t>
            </a:r>
            <a:r>
              <a:rPr lang="en-US" dirty="0" err="1"/>
              <a:t>myFirstArray</a:t>
            </a:r>
            <a:r>
              <a:rPr lang="en-US" dirty="0"/>
              <a:t>[0] = “I am assigning this array a value”;</a:t>
            </a:r>
          </a:p>
        </p:txBody>
      </p:sp>
    </p:spTree>
    <p:extLst>
      <p:ext uri="{BB962C8B-B14F-4D97-AF65-F5344CB8AC3E}">
        <p14:creationId xmlns:p14="http://schemas.microsoft.com/office/powerpoint/2010/main" val="3280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D9A0-2E15-486F-BE88-F0C12A2D719B}"/>
              </a:ext>
            </a:extLst>
          </p:cNvPr>
          <p:cNvSpPr>
            <a:spLocks noGrp="1"/>
          </p:cNvSpPr>
          <p:nvPr>
            <p:ph type="title"/>
          </p:nvPr>
        </p:nvSpPr>
        <p:spPr/>
        <p:txBody>
          <a:bodyPr/>
          <a:lstStyle/>
          <a:p>
            <a:r>
              <a:rPr lang="en-US" dirty="0"/>
              <a:t>Arrays as Objects</a:t>
            </a:r>
          </a:p>
        </p:txBody>
      </p:sp>
      <p:sp>
        <p:nvSpPr>
          <p:cNvPr id="3" name="Content Placeholder 2">
            <a:extLst>
              <a:ext uri="{FF2B5EF4-FFF2-40B4-BE49-F238E27FC236}">
                <a16:creationId xmlns:a16="http://schemas.microsoft.com/office/drawing/2014/main" id="{1F0759BB-BBE6-4EB6-A9A0-9CA78DB9FC64}"/>
              </a:ext>
            </a:extLst>
          </p:cNvPr>
          <p:cNvSpPr>
            <a:spLocks noGrp="1"/>
          </p:cNvSpPr>
          <p:nvPr>
            <p:ph idx="1"/>
          </p:nvPr>
        </p:nvSpPr>
        <p:spPr/>
        <p:txBody>
          <a:bodyPr/>
          <a:lstStyle/>
          <a:p>
            <a:r>
              <a:rPr lang="en-US" dirty="0"/>
              <a:t>Arrays are Objects in JavaScript, but they do not function the same way Objects do</a:t>
            </a:r>
          </a:p>
          <a:p>
            <a:r>
              <a:rPr lang="en-US" dirty="0"/>
              <a:t>Arrays use Numbers to access elements instead of using Names to access its “Members”</a:t>
            </a:r>
          </a:p>
          <a:p>
            <a:r>
              <a:rPr lang="en-US" dirty="0"/>
              <a:t>Arrays can hold any kind of data, including Objects, Functions, and other Arrays</a:t>
            </a:r>
          </a:p>
        </p:txBody>
      </p:sp>
    </p:spTree>
    <p:extLst>
      <p:ext uri="{BB962C8B-B14F-4D97-AF65-F5344CB8AC3E}">
        <p14:creationId xmlns:p14="http://schemas.microsoft.com/office/powerpoint/2010/main" val="405377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47BE-4EA6-4770-BE63-73719790604C}"/>
              </a:ext>
            </a:extLst>
          </p:cNvPr>
          <p:cNvSpPr>
            <a:spLocks noGrp="1"/>
          </p:cNvSpPr>
          <p:nvPr>
            <p:ph type="title"/>
          </p:nvPr>
        </p:nvSpPr>
        <p:spPr/>
        <p:txBody>
          <a:bodyPr/>
          <a:lstStyle/>
          <a:p>
            <a:r>
              <a:rPr lang="en-US" dirty="0"/>
              <a:t>Array Properties and Methods</a:t>
            </a:r>
          </a:p>
        </p:txBody>
      </p:sp>
      <p:sp>
        <p:nvSpPr>
          <p:cNvPr id="3" name="Content Placeholder 2">
            <a:extLst>
              <a:ext uri="{FF2B5EF4-FFF2-40B4-BE49-F238E27FC236}">
                <a16:creationId xmlns:a16="http://schemas.microsoft.com/office/drawing/2014/main" id="{06B67C2E-38F0-40B0-A882-22D5F5300E81}"/>
              </a:ext>
            </a:extLst>
          </p:cNvPr>
          <p:cNvSpPr>
            <a:spLocks noGrp="1"/>
          </p:cNvSpPr>
          <p:nvPr>
            <p:ph idx="1"/>
          </p:nvPr>
        </p:nvSpPr>
        <p:spPr/>
        <p:txBody>
          <a:bodyPr/>
          <a:lstStyle/>
          <a:p>
            <a:r>
              <a:rPr lang="en-US" b="1" i="1" dirty="0"/>
              <a:t>Length</a:t>
            </a:r>
          </a:p>
          <a:p>
            <a:pPr lvl="1"/>
            <a:r>
              <a:rPr lang="en-US" dirty="0"/>
              <a:t>Used to find the number of elements in an array</a:t>
            </a:r>
          </a:p>
          <a:p>
            <a:pPr lvl="1"/>
            <a:r>
              <a:rPr lang="en-US" dirty="0"/>
              <a:t>Always the highest index + 1</a:t>
            </a:r>
          </a:p>
          <a:p>
            <a:r>
              <a:rPr lang="en-US" b="1" i="1" dirty="0"/>
              <a:t>Push(element)</a:t>
            </a:r>
          </a:p>
          <a:p>
            <a:pPr lvl="1"/>
            <a:r>
              <a:rPr lang="en-US" dirty="0"/>
              <a:t>Adds an element to the end of the array</a:t>
            </a:r>
          </a:p>
          <a:p>
            <a:r>
              <a:rPr lang="en-US" b="1" i="1" dirty="0" err="1"/>
              <a:t>toString</a:t>
            </a:r>
            <a:r>
              <a:rPr lang="en-US" b="1" i="1" dirty="0"/>
              <a:t>()</a:t>
            </a:r>
          </a:p>
          <a:p>
            <a:pPr lvl="1"/>
            <a:r>
              <a:rPr lang="en-US" dirty="0"/>
              <a:t>Returns a String with each element separated by a comma</a:t>
            </a:r>
          </a:p>
        </p:txBody>
      </p:sp>
    </p:spTree>
    <p:extLst>
      <p:ext uri="{BB962C8B-B14F-4D97-AF65-F5344CB8AC3E}">
        <p14:creationId xmlns:p14="http://schemas.microsoft.com/office/powerpoint/2010/main" val="149790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5560-97D9-4986-8663-C9663C49285A}"/>
              </a:ext>
            </a:extLst>
          </p:cNvPr>
          <p:cNvSpPr>
            <a:spLocks noGrp="1"/>
          </p:cNvSpPr>
          <p:nvPr>
            <p:ph type="title"/>
          </p:nvPr>
        </p:nvSpPr>
        <p:spPr/>
        <p:txBody>
          <a:bodyPr/>
          <a:lstStyle/>
          <a:p>
            <a:r>
              <a:rPr lang="en-US" dirty="0"/>
              <a:t>Manipulating Arrays</a:t>
            </a:r>
          </a:p>
        </p:txBody>
      </p:sp>
      <p:sp>
        <p:nvSpPr>
          <p:cNvPr id="3" name="Content Placeholder 2">
            <a:extLst>
              <a:ext uri="{FF2B5EF4-FFF2-40B4-BE49-F238E27FC236}">
                <a16:creationId xmlns:a16="http://schemas.microsoft.com/office/drawing/2014/main" id="{AE5E0789-59F3-4653-B8C8-A27F3B39B904}"/>
              </a:ext>
            </a:extLst>
          </p:cNvPr>
          <p:cNvSpPr>
            <a:spLocks noGrp="1"/>
          </p:cNvSpPr>
          <p:nvPr>
            <p:ph idx="1"/>
          </p:nvPr>
        </p:nvSpPr>
        <p:spPr/>
        <p:txBody>
          <a:bodyPr/>
          <a:lstStyle/>
          <a:p>
            <a:r>
              <a:rPr lang="en-US" b="1" i="1" dirty="0"/>
              <a:t>join()</a:t>
            </a:r>
          </a:p>
          <a:p>
            <a:pPr lvl="1"/>
            <a:r>
              <a:rPr lang="en-US" dirty="0"/>
              <a:t>Also returns all elements in a String, but you can choose any separator you’d like instead of just using a comma</a:t>
            </a:r>
          </a:p>
          <a:p>
            <a:r>
              <a:rPr lang="en-US" b="1" i="1" dirty="0"/>
              <a:t>pop()</a:t>
            </a:r>
          </a:p>
          <a:p>
            <a:pPr lvl="1"/>
            <a:r>
              <a:rPr lang="en-US" dirty="0"/>
              <a:t>Removes and returns the last element of an array</a:t>
            </a:r>
          </a:p>
          <a:p>
            <a:r>
              <a:rPr lang="en-US" b="1" i="1" dirty="0"/>
              <a:t>push(element)</a:t>
            </a:r>
          </a:p>
          <a:p>
            <a:pPr lvl="1"/>
            <a:r>
              <a:rPr lang="en-US" dirty="0"/>
              <a:t>Adds a new element to the end of the array and returns the new length </a:t>
            </a:r>
          </a:p>
        </p:txBody>
      </p:sp>
    </p:spTree>
    <p:extLst>
      <p:ext uri="{BB962C8B-B14F-4D97-AF65-F5344CB8AC3E}">
        <p14:creationId xmlns:p14="http://schemas.microsoft.com/office/powerpoint/2010/main" val="2475195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386</TotalTime>
  <Words>1928</Words>
  <Application>Microsoft Office PowerPoint</Application>
  <PresentationFormat>Widescreen</PresentationFormat>
  <Paragraphs>179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Celestial</vt:lpstr>
      <vt:lpstr>Arrays</vt:lpstr>
      <vt:lpstr>Arrays</vt:lpstr>
      <vt:lpstr>Creating an Array</vt:lpstr>
      <vt:lpstr>Accessing Array Elements</vt:lpstr>
      <vt:lpstr>Accessing Array Elements</vt:lpstr>
      <vt:lpstr>Changing Array Elements</vt:lpstr>
      <vt:lpstr>Arrays as Objects</vt:lpstr>
      <vt:lpstr>Array Properties and Methods</vt:lpstr>
      <vt:lpstr>Manipulating Arrays</vt:lpstr>
      <vt:lpstr>Manipulating Arrays</vt:lpstr>
      <vt:lpstr>Assigning Elements</vt:lpstr>
      <vt:lpstr>Assigning Elements</vt:lpstr>
      <vt:lpstr>Deleting Elements</vt:lpstr>
      <vt:lpstr>splice(startIndex, deleteCount, item1, item2, …)</vt:lpstr>
      <vt:lpstr>splice(startIndex, deleteCount, item1, item2, …)</vt:lpstr>
      <vt:lpstr>Merging Arrays</vt:lpstr>
      <vt:lpstr>slice(startIndex, endIndex)</vt:lpstr>
      <vt:lpstr>toString()</vt:lpstr>
      <vt:lpstr>Sorting Arrays</vt:lpstr>
      <vt:lpstr>Sorting</vt:lpstr>
      <vt:lpstr>Sorting</vt:lpstr>
      <vt:lpstr>Finding Smallest and Largest Values</vt:lpstr>
      <vt:lpstr>Finding Smallest and Largest Values</vt:lpstr>
      <vt:lpstr>Sorting Object Arrays</vt:lpstr>
      <vt:lpstr>Sorting Object Arrays</vt:lpstr>
      <vt:lpstr>Iteration</vt:lpstr>
      <vt:lpstr>Array methods</vt:lpstr>
      <vt:lpstr>Array methods</vt:lpstr>
      <vt:lpstr>Anonymous functions</vt:lpstr>
      <vt:lpstr>Foreach()</vt:lpstr>
      <vt:lpstr>Foreach()</vt:lpstr>
      <vt:lpstr>Map()</vt:lpstr>
      <vt:lpstr>Map()</vt:lpstr>
      <vt:lpstr>Filter()</vt:lpstr>
      <vt:lpstr>Filter()</vt:lpstr>
      <vt:lpstr>Reduce()</vt:lpstr>
      <vt:lpstr>Reduce()</vt:lpstr>
      <vt:lpstr>Reduceright()</vt:lpstr>
      <vt:lpstr>Every()</vt:lpstr>
      <vt:lpstr>Every()</vt:lpstr>
      <vt:lpstr>Some()</vt:lpstr>
      <vt:lpstr>Indexof()</vt:lpstr>
      <vt:lpstr>Lastindexof()</vt:lpstr>
      <vt:lpstr>Find()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YWCA Rockford</dc:creator>
  <cp:lastModifiedBy>YWCA Rockford</cp:lastModifiedBy>
  <cp:revision>35</cp:revision>
  <dcterms:created xsi:type="dcterms:W3CDTF">2023-04-07T20:56:15Z</dcterms:created>
  <dcterms:modified xsi:type="dcterms:W3CDTF">2023-04-11T21:30:36Z</dcterms:modified>
</cp:coreProperties>
</file>