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97" r:id="rId4"/>
    <p:sldId id="258" r:id="rId5"/>
    <p:sldId id="259" r:id="rId6"/>
    <p:sldId id="263" r:id="rId7"/>
    <p:sldId id="260" r:id="rId8"/>
    <p:sldId id="298" r:id="rId9"/>
    <p:sldId id="299" r:id="rId10"/>
    <p:sldId id="300" r:id="rId11"/>
    <p:sldId id="301" r:id="rId12"/>
    <p:sldId id="310" r:id="rId13"/>
    <p:sldId id="311" r:id="rId14"/>
    <p:sldId id="302" r:id="rId15"/>
    <p:sldId id="305" r:id="rId16"/>
    <p:sldId id="267" r:id="rId17"/>
    <p:sldId id="266" r:id="rId18"/>
    <p:sldId id="268" r:id="rId19"/>
    <p:sldId id="303" r:id="rId20"/>
    <p:sldId id="304" r:id="rId21"/>
    <p:sldId id="306" r:id="rId22"/>
    <p:sldId id="307" r:id="rId23"/>
    <p:sldId id="308" r:id="rId24"/>
    <p:sldId id="270" r:id="rId25"/>
    <p:sldId id="269" r:id="rId26"/>
    <p:sldId id="309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3" r:id="rId38"/>
    <p:sldId id="281" r:id="rId39"/>
    <p:sldId id="282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87E-C2B3-4EB5-9978-88300FB01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26BE3-4B54-49E5-987A-77A75F604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95C16-775F-47B6-B651-920CA356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A648-8BB7-4A1B-9135-51E217B6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6B1E-DB94-415F-983A-67A2A8F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6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6792-B048-4B52-8B1A-85AF0AC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2BA45-79B6-4CE1-A0DA-4BAC52C79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D9C6-8BAE-4A9F-B331-A9D91474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AF3C-5F90-4CA8-846C-0A35980F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F50BD-927D-491D-B68F-8908FF5F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663FE-D146-435B-A2FD-65DFA8B61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94F27-B3F6-4F75-B551-C9002D40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8D62-3F59-49F7-A4C3-1DF46F2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2551-F8E8-4D8C-A4CF-23168936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2A19-6A29-4DBA-8974-DD536A01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CB6B-F493-47EE-87CB-F8367ACC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C142-B2FD-4CA1-9DB4-163A1515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1735-37DC-4105-B289-08CFC73E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B38C-80AD-44A7-A999-D389B93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8244-53B0-4E36-942C-C51A94ED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FCFA-1FA9-4093-99A9-2A08234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9670-3164-47D3-BD2D-AC116D4E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3502-E042-4EAF-9DEF-20DCABA2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23E5-7F24-46E8-B2D9-D89F203C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74A5-1EB7-43B4-8AE1-E168093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0C46-0132-4C7D-93C5-29ACDCEA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C72E-C275-478A-BB02-DF283F6C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FFA77-339D-4DE3-8EBA-4E836FD06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5908D-C7BA-4B5B-B66A-DEA1B397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F128B-5E6C-4792-8A4E-2F17626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42747-576D-4D74-8629-02B71953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3BEA-ABF6-4ED0-80C0-A9CB504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A996-57D8-46B8-BC47-53843164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19D53-02D9-4122-BD88-D4A7A631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D18D-36BB-4477-8B9E-F2D820907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01C95-0767-487F-A07B-82CA7B81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216CC-E9A1-447C-BCAA-E3B28811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FE9C8-604E-43C5-8C16-6934BD95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897A9-8518-47B9-9B6E-946AF7E3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2213-8288-4B40-900A-BC84F34C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CD4B6-30C8-478B-8051-03EC29A7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AA83E-B22E-42CD-81E1-CD39699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ADC7B-5C04-441D-BF20-77A0E129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E807-8608-46D9-98C6-A48C82E3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DC7B0-584E-43BE-A43E-30D6A40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954F9-06A7-4861-815C-C3EF2AE2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0BBC-4247-40EC-98DD-B79CDF66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2A8D-80A2-4CD2-A5EE-6889EA11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AC8F-F7AB-4839-A71B-EB487338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85920-A4BF-4107-8D36-9DE759CB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1425-167E-437B-BD41-AF51CA6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3831-284A-4478-A00A-3519B76C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7CA4-B9EF-4E1B-80C0-AE8A215A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5C272-3FFB-431F-B7CF-4DA9192CF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8F99-9193-435F-815C-260D98A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D470E-BEE5-4E9C-A439-D6409506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12AB-1691-473E-919C-B80A5141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D25AC-CCBD-45B1-9E46-C2678EC7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3B884-DFEF-419B-9D0E-3A70A08B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720E-D730-42ED-B2A3-8480AF91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626B-566F-4197-B7E5-6CC3AB19C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3DAD-FDE4-4B63-8F60-730F5BA11A2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3BF-DBF7-49CE-A7F0-3938F8876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A05B-7D38-4E75-9728-B2BA7263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6A05-2266-41F4-9361-0989F8FF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AA2-B8C5-4F5C-B83B-2AA726EDC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2E31D-D135-4BD9-98C2-E8218DD5F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 – Data Types</a:t>
            </a:r>
          </a:p>
        </p:txBody>
      </p:sp>
    </p:spTree>
    <p:extLst>
      <p:ext uri="{BB962C8B-B14F-4D97-AF65-F5344CB8AC3E}">
        <p14:creationId xmlns:p14="http://schemas.microsoft.com/office/powerpoint/2010/main" val="184612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8AF0-D146-4C33-98AC-04F3614B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 Can Be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5333-8944-468E-B23E-BEDD8767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different types of variables in the same array</a:t>
            </a:r>
          </a:p>
          <a:p>
            <a:r>
              <a:rPr lang="en-US" dirty="0"/>
              <a:t>Arrays can hold objects, functions, and even other arrays!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BD069-97F2-44ED-89BA-91535BCD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399"/>
            <a:ext cx="6096000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B26-3670-4661-A9E0-435EF35A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6830-D467-46C7-B72A-19A2AB18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JavaScript’s arrays are much more powerful than other language’s arrays, like Java or C</a:t>
            </a:r>
          </a:p>
          <a:p>
            <a:r>
              <a:rPr lang="en-US" dirty="0"/>
              <a:t>JavaScript arrays have built in properties and methods to handle common operations we need to perform on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240D0-43C7-4C1F-A668-60EC8846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44639"/>
            <a:ext cx="6095999" cy="18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847-6B49-4472-AD57-A4756BF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36C9-552E-45D5-B4A7-E1ECCA91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working with a variable, you may not know what data it contains</a:t>
            </a:r>
          </a:p>
          <a:p>
            <a:r>
              <a:rPr lang="en-US" dirty="0"/>
              <a:t>It can be difficult to figure out sometimes, since the </a:t>
            </a:r>
            <a:r>
              <a:rPr lang="en-US" b="1" i="1" dirty="0" err="1"/>
              <a:t>typeof</a:t>
            </a:r>
            <a:r>
              <a:rPr lang="en-US" dirty="0"/>
              <a:t> operator returns “object” when used on an array</a:t>
            </a:r>
          </a:p>
        </p:txBody>
      </p:sp>
    </p:spTree>
    <p:extLst>
      <p:ext uri="{BB962C8B-B14F-4D97-AF65-F5344CB8AC3E}">
        <p14:creationId xmlns:p14="http://schemas.microsoft.com/office/powerpoint/2010/main" val="54813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2C65-15C3-4114-86B2-0E7F6CDF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0A5C-4732-49B8-96E4-8718CC1B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figure out if a variable is an array is to call </a:t>
            </a:r>
            <a:r>
              <a:rPr lang="en-US" b="1" i="1" dirty="0" err="1"/>
              <a:t>Array.isArray</a:t>
            </a:r>
            <a:r>
              <a:rPr lang="en-US" b="1" i="1" dirty="0"/>
              <a:t>(</a:t>
            </a:r>
            <a:r>
              <a:rPr lang="en-US" dirty="0" err="1"/>
              <a:t>yourArrayHere</a:t>
            </a:r>
            <a:r>
              <a:rPr lang="en-US" b="1" i="1" dirty="0"/>
              <a:t>)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D8B89-663A-456E-8555-13E60C03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176"/>
            <a:ext cx="6096000" cy="33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8F48-E3F8-46B5-BF84-14243EBC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- </a:t>
            </a:r>
            <a:r>
              <a:rPr lang="en-US" b="1" i="1" dirty="0"/>
              <a:t>length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7144-26FD-4747-8752-E57DA449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length</a:t>
            </a:r>
            <a:r>
              <a:rPr lang="en-US" dirty="0"/>
              <a:t> property returns the number of elements in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438F5-4800-4E7C-97EC-7ECCB296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0797"/>
            <a:ext cx="6096000" cy="2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DA48-4ADF-4201-956B-69642211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– </a:t>
            </a:r>
            <a:r>
              <a:rPr lang="en-US" b="1" i="1" dirty="0"/>
              <a:t>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04F1-8BF2-4FC3-9E37-2A268B11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add elements to the end of an array using the </a:t>
            </a:r>
            <a:r>
              <a:rPr lang="en-US" b="1" i="1" dirty="0"/>
              <a:t>length</a:t>
            </a:r>
            <a:r>
              <a:rPr lang="en-US" dirty="0"/>
              <a:t> property</a:t>
            </a:r>
          </a:p>
          <a:p>
            <a:r>
              <a:rPr lang="en-US" dirty="0"/>
              <a:t>However, it is much safer to add elements using </a:t>
            </a:r>
            <a:r>
              <a:rPr lang="en-US" b="1" i="1" dirty="0"/>
              <a:t>push(element)</a:t>
            </a:r>
            <a:r>
              <a:rPr lang="en-US" dirty="0"/>
              <a:t>, so that is the preferred way to do so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50A9C-1723-4628-A3E3-618D49BC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56231"/>
            <a:ext cx="5327034" cy="150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D4113-D541-450A-9434-9C97C48B0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07" y="5356232"/>
            <a:ext cx="6914094" cy="15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C9D6-DF76-4AE0-8B8B-3E0B3F14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36DC-7473-448C-994B-27F8FDE7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the length property to assign a new element</a:t>
            </a:r>
          </a:p>
          <a:p>
            <a:r>
              <a:rPr lang="en-US" dirty="0"/>
              <a:t>This works the best for shorter arrays, but be careful about leaving “holes” in your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0ADD2-49E9-4755-8063-69C0BED7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3894"/>
            <a:ext cx="12192000" cy="2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BFC-753D-4796-9F8B-284003F6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507-BE89-4AC6-8BF9-0A22B070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reassign a value to an existing index</a:t>
            </a:r>
          </a:p>
          <a:p>
            <a:r>
              <a:rPr lang="en-US" dirty="0"/>
              <a:t>Again, </a:t>
            </a:r>
            <a:r>
              <a:rPr lang="en-US" i="1" dirty="0"/>
              <a:t>indexes start from 0 and the last element is always 1 less than the length of the array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43CCF-F6C3-47A5-A696-D75DCD5C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96522"/>
            <a:ext cx="12192001" cy="3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8BDC-F353-49EE-8C66-7B2E1845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1757-A3F3-4F10-9BF9-D53AE8DB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remove elements using the </a:t>
            </a:r>
            <a:r>
              <a:rPr lang="en-US" b="1" dirty="0"/>
              <a:t>delete</a:t>
            </a:r>
            <a:r>
              <a:rPr lang="en-US" dirty="0"/>
              <a:t> keyword like such:</a:t>
            </a:r>
          </a:p>
          <a:p>
            <a:pPr lvl="1"/>
            <a:r>
              <a:rPr lang="en-US" dirty="0"/>
              <a:t>delete student[0];	// “Graham” -&gt; Undefined</a:t>
            </a:r>
          </a:p>
          <a:p>
            <a:r>
              <a:rPr lang="en-US" dirty="0"/>
              <a:t>Try to use pop() or shift() instead, since Undefined values can mess with our operations by creating “holes” in the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0E063-388F-4606-89AA-6B2FF7C5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3726047"/>
            <a:ext cx="11008659" cy="31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8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91B4-26B7-44AF-B256-BA011259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push(element)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232D-A0B3-48E0-A1A0-EDDAF9A0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add an element to the end of an array is using the </a:t>
            </a:r>
            <a:r>
              <a:rPr lang="en-US" b="1" i="1" dirty="0"/>
              <a:t>push(element)</a:t>
            </a:r>
            <a:r>
              <a:rPr lang="en-US" dirty="0"/>
              <a:t>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1081B-6D58-46D8-B4EB-07D8316A6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2545"/>
            <a:ext cx="12192000" cy="32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36F9-EE6E-4C16-9C60-DB98314A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BF6A-2F39-4F54-B239-02E53999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Arrays</a:t>
            </a:r>
            <a:r>
              <a:rPr lang="en-US" dirty="0"/>
              <a:t> are special variables that can hold more than one value at a time</a:t>
            </a:r>
          </a:p>
          <a:p>
            <a:r>
              <a:rPr lang="en-US" dirty="0"/>
              <a:t>If you have a list of items (like car names), we would normally have to store each value in its own variable</a:t>
            </a:r>
          </a:p>
          <a:p>
            <a:r>
              <a:rPr lang="en-US" dirty="0"/>
              <a:t>The more variables we needed to save, the more difficult it would be to keep track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0A953-D464-4A75-B72F-E6FA3243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055"/>
            <a:ext cx="6096000" cy="23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2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E327-2DAA-451C-82DB-0D40775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pop()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8944-966E-46F8-B5E4-711776C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pop()</a:t>
            </a:r>
            <a:r>
              <a:rPr lang="en-US" dirty="0"/>
              <a:t> removes and returns the last element of the </a:t>
            </a:r>
            <a:r>
              <a:rPr lang="en-US" dirty="0" err="1"/>
              <a:t>the</a:t>
            </a:r>
            <a:r>
              <a:rPr lang="en-US" dirty="0"/>
              <a:t> array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2B4E5-1431-4007-97BB-3282B17F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347"/>
            <a:ext cx="12192000" cy="38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DD16-3964-4BE9-9E0F-6DC3C89D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10515600" cy="1325563"/>
          </a:xfrm>
        </p:spPr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shift()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4EA1-A06F-4412-BEEA-19E7AC7D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shift()</a:t>
            </a:r>
            <a:r>
              <a:rPr lang="en-US" dirty="0"/>
              <a:t> removes and returns the first element of the array, then shifts the other elements to the left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CFF0C-5375-456D-ACA0-A3EC3DBD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889"/>
            <a:ext cx="12192000" cy="39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A832-95EF-4BA7-8292-0E26B907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unshift()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0213-F8A2-41CB-AEF1-DCF1B1B2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unshift()</a:t>
            </a:r>
            <a:r>
              <a:rPr lang="en-US" dirty="0"/>
              <a:t> adds an element to the beginning of the array and shifts all the other elements to the right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20CF0-18AF-4DC7-A674-97141C41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877"/>
            <a:ext cx="12192000" cy="38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8887-AEC1-4621-8EB2-CFB99A38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– </a:t>
            </a:r>
            <a:r>
              <a:rPr lang="en-US" b="1" i="1" dirty="0"/>
              <a:t>join()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2DF-D0E2-4CCC-B678-61CA079A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join() </a:t>
            </a:r>
            <a:r>
              <a:rPr lang="en-US" dirty="0"/>
              <a:t>returns the entire array in the form of a string</a:t>
            </a:r>
          </a:p>
          <a:p>
            <a:r>
              <a:rPr lang="en-US" b="1" i="1" dirty="0"/>
              <a:t>join()</a:t>
            </a:r>
            <a:r>
              <a:rPr lang="en-US" dirty="0"/>
              <a:t> takes an optional parameter that allows you to separate each element of the array with a substring of your choice in the new string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29B60-A157-48DF-B3A8-91F52E6E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3545147"/>
            <a:ext cx="10201835" cy="33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DE9-E1B1-477A-A592-9FE73DB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deleteCount</a:t>
            </a:r>
            <a:r>
              <a:rPr lang="en-US" b="1" i="1" dirty="0"/>
              <a:t>, item1, item2,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1F9B-AF3E-4415-BBB7-22FD2195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adding AND/OR removing elements from an array</a:t>
            </a:r>
          </a:p>
          <a:p>
            <a:r>
              <a:rPr lang="en-US" dirty="0"/>
              <a:t>Returns an array of the removed elements, or an empty array if none were removed</a:t>
            </a:r>
          </a:p>
          <a:p>
            <a:r>
              <a:rPr lang="en-US" dirty="0"/>
              <a:t>It is possible to add and remove elements at the same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88430-1C6B-4CBD-BF54-68A0A89E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9917"/>
            <a:ext cx="12192000" cy="3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4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6723-B7D9-4311-A8B6-90652E17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deleteCount</a:t>
            </a:r>
            <a:r>
              <a:rPr lang="en-US" b="1" i="1" dirty="0"/>
              <a:t>, item1, item2,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7F8B-EDC0-4B3E-8FAA-75855E68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startIndex</a:t>
            </a:r>
            <a:r>
              <a:rPr lang="en-US" dirty="0"/>
              <a:t>: index to start changing the array at</a:t>
            </a:r>
          </a:p>
          <a:p>
            <a:r>
              <a:rPr lang="en-US" dirty="0" err="1"/>
              <a:t>deleteCount</a:t>
            </a:r>
            <a:r>
              <a:rPr lang="en-US" dirty="0"/>
              <a:t>: number of elements to remove (0 if you want to add)</a:t>
            </a:r>
          </a:p>
          <a:p>
            <a:r>
              <a:rPr lang="en-US" dirty="0"/>
              <a:t>items 1 – n (optional): items to add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0C0A1-2009-4CCE-996F-1B9951063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269"/>
            <a:ext cx="12192000" cy="32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625-186C-4607-8CF3-DA3F2055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deleteCount</a:t>
            </a:r>
            <a:r>
              <a:rPr lang="en-US" b="1" i="1" dirty="0"/>
              <a:t>, item1, item2, …)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84BE3-2C0C-46CC-B395-1139F5A0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905"/>
            <a:ext cx="12192000" cy="4206096"/>
          </a:xfrm>
        </p:spPr>
      </p:pic>
    </p:spTree>
    <p:extLst>
      <p:ext uri="{BB962C8B-B14F-4D97-AF65-F5344CB8AC3E}">
        <p14:creationId xmlns:p14="http://schemas.microsoft.com/office/powerpoint/2010/main" val="225940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AD33-0F02-48BD-A65E-F1B7E9AE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(array1, array2,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A04B-A26D-4C70-9450-807C1D5C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Concatenates array1 on to array2 </a:t>
            </a:r>
          </a:p>
          <a:p>
            <a:r>
              <a:rPr lang="en-US" dirty="0"/>
              <a:t>Returns a new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40B0B-5840-4749-A151-A5CCB998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6296"/>
            <a:ext cx="12192000" cy="40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7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E75E-4EBF-4CBB-BDBA-3A6FB878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</a:t>
            </a:r>
            <a:r>
              <a:rPr lang="en-US" b="1" i="1" dirty="0" err="1"/>
              <a:t>startIndex</a:t>
            </a:r>
            <a:r>
              <a:rPr lang="en-US" b="1" i="1" dirty="0"/>
              <a:t>, </a:t>
            </a:r>
            <a:r>
              <a:rPr lang="en-US" b="1" i="1" dirty="0" err="1"/>
              <a:t>endIndex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2531-8F34-4BB9-8E07-793739B7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“slice” (subarray) of an array between the start and end indexes</a:t>
            </a:r>
          </a:p>
          <a:p>
            <a:r>
              <a:rPr lang="en-US" dirty="0"/>
              <a:t>Does not alter the original array</a:t>
            </a:r>
          </a:p>
          <a:p>
            <a:r>
              <a:rPr lang="en-US" dirty="0"/>
              <a:t>The </a:t>
            </a:r>
            <a:r>
              <a:rPr lang="en-US" b="1" i="1" dirty="0" err="1"/>
              <a:t>endIndex</a:t>
            </a:r>
            <a:r>
              <a:rPr lang="en-US" dirty="0"/>
              <a:t> is optional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FF1D8-AF9D-4ACC-9F5F-7782C767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08"/>
            <a:ext cx="6237124" cy="1083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B5D47-5382-4D40-A080-06773DE24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6" y="5786808"/>
            <a:ext cx="6006353" cy="10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3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8ACA-FF13-4287-B212-24E6F646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toString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3338-485A-4EDE-AFF5-3EF78531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like all objects in JavaScript, have a built-in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BDEAF-E55D-412C-B402-333C1440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45"/>
            <a:ext cx="6096000" cy="31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BCD6-9E0D-4591-9066-0A507FC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896E-D62A-4186-BED4-41FC8187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b="1" i="1" dirty="0"/>
              <a:t>array</a:t>
            </a:r>
            <a:r>
              <a:rPr lang="en-US" dirty="0"/>
              <a:t> we can keep all of our values under a single name</a:t>
            </a:r>
          </a:p>
          <a:p>
            <a:r>
              <a:rPr lang="en-US" dirty="0"/>
              <a:t>The values we store in an array are called </a:t>
            </a:r>
            <a:r>
              <a:rPr lang="en-US" b="1" i="1" dirty="0"/>
              <a:t>elements</a:t>
            </a:r>
            <a:r>
              <a:rPr lang="en-US" dirty="0"/>
              <a:t> </a:t>
            </a:r>
          </a:p>
          <a:p>
            <a:r>
              <a:rPr lang="en-US" dirty="0"/>
              <a:t>We can access these values using its </a:t>
            </a:r>
            <a:r>
              <a:rPr lang="en-US" b="1" i="1" dirty="0"/>
              <a:t>index number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1EDF-FB92-4C54-B804-D0DA2648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8915"/>
            <a:ext cx="12192000" cy="11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94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0430-184B-4211-A069-0E83C281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FD30-6470-45AB-AFB2-EC191A45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all kinds of values in an array, but unorganized data is much more difficult to work with</a:t>
            </a:r>
          </a:p>
          <a:p>
            <a:r>
              <a:rPr lang="en-US" dirty="0"/>
              <a:t>Many problems will become much easier if we can sort an array</a:t>
            </a:r>
          </a:p>
          <a:p>
            <a:r>
              <a:rPr lang="en-US" dirty="0"/>
              <a:t>For these situations, we have </a:t>
            </a:r>
            <a:r>
              <a:rPr lang="en-US" b="1" i="1" dirty="0"/>
              <a:t>sort()</a:t>
            </a:r>
            <a:r>
              <a:rPr lang="en-US" dirty="0"/>
              <a:t> and </a:t>
            </a:r>
            <a:r>
              <a:rPr lang="en-US" b="1" i="1" dirty="0"/>
              <a:t>reverse()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sort(): 1 – n or a –z</a:t>
            </a:r>
          </a:p>
          <a:p>
            <a:pPr lvl="1"/>
            <a:r>
              <a:rPr lang="en-US" dirty="0"/>
              <a:t>Reverse(): n -1 or z -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EC054-5F71-4255-839F-09548F3E9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3268"/>
            <a:ext cx="6096000" cy="139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0F32E-628D-49F2-9E21-AD13A41F1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31462"/>
            <a:ext cx="6096000" cy="7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352A-8CA6-4CF9-8216-867D4FEE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A269-53C4-46D4-8EC0-6E540E27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sort() </a:t>
            </a:r>
            <a:r>
              <a:rPr lang="en-US" i="1" dirty="0"/>
              <a:t>can</a:t>
            </a:r>
            <a:r>
              <a:rPr lang="en-US" dirty="0"/>
              <a:t> sort Numbers, it is not as accurate as with Strings</a:t>
            </a:r>
          </a:p>
          <a:p>
            <a:r>
              <a:rPr lang="en-US" dirty="0"/>
              <a:t>By default, sort() converts Numbers to Strings, and it will compare the first Number of each string.</a:t>
            </a:r>
          </a:p>
          <a:p>
            <a:r>
              <a:rPr lang="en-US" dirty="0"/>
              <a:t>This will sort incorrectly in situations like with “50” and “250”, since it will read the 5 in 50 and the 2 in 250 first and 5 &gt;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E7162-1110-432A-B47D-D7809108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5457"/>
            <a:ext cx="6096000" cy="19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A4E7-EBFF-4676-93CD-56A21C2A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A134-AC3F-40B6-BEC0-31614F45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to sort Numbers frequently, so to solve this issue, we have to write a </a:t>
            </a:r>
            <a:r>
              <a:rPr lang="en-US" b="1" i="1" dirty="0"/>
              <a:t>compare function</a:t>
            </a:r>
            <a:r>
              <a:rPr lang="en-US" dirty="0"/>
              <a:t> to give to the sort() method</a:t>
            </a:r>
          </a:p>
          <a:p>
            <a:r>
              <a:rPr lang="en-US" dirty="0"/>
              <a:t>Don’t worry too much about how the function works for right now: only that a – b will sort ascending, and b – a will sort descending.</a:t>
            </a:r>
          </a:p>
          <a:p>
            <a:r>
              <a:rPr lang="en-US" dirty="0"/>
              <a:t>Notice - this function does not have a name.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4AF8-F450-4697-A799-4F468D48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99"/>
            <a:ext cx="6096000" cy="17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C767-5F78-476E-A8DD-17328432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6D82-CAEE-4C5B-BC82-CDEF82D3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want to “reset” an array back to a random order</a:t>
            </a:r>
          </a:p>
          <a:p>
            <a:r>
              <a:rPr lang="en-US" dirty="0"/>
              <a:t>We can use a special compare function to achieve this</a:t>
            </a:r>
          </a:p>
          <a:p>
            <a:r>
              <a:rPr lang="en-US" dirty="0"/>
              <a:t>Fairly niche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538E9-AE54-4AAC-B53C-5EB8BA4C1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943"/>
            <a:ext cx="6096000" cy="17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1517-EDBB-4DE5-AF18-E14600CF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 and Max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7562-8EDB-40DD-9039-C18A7A0F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Max:</a:t>
            </a:r>
          </a:p>
          <a:p>
            <a:pPr lvl="1"/>
            <a:r>
              <a:rPr lang="en-US" b="1" i="1" dirty="0" err="1"/>
              <a:t>Math.max.apply</a:t>
            </a:r>
            <a:r>
              <a:rPr lang="en-US" b="1" i="1" dirty="0"/>
              <a:t>()</a:t>
            </a:r>
          </a:p>
          <a:p>
            <a:r>
              <a:rPr lang="en-US" dirty="0"/>
              <a:t>Min:</a:t>
            </a:r>
          </a:p>
          <a:p>
            <a:pPr lvl="1"/>
            <a:r>
              <a:rPr lang="en-US" b="1" i="1" dirty="0" err="1"/>
              <a:t>Math.min.apply</a:t>
            </a:r>
            <a:r>
              <a:rPr lang="en-US" b="1" i="1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7084-BD50-4D87-BCE9-2B5B7427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1389"/>
            <a:ext cx="5182655" cy="3146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4824D-0668-4C08-84C4-6FAFCADE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71" y="3714199"/>
            <a:ext cx="5047129" cy="31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C414-36AD-4741-8BB6-E71853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8136-E2EF-4ED8-9BB3-B3CEF092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you arrays will be full of objects</a:t>
            </a:r>
          </a:p>
          <a:p>
            <a:r>
              <a:rPr lang="en-US" dirty="0"/>
              <a:t>We can use our compare function with our object’s properties/values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215FE-50EC-461D-A9A2-80A6DE298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687"/>
            <a:ext cx="12192000" cy="35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5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A91D-0AE3-4A74-8910-B644D52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C0A7-43EE-405C-ADC3-541AAF91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times when we work with arrays we want to do something to each element of the array</a:t>
            </a:r>
          </a:p>
          <a:p>
            <a:r>
              <a:rPr lang="en-US" dirty="0"/>
              <a:t>Iteration methods all take a </a:t>
            </a:r>
            <a:r>
              <a:rPr lang="en-US" b="1" i="1" dirty="0"/>
              <a:t>callback function: </a:t>
            </a:r>
            <a:r>
              <a:rPr lang="en-US" dirty="0"/>
              <a:t>a function used as a parameter of another function</a:t>
            </a:r>
          </a:p>
          <a:p>
            <a:r>
              <a:rPr lang="en-US" dirty="0"/>
              <a:t>We need to write a callback function to manipulate an element, then the iteration method will apply our callback function to every element in the array</a:t>
            </a:r>
          </a:p>
        </p:txBody>
      </p:sp>
    </p:spTree>
    <p:extLst>
      <p:ext uri="{BB962C8B-B14F-4D97-AF65-F5344CB8AC3E}">
        <p14:creationId xmlns:p14="http://schemas.microsoft.com/office/powerpoint/2010/main" val="3397691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59C-C058-4547-A238-23B5111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53A6-38DF-42BB-8074-867A15D3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our callback functions will only be used a single time inside of an iteration method (similar to compare functions)</a:t>
            </a:r>
          </a:p>
          <a:p>
            <a:r>
              <a:rPr lang="en-US" dirty="0"/>
              <a:t>Functions like these can be defined inside of the parentheses of another function and </a:t>
            </a:r>
            <a:r>
              <a:rPr lang="en-US" i="1" dirty="0"/>
              <a:t>do not need to be named </a:t>
            </a:r>
            <a:endParaRPr lang="en-US" dirty="0"/>
          </a:p>
          <a:p>
            <a:r>
              <a:rPr lang="en-US" dirty="0"/>
              <a:t>We call these functions </a:t>
            </a:r>
            <a:r>
              <a:rPr lang="en-US" b="1" i="1" dirty="0"/>
              <a:t>anonymous functions</a:t>
            </a:r>
            <a:r>
              <a:rPr lang="en-US" dirty="0"/>
              <a:t> since they only get used once and are never named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0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C580-E60B-47EF-B20A-E5D2466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forEach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B306-EFA5-4477-A698-49890599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Applies a callback function to each element of your array</a:t>
            </a:r>
          </a:p>
          <a:p>
            <a:pPr lvl="1"/>
            <a:r>
              <a:rPr lang="en-US" sz="2800" dirty="0"/>
              <a:t>Three possible parameters:</a:t>
            </a:r>
          </a:p>
          <a:p>
            <a:pPr lvl="2"/>
            <a:r>
              <a:rPr lang="en-US" sz="2800" dirty="0"/>
              <a:t>element – the element to operate on</a:t>
            </a:r>
          </a:p>
          <a:p>
            <a:pPr lvl="2"/>
            <a:r>
              <a:rPr lang="en-US" sz="2800" dirty="0"/>
              <a:t>index – the element’s index</a:t>
            </a:r>
          </a:p>
          <a:p>
            <a:pPr lvl="2"/>
            <a:r>
              <a:rPr lang="en-US" sz="2800" dirty="0"/>
              <a:t>array – the array you want to operate on</a:t>
            </a:r>
          </a:p>
          <a:p>
            <a:pPr lvl="1"/>
            <a:r>
              <a:rPr lang="en-US" sz="2800" dirty="0"/>
              <a:t>You will not always need all three parameters, often one is plenty</a:t>
            </a:r>
          </a:p>
        </p:txBody>
      </p:sp>
    </p:spTree>
    <p:extLst>
      <p:ext uri="{BB962C8B-B14F-4D97-AF65-F5344CB8AC3E}">
        <p14:creationId xmlns:p14="http://schemas.microsoft.com/office/powerpoint/2010/main" val="4159988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BE60-8F3E-461F-94C0-76BE135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forEach</a:t>
            </a:r>
            <a:r>
              <a:rPr lang="en-US" b="1" i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5DEB5-14D7-42A7-99C2-83A54E3C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74" y="0"/>
            <a:ext cx="4816257" cy="3185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8BEE7-9627-4F72-AEE0-F6977A1E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74" y="4343182"/>
            <a:ext cx="4915326" cy="2514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C7E35-181F-4441-ACC6-69431A90A390}"/>
              </a:ext>
            </a:extLst>
          </p:cNvPr>
          <p:cNvSpPr txBox="1"/>
          <p:nvPr/>
        </p:nvSpPr>
        <p:spPr>
          <a:xfrm>
            <a:off x="866909" y="2174782"/>
            <a:ext cx="6409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either use anonymous functions as our callback functions, or ignore them entirely and define our functions like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two examples function identically</a:t>
            </a:r>
          </a:p>
        </p:txBody>
      </p:sp>
    </p:spTree>
    <p:extLst>
      <p:ext uri="{BB962C8B-B14F-4D97-AF65-F5344CB8AC3E}">
        <p14:creationId xmlns:p14="http://schemas.microsoft.com/office/powerpoint/2010/main" val="195785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058-24DC-4BA0-A5A4-7227559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358A-DFAC-402B-936A-969B0C7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arrays using an </a:t>
            </a:r>
            <a:r>
              <a:rPr lang="en-US" i="1" dirty="0"/>
              <a:t>array literal (brackets)</a:t>
            </a:r>
            <a:endParaRPr lang="en-US" dirty="0"/>
          </a:p>
          <a:p>
            <a:r>
              <a:rPr lang="en-US" dirty="0"/>
              <a:t>Can be created on a single line, or on multiple like we do with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EB13B-8E06-4B44-926D-6D4F8346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8499"/>
            <a:ext cx="12192000" cy="1632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3C462-3F9C-4CEB-8DCB-6B4B9C261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881698"/>
            <a:ext cx="3505200" cy="2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14CA-EBBF-4B6A-A127-D35B7695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0FAE-6EBA-4B6E-855D-D50D089D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array by performing an operation on each element in an array</a:t>
            </a:r>
          </a:p>
          <a:p>
            <a:r>
              <a:rPr lang="en-US" dirty="0"/>
              <a:t>Does not modify the original array</a:t>
            </a:r>
          </a:p>
          <a:p>
            <a:r>
              <a:rPr lang="en-US" dirty="0"/>
              <a:t>Does not execute on elements without values</a:t>
            </a:r>
          </a:p>
        </p:txBody>
      </p:sp>
    </p:spTree>
    <p:extLst>
      <p:ext uri="{BB962C8B-B14F-4D97-AF65-F5344CB8AC3E}">
        <p14:creationId xmlns:p14="http://schemas.microsoft.com/office/powerpoint/2010/main" val="1559487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53B-1EE3-4915-BD51-5B30FFF1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map()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A6C63-8A05-4504-8E40-614EAD6D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4648"/>
            <a:ext cx="3388659" cy="2413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8DED7-F1B8-47CD-BFAD-EC589E95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13" y="4448601"/>
            <a:ext cx="4320988" cy="2409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445EC-9236-49B0-B049-48AFFC42FFCC}"/>
              </a:ext>
            </a:extLst>
          </p:cNvPr>
          <p:cNvSpPr txBox="1"/>
          <p:nvPr/>
        </p:nvSpPr>
        <p:spPr>
          <a:xfrm>
            <a:off x="672353" y="1801906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examples use the same array as before, but this time they reduce each element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we write our callback functions, many times we only need to operate on a single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map() method will then apply our function to each element</a:t>
            </a:r>
          </a:p>
        </p:txBody>
      </p:sp>
    </p:spTree>
    <p:extLst>
      <p:ext uri="{BB962C8B-B14F-4D97-AF65-F5344CB8AC3E}">
        <p14:creationId xmlns:p14="http://schemas.microsoft.com/office/powerpoint/2010/main" val="1597076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245-F9CE-4E14-AA25-DC88F754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D923-DD88-4242-BAB9-7FEC2F91D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new array of all the elements in an array that pass a test</a:t>
            </a:r>
          </a:p>
          <a:p>
            <a:r>
              <a:rPr lang="en-US" dirty="0"/>
              <a:t>Does not modify the original array</a:t>
            </a:r>
          </a:p>
          <a:p>
            <a:r>
              <a:rPr lang="en-US" dirty="0"/>
              <a:t>This is a great preview into conditionals</a:t>
            </a:r>
          </a:p>
        </p:txBody>
      </p:sp>
    </p:spTree>
    <p:extLst>
      <p:ext uri="{BB962C8B-B14F-4D97-AF65-F5344CB8AC3E}">
        <p14:creationId xmlns:p14="http://schemas.microsoft.com/office/powerpoint/2010/main" val="623891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D99F-AED7-4845-B7C3-6EF1C44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A8BA-E2F4-42FA-AD56-B66793AA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examples check if each element in an array is </a:t>
            </a:r>
            <a:br>
              <a:rPr lang="en-US" dirty="0"/>
            </a:br>
            <a:r>
              <a:rPr lang="en-US" dirty="0"/>
              <a:t>even</a:t>
            </a:r>
          </a:p>
          <a:p>
            <a:r>
              <a:rPr lang="en-US" dirty="0"/>
              <a:t>The test can be anything you can imagine</a:t>
            </a:r>
          </a:p>
          <a:p>
            <a:r>
              <a:rPr lang="en-US" dirty="0"/>
              <a:t>Returns a new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4618-0B1F-4707-A656-90407929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89331"/>
            <a:ext cx="3496235" cy="296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AB92E-9BBE-4D24-AF07-6165BF41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4" y="3884437"/>
            <a:ext cx="5898776" cy="29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26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0A25-1E13-4F91-AE3E-A3C1A2D2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2515-9A2E-46AD-B96E-3BDB9977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 function on each element and returns a single value</a:t>
            </a:r>
          </a:p>
          <a:p>
            <a:r>
              <a:rPr lang="en-US" dirty="0"/>
              <a:t>Works left to right (</a:t>
            </a:r>
            <a:r>
              <a:rPr lang="en-US" dirty="0" err="1"/>
              <a:t>reduceRight</a:t>
            </a:r>
            <a:r>
              <a:rPr lang="en-US" dirty="0"/>
              <a:t>() is the opposite)</a:t>
            </a:r>
          </a:p>
          <a:p>
            <a:r>
              <a:rPr lang="en-US" dirty="0"/>
              <a:t>Has an extra parameter for a total</a:t>
            </a:r>
          </a:p>
        </p:txBody>
      </p:sp>
    </p:spTree>
    <p:extLst>
      <p:ext uri="{BB962C8B-B14F-4D97-AF65-F5344CB8AC3E}">
        <p14:creationId xmlns:p14="http://schemas.microsoft.com/office/powerpoint/2010/main" val="2756353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B2C-4C88-4D3F-B26A-D31320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reduce()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BB48-15EA-46F9-BC1A-24E862B2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returns a single value rather than another</a:t>
            </a:r>
            <a:br>
              <a:rPr lang="en-US" dirty="0"/>
            </a:br>
            <a:r>
              <a:rPr lang="en-US" dirty="0"/>
              <a:t>array</a:t>
            </a:r>
          </a:p>
          <a:p>
            <a:r>
              <a:rPr lang="en-US" dirty="0"/>
              <a:t>Comes up often when we want to find an array’s Sum, Max, Min, etc.</a:t>
            </a:r>
          </a:p>
          <a:p>
            <a:r>
              <a:rPr lang="en-US" dirty="0"/>
              <a:t>May accept an initial value for the value 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9492C-6A84-4E17-A45C-2A8BB3A6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5330"/>
            <a:ext cx="3290047" cy="2422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3837F-3977-44D7-A7D9-F8B6EF33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31" y="4435331"/>
            <a:ext cx="8943969" cy="24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8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733D-6BDB-4BD8-9CD9-299911E4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A5F8-657F-4F40-AAB5-7E1ED75F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all elements in an array pass a test</a:t>
            </a:r>
          </a:p>
          <a:p>
            <a:r>
              <a:rPr lang="en-US" dirty="0"/>
              <a:t>Returns a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5C500-CBE2-4A2A-A657-2E16DF97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4345"/>
            <a:ext cx="6373906" cy="303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EF38E-BA70-4476-8DB6-A632DDF25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51" y="3824344"/>
            <a:ext cx="5827149" cy="30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4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84B3-84C5-42DF-96B7-7FE30B0A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some()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1531-18E6-4CBC-BA46-DAFAAF0A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every()</a:t>
            </a:r>
          </a:p>
          <a:p>
            <a:r>
              <a:rPr lang="en-US" dirty="0"/>
              <a:t>Checks if </a:t>
            </a:r>
            <a:r>
              <a:rPr lang="en-US" i="1" dirty="0"/>
              <a:t>at least one</a:t>
            </a:r>
            <a:r>
              <a:rPr lang="en-US" dirty="0"/>
              <a:t> element in an array passed a test</a:t>
            </a:r>
          </a:p>
          <a:p>
            <a:r>
              <a:rPr lang="en-US" dirty="0"/>
              <a:t>Returns a </a:t>
            </a:r>
            <a:r>
              <a:rPr lang="en-US" dirty="0" err="1"/>
              <a:t>boolean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C027-75CC-4B41-BDFA-36790EAA2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2866"/>
            <a:ext cx="3952141" cy="329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4ACA3-1448-4A44-8B8B-7F894353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62866"/>
            <a:ext cx="6096000" cy="32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FDCA-6140-48CB-B597-661CB1A6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indexOf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BB0E-38EF-4DCC-9387-CA79EB42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a callback function</a:t>
            </a:r>
          </a:p>
          <a:p>
            <a:r>
              <a:rPr lang="en-US" dirty="0"/>
              <a:t>item: parameter of element to search for</a:t>
            </a:r>
          </a:p>
          <a:p>
            <a:r>
              <a:rPr lang="en-US" dirty="0"/>
              <a:t>start: parameter of index to search from (optional)</a:t>
            </a:r>
          </a:p>
          <a:p>
            <a:r>
              <a:rPr lang="en-US" dirty="0"/>
              <a:t>Returns the element, or -1 if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E8195-C730-44E5-AD83-D829C055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796279"/>
            <a:ext cx="4419600" cy="20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4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357A-219F-491A-85D6-B501339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lastIndexOf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BF1F-6E09-4993-93C1-33ECEC8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just like </a:t>
            </a:r>
            <a:r>
              <a:rPr lang="en-US" i="1" dirty="0" err="1"/>
              <a:t>indexOf</a:t>
            </a:r>
            <a:r>
              <a:rPr lang="en-US" i="1" dirty="0"/>
              <a:t>()</a:t>
            </a:r>
            <a:r>
              <a:rPr lang="en-US" dirty="0"/>
              <a:t>, but returns the last occurrence of the </a:t>
            </a:r>
            <a:r>
              <a:rPr lang="en-US" dirty="0" err="1"/>
              <a:t>searchItem</a:t>
            </a:r>
            <a:r>
              <a:rPr lang="en-US" dirty="0"/>
              <a:t> instead of the first</a:t>
            </a:r>
          </a:p>
          <a:p>
            <a:r>
              <a:rPr lang="en-US" dirty="0"/>
              <a:t>Also supports optional </a:t>
            </a:r>
            <a:r>
              <a:rPr lang="en-US" dirty="0" err="1"/>
              <a:t>startIndex</a:t>
            </a:r>
            <a:r>
              <a:rPr lang="en-US" dirty="0"/>
              <a:t> parameter</a:t>
            </a:r>
          </a:p>
          <a:p>
            <a:r>
              <a:rPr lang="en-US" dirty="0"/>
              <a:t>Returns the element if found, -1 if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6D1D4-B19B-4EFD-A6FC-49ED0C30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5425"/>
            <a:ext cx="6096000" cy="25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4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FB0-53A5-424B-8D5D-D6FDEC6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C116-C6AA-4A6E-94D0-D13C8147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an array element by referring to the </a:t>
            </a:r>
            <a:r>
              <a:rPr lang="en-US" b="1" i="1" dirty="0"/>
              <a:t>index number</a:t>
            </a:r>
            <a:endParaRPr lang="en-US" dirty="0"/>
          </a:p>
          <a:p>
            <a:r>
              <a:rPr lang="en-US" dirty="0"/>
              <a:t>Indexes in JS always begin with 0, so we count the positions of an Array starting from 0.</a:t>
            </a:r>
          </a:p>
          <a:p>
            <a:r>
              <a:rPr lang="en-US" dirty="0"/>
              <a:t>The first element of an array is always at index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F3284-A9D6-4138-956A-58F79BBF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505"/>
            <a:ext cx="12192000" cy="13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08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A29A-0C2C-42C1-AC57-07A2478C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66F3-6EB3-4492-BC3A-66B096155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first element that passes a test</a:t>
            </a:r>
          </a:p>
          <a:p>
            <a:r>
              <a:rPr lang="en-US" dirty="0"/>
              <a:t>Not supported in older browsers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5EE35-A971-4807-8CDA-712436794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0237"/>
            <a:ext cx="4392706" cy="3827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E2375-1992-4107-A8C7-D08B297AD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6" y="4275683"/>
            <a:ext cx="7799295" cy="2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65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9FED-45A2-4D67-BFDE-7A02B35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findIndex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8A2F-CEC5-469E-8C45-E22CB484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index of the first element that passes a test</a:t>
            </a:r>
          </a:p>
          <a:p>
            <a:r>
              <a:rPr lang="en-US" dirty="0"/>
              <a:t>Not supported by older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CE742-2D2B-451D-99A9-7F0D0F7E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87" y="2758849"/>
            <a:ext cx="5432613" cy="4099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26BB6-7B77-4F6E-8767-67C1FC6AA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52056"/>
            <a:ext cx="6759387" cy="19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7E1-05C9-42CA-B48E-1DCA40E9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30E9-ADEB-4429-95F9-BAB94562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entire array by using its variable</a:t>
            </a:r>
          </a:p>
          <a:p>
            <a:r>
              <a:rPr lang="en-US" dirty="0"/>
              <a:t>An array’s last element always has a value of </a:t>
            </a:r>
            <a:r>
              <a:rPr lang="en-US" b="1" i="1" dirty="0"/>
              <a:t>one less than its length</a:t>
            </a:r>
          </a:p>
          <a:p>
            <a:r>
              <a:rPr lang="en-US" dirty="0"/>
              <a:t>We can find an array’s length using the </a:t>
            </a:r>
            <a:r>
              <a:rPr lang="en-US" b="1" i="1" dirty="0"/>
              <a:t>length</a:t>
            </a:r>
            <a:r>
              <a:rPr lang="en-US" dirty="0"/>
              <a:t> property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44157-85B4-4F7E-9989-872E7507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2969"/>
            <a:ext cx="6096000" cy="1795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7EEDD-7ED8-4FB3-A64C-C920E2A1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6417"/>
            <a:ext cx="6096000" cy="35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6F7-7CD0-4667-A979-083418B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AC88-B730-40A8-8D0F-63CD910D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Strings, Arrays are </a:t>
            </a:r>
            <a:r>
              <a:rPr lang="en-US" b="1" dirty="0"/>
              <a:t>mutable</a:t>
            </a:r>
            <a:r>
              <a:rPr lang="en-US" dirty="0"/>
              <a:t>, meaning you can change their values at will</a:t>
            </a:r>
          </a:p>
          <a:p>
            <a:r>
              <a:rPr lang="en-US" dirty="0"/>
              <a:t>We can assign a value to arrays using their indexes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1CB6A-408E-496F-AAD5-ED29CADD1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671"/>
            <a:ext cx="6096000" cy="27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60F-14BE-4CAE-9D7F-D3B41476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9429-71AE-4EBD-A98E-BE4F071A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 special kind of object, like we saw when the </a:t>
            </a:r>
            <a:r>
              <a:rPr lang="en-US" b="1" i="1" dirty="0" err="1"/>
              <a:t>typeof</a:t>
            </a:r>
            <a:r>
              <a:rPr lang="en-US" dirty="0"/>
              <a:t> operator returned “object” when used on an array</a:t>
            </a:r>
          </a:p>
          <a:p>
            <a:r>
              <a:rPr lang="en-US" dirty="0"/>
              <a:t>However, arrays do not function like regular objects</a:t>
            </a:r>
          </a:p>
          <a:p>
            <a:r>
              <a:rPr lang="en-US" dirty="0"/>
              <a:t>Arrays use numbers to access their “elements”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7E6B3-7C86-4064-AFF8-D7A041A8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9101"/>
            <a:ext cx="6096000" cy="22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55C2-8AFA-4FB9-976B-42B90AE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BBF9-75BC-4838-AC81-F3374071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use </a:t>
            </a:r>
            <a:r>
              <a:rPr lang="en-US" b="1" i="1" dirty="0"/>
              <a:t>names</a:t>
            </a:r>
            <a:r>
              <a:rPr lang="en-US" dirty="0"/>
              <a:t> to access their values (sometimes called “members”)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B96E7-2DEB-4FD0-A288-CD29666B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8089"/>
            <a:ext cx="12192000" cy="26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1755</Words>
  <Application>Microsoft Office PowerPoint</Application>
  <PresentationFormat>Widescreen</PresentationFormat>
  <Paragraphs>175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Arrays</vt:lpstr>
      <vt:lpstr>What is an Array?</vt:lpstr>
      <vt:lpstr>What is an Array?</vt:lpstr>
      <vt:lpstr>Creating an Array</vt:lpstr>
      <vt:lpstr>Accessing Array Elements</vt:lpstr>
      <vt:lpstr>Accessing Array Elements</vt:lpstr>
      <vt:lpstr>Changing Array Elements</vt:lpstr>
      <vt:lpstr>Arrays are Objects</vt:lpstr>
      <vt:lpstr>Arrays are Objects</vt:lpstr>
      <vt:lpstr>Array Elements Can Be Objects</vt:lpstr>
      <vt:lpstr>JavaScript Arrays</vt:lpstr>
      <vt:lpstr>How to Recognize an Array</vt:lpstr>
      <vt:lpstr>How to Recognize an Array</vt:lpstr>
      <vt:lpstr>Array Properties - length </vt:lpstr>
      <vt:lpstr>Array Properties – length</vt:lpstr>
      <vt:lpstr>Assigning Elements</vt:lpstr>
      <vt:lpstr>Assigning Elements</vt:lpstr>
      <vt:lpstr>Deleting Elements</vt:lpstr>
      <vt:lpstr>Array Methods – push(element)</vt:lpstr>
      <vt:lpstr>Array Methods – pop()</vt:lpstr>
      <vt:lpstr>Array Methods – shift() </vt:lpstr>
      <vt:lpstr>Array Methods – unshift()</vt:lpstr>
      <vt:lpstr>Array Methods – join()</vt:lpstr>
      <vt:lpstr>splice(startIndex, deleteCount, item1, item2, …)</vt:lpstr>
      <vt:lpstr>splice(startIndex, deleteCount, item1, item2, …)</vt:lpstr>
      <vt:lpstr>splice(startIndex, deleteCount, item1, item2, …)</vt:lpstr>
      <vt:lpstr>concat(array1, array2, …)</vt:lpstr>
      <vt:lpstr>slice(startIndex, endIndex)</vt:lpstr>
      <vt:lpstr>toString()</vt:lpstr>
      <vt:lpstr>Sorting Arrays</vt:lpstr>
      <vt:lpstr>Sorting Numbers</vt:lpstr>
      <vt:lpstr>Sorting Numbers</vt:lpstr>
      <vt:lpstr>Random Sort</vt:lpstr>
      <vt:lpstr>Finding the Min and Max of an Array</vt:lpstr>
      <vt:lpstr>Sorting Object Arrays</vt:lpstr>
      <vt:lpstr>Array Iteration</vt:lpstr>
      <vt:lpstr>Anonymous Functions</vt:lpstr>
      <vt:lpstr>forEach()</vt:lpstr>
      <vt:lpstr>forEach()</vt:lpstr>
      <vt:lpstr>map()</vt:lpstr>
      <vt:lpstr>map()</vt:lpstr>
      <vt:lpstr>filter()</vt:lpstr>
      <vt:lpstr>filter()</vt:lpstr>
      <vt:lpstr>reduce()</vt:lpstr>
      <vt:lpstr>reduce()</vt:lpstr>
      <vt:lpstr>every()</vt:lpstr>
      <vt:lpstr>some()</vt:lpstr>
      <vt:lpstr>indexOf()</vt:lpstr>
      <vt:lpstr>lastIndexOf()</vt:lpstr>
      <vt:lpstr>find()</vt:lpstr>
      <vt:lpstr>findIndex()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YWCA Rockford</dc:creator>
  <cp:lastModifiedBy>Graham Eichsteadt</cp:lastModifiedBy>
  <cp:revision>49</cp:revision>
  <dcterms:created xsi:type="dcterms:W3CDTF">2023-04-07T20:56:15Z</dcterms:created>
  <dcterms:modified xsi:type="dcterms:W3CDTF">2023-08-14T17:51:01Z</dcterms:modified>
</cp:coreProperties>
</file>