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98" r:id="rId6"/>
    <p:sldId id="260" r:id="rId7"/>
    <p:sldId id="261" r:id="rId8"/>
    <p:sldId id="262" r:id="rId9"/>
    <p:sldId id="296" r:id="rId10"/>
    <p:sldId id="266" r:id="rId11"/>
    <p:sldId id="299" r:id="rId12"/>
    <p:sldId id="263" r:id="rId13"/>
    <p:sldId id="264" r:id="rId14"/>
    <p:sldId id="265" r:id="rId15"/>
    <p:sldId id="267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7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WCA Rockford" initials="YR" lastIdx="1" clrIdx="0">
    <p:extLst>
      <p:ext uri="{19B8F6BF-5375-455C-9EA6-DF929625EA0E}">
        <p15:presenceInfo xmlns:p15="http://schemas.microsoft.com/office/powerpoint/2012/main" userId="07de4477408643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367-6F8E-4A09-96C7-18142F60A1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8CABE-31CC-467D-A681-C1A25047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1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charCode</a:t>
            </a:r>
            <a:r>
              <a:rPr lang="en-US" dirty="0"/>
              <a:t> can be converted to a character using </a:t>
            </a:r>
            <a:r>
              <a:rPr lang="en-US" b="1" i="1" dirty="0" err="1"/>
              <a:t>String.fromCharCode</a:t>
            </a:r>
            <a:r>
              <a:rPr lang="en-US" b="1" i="1" dirty="0"/>
              <a:t>(</a:t>
            </a:r>
            <a:r>
              <a:rPr lang="en-US" b="1" i="1" dirty="0" err="1"/>
              <a:t>charCode</a:t>
            </a:r>
            <a:r>
              <a:rPr lang="en-US" b="1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8CABE-31CC-467D-A681-C1A250476E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7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23FC-0B8B-4B65-86AD-A64372BFA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2A4D8-5700-41B8-9694-317954AEA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458DE-6AA0-4DDA-B986-7A5C733E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7AD3-0C6E-4A53-9061-B3A2B79B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8395-ECC3-49F1-81D1-77A09359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6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57FD-1536-4CFA-A007-2315AE9B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86618-6388-4A26-8EBB-9F0133BD2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BD25F-1DFF-4275-8DC5-C6555BB9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3483-384D-4EFA-BC8E-70E293C8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AFFC9-0798-4046-A9F2-8B1C6A40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4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69932-485B-452D-9DF8-9D254A033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029DB-E721-44F9-B0F6-E76C1690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994B-C9C6-4A65-B011-CD530B57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AE1B5-526A-4DB6-8D49-E016026B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3899D-12A9-44B0-BF0B-B773C62D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4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C2C0-F697-4C37-9914-C0938EAC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6E69-8D34-41F8-8885-3BD08B56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93D6C-AA14-48BA-AF2D-0732EAC6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2A2B-1C28-408E-A83B-22F20C5C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33ADC-27DC-4A93-A0DE-293BA213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5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44F9-5AE3-41A2-B4A8-9ACEA317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0BFC4-8FF6-4FAB-ABF7-8A5FC80D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FAD0-347A-4273-892A-C2E10515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9844D-6DC2-4E6E-8750-27F4B268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73D41-8F3E-4777-869D-234E2426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01DA-39BF-49B2-8563-BF2CDE91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48CF-98E1-47DE-8365-30937467C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7F2B9-6766-4EA6-BB1B-5AA7F95C5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87CEB-9983-4B7B-8F53-D7DEDD78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481E7-3006-4AE0-9CB6-8E7805DF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C51E0-D997-4CBA-9F86-EC782BE5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8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BEA3-567C-4745-B5FE-E16FCCC5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A0E92-056E-4594-A0E7-A23CEB0AC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033DF-A9D5-4ABE-BE35-7DD447688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77683-3C4C-4D25-8D4B-C770F34D4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23D61-67EC-4949-B797-D2375EEBA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88A27-AF23-4AC9-B318-770D242A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1522D-DE85-4B6E-BCD8-719F132A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C6C24-CFF4-43BD-9BDF-41D0EB53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B712-1438-41AC-B4E2-9E3E0BEC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A0DB9-9293-45C5-90FB-1C200E4F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BE14D-0960-48E8-B896-05F060C7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19C77-C564-4BB4-B0F3-F9F1BD95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3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77121-359B-4A94-9815-BF6A535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B9BB4-86A3-461D-AC93-632419FE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FF873-9402-42E7-AB5B-4424ECEA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3316-FBCE-4AA2-900E-3B98F9F2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7D31-7100-470F-BDB6-71F19323F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CA997-9376-482D-9394-124F4F096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1331D-E878-4797-B368-9E2CC9E0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BD695-0B12-45CB-94D6-28A7B462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FCFC-D37E-4406-88BE-84EF88E9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04DD-E5F1-4DE8-9F2B-C8A8F1C4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E3B3F-5592-4498-89E8-46AC43D49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222E0-3992-40A8-86F4-02ABC415A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DBBA-6FF3-40C1-9516-355A28A9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6E855-ACE7-4C15-B435-71A8FCAA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D7AE9-50EE-42CC-8B9C-7788CEA8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6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7E76C-3DFC-472B-A199-6E8C6B8A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5E45-25D6-46B4-8067-BD669481B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1D344-FDC5-492B-8573-2DF55E69F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E69EB-7E94-43A1-A496-ABF1E2996B8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ACA9-DAE5-429A-8A69-9455D79F8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89FBD-B376-465C-983D-E6DBC01E9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2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F4E9-AD3D-41DB-83AE-FEE6EE086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16638-66C9-4387-BE3D-7F96B87EB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4: Data Types</a:t>
            </a:r>
          </a:p>
        </p:txBody>
      </p:sp>
    </p:spTree>
    <p:extLst>
      <p:ext uri="{BB962C8B-B14F-4D97-AF65-F5344CB8AC3E}">
        <p14:creationId xmlns:p14="http://schemas.microsoft.com/office/powerpoint/2010/main" val="2133892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61B4-3623-404C-A1AB-C13CDCC9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30F6-EC50-477A-866D-77F01330E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Indexes</a:t>
            </a:r>
            <a:r>
              <a:rPr lang="en-US" dirty="0"/>
              <a:t> are the positions of elements in a string</a:t>
            </a:r>
          </a:p>
          <a:p>
            <a:r>
              <a:rPr lang="en-US" dirty="0"/>
              <a:t>In JavaScript, </a:t>
            </a:r>
            <a:r>
              <a:rPr lang="en-US" b="1" dirty="0"/>
              <a:t>indexes begin at 0 and end at 1 less than the length of the string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FEB9-DECA-4DA1-84B7-6D42D9007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5770"/>
            <a:ext cx="9471424" cy="1402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D01C2-1505-4EBB-9A26-F6F26425E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24" y="2870600"/>
            <a:ext cx="2720576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2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547D-0700-7D43-9598-AE126B43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35C3-2702-EA6A-48A1-C811BB96D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always access the first character of a string using </a:t>
            </a:r>
            <a:r>
              <a:rPr lang="en-US" b="1" i="1" dirty="0"/>
              <a:t>index 0</a:t>
            </a:r>
            <a:endParaRPr lang="en-US" dirty="0"/>
          </a:p>
          <a:p>
            <a:r>
              <a:rPr lang="en-US" dirty="0"/>
              <a:t>We can always access the last character of a string using </a:t>
            </a:r>
            <a:r>
              <a:rPr lang="en-US" b="1" i="1" dirty="0"/>
              <a:t>the length of the string - 1</a:t>
            </a:r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C2AC597-94EA-380D-6AFF-62717DF55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1151"/>
            <a:ext cx="6001966" cy="2686849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A347D41F-0B91-B42B-3116-116A8729F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255" y="4171151"/>
            <a:ext cx="6278746" cy="268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8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E912-6DEF-4B3D-A790-7A4A4F95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EE859-DE5C-426A-880F-D9AEBBDA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properties and methods are available to primitives, like Strings </a:t>
            </a:r>
          </a:p>
          <a:p>
            <a:r>
              <a:rPr lang="en-US" b="1" dirty="0"/>
              <a:t>Length</a:t>
            </a:r>
          </a:p>
          <a:p>
            <a:pPr lvl="1"/>
            <a:r>
              <a:rPr lang="en-US" dirty="0"/>
              <a:t>Property for how many characters are in a string</a:t>
            </a:r>
          </a:p>
          <a:p>
            <a:pPr lvl="1"/>
            <a:r>
              <a:rPr lang="en-US" dirty="0"/>
              <a:t>One of the most used properties in 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CB4E1-6CC6-46D2-BB77-8A8170079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16573"/>
            <a:ext cx="12192000" cy="294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9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B5C7-579A-42BA-83FD-58D75B93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String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AE51-750F-42CF-A4E7-CC8078D8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Especially in Web Development, we will want to pull out specific parts from a string</a:t>
            </a:r>
          </a:p>
          <a:p>
            <a:r>
              <a:rPr lang="en-US" dirty="0"/>
              <a:t>We have 3 methods that can extract from a string:</a:t>
            </a:r>
          </a:p>
          <a:p>
            <a:pPr lvl="1"/>
            <a:r>
              <a:rPr lang="en-US" b="1" i="1" dirty="0"/>
              <a:t>slice(start, end)</a:t>
            </a:r>
            <a:r>
              <a:rPr lang="en-US" dirty="0"/>
              <a:t>,</a:t>
            </a:r>
            <a:r>
              <a:rPr lang="en-US" b="1" i="1" dirty="0"/>
              <a:t> substring(start, end)</a:t>
            </a:r>
            <a:r>
              <a:rPr lang="en-US" dirty="0"/>
              <a:t>, and</a:t>
            </a:r>
            <a:r>
              <a:rPr lang="en-US" b="1" i="1" dirty="0"/>
              <a:t> </a:t>
            </a:r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</a:p>
        </p:txBody>
      </p:sp>
    </p:spTree>
    <p:extLst>
      <p:ext uri="{BB962C8B-B14F-4D97-AF65-F5344CB8AC3E}">
        <p14:creationId xmlns:p14="http://schemas.microsoft.com/office/powerpoint/2010/main" val="2029847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4C93-1928-42CA-8EB6-E37A29B2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slice(start,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83E2-0745-4F66-AA00-716845C3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Captures part of a string and returns it </a:t>
            </a:r>
            <a:r>
              <a:rPr lang="en-US" b="1" i="1" dirty="0"/>
              <a:t>as a new string</a:t>
            </a:r>
          </a:p>
          <a:p>
            <a:r>
              <a:rPr lang="en-US" b="1" i="1" dirty="0"/>
              <a:t>start</a:t>
            </a:r>
            <a:r>
              <a:rPr lang="en-US" dirty="0"/>
              <a:t> is the index to start at</a:t>
            </a:r>
          </a:p>
          <a:p>
            <a:r>
              <a:rPr lang="en-US" dirty="0"/>
              <a:t>(Optional) </a:t>
            </a:r>
            <a:r>
              <a:rPr lang="en-US" b="1" i="1" dirty="0"/>
              <a:t>end</a:t>
            </a:r>
            <a:r>
              <a:rPr lang="en-US" dirty="0"/>
              <a:t> is the index to stop </a:t>
            </a:r>
            <a:r>
              <a:rPr lang="en-US" b="1" i="1" dirty="0"/>
              <a:t>before</a:t>
            </a:r>
            <a:endParaRPr lang="en-US" dirty="0"/>
          </a:p>
          <a:p>
            <a:r>
              <a:rPr lang="en-US" dirty="0"/>
              <a:t>In JavaScript, indexes </a:t>
            </a:r>
            <a:r>
              <a:rPr lang="en-US" b="1" dirty="0"/>
              <a:t>count up from 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D878F-3332-4F1D-AE59-07ED46ACB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4177"/>
            <a:ext cx="6096000" cy="903823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1A51326-DFB8-53EA-7D7D-6548D584E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041727"/>
            <a:ext cx="6096000" cy="18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721E-69BC-4D78-9C79-53D99479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slice(start,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359B-BE5A-40CE-B947-608D66FB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F5928-DCA5-EE00-1FEB-58ED9B7D1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7144"/>
            <a:ext cx="12192000" cy="341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6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3FAF-9A36-424B-B829-333421DF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slice(start,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6321-9B3B-4D57-8F33-19C61EFCF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make our parameters (start and end) negative</a:t>
            </a:r>
          </a:p>
          <a:p>
            <a:r>
              <a:rPr lang="en-US" dirty="0"/>
              <a:t>If start or end value is negative, we count from the end of the string</a:t>
            </a:r>
          </a:p>
          <a:p>
            <a:r>
              <a:rPr lang="en-US" dirty="0"/>
              <a:t>To slice out “com” we would need to count back 3 characters</a:t>
            </a:r>
          </a:p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77C6F10-364C-37F4-808D-A40AD432E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37" y="3619343"/>
            <a:ext cx="5985164" cy="3238657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4579976D-A804-12D6-D90E-2E5E6381E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21689"/>
            <a:ext cx="6206837" cy="32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1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CCD5-FCD9-4FB1-A3D5-0B81E126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substring(start,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7AE4-6DAD-4E0C-AA92-992C8C2CE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slice(start, end)</a:t>
            </a:r>
          </a:p>
          <a:p>
            <a:r>
              <a:rPr lang="en-US" dirty="0"/>
              <a:t>However, if start or end is less than 0, </a:t>
            </a:r>
            <a:r>
              <a:rPr lang="en-US" b="1" i="1" dirty="0"/>
              <a:t>we treat it as 0 </a:t>
            </a:r>
            <a:r>
              <a:rPr lang="en-US" dirty="0"/>
              <a:t>(We do not use negatives)</a:t>
            </a:r>
          </a:p>
          <a:p>
            <a:r>
              <a:rPr lang="en-US" dirty="0"/>
              <a:t>Start – index to start at</a:t>
            </a:r>
          </a:p>
          <a:p>
            <a:r>
              <a:rPr lang="en-US" dirty="0"/>
              <a:t>End (Optional) – index to end 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F403C-D885-4D89-9567-B25A86F7C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6891"/>
            <a:ext cx="6096000" cy="19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66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7228-CE58-4DE7-8D8E-C3A47847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substring(start, end)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C7EB3-1344-444B-A575-60039D7C3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47" y="1752119"/>
            <a:ext cx="9726706" cy="5105881"/>
          </a:xfrm>
        </p:spPr>
      </p:pic>
    </p:spTree>
    <p:extLst>
      <p:ext uri="{BB962C8B-B14F-4D97-AF65-F5344CB8AC3E}">
        <p14:creationId xmlns:p14="http://schemas.microsoft.com/office/powerpoint/2010/main" val="3440943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78EE-7926-4D49-A182-458D1BE7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336F-1950-453E-997B-132FDA2B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 </a:t>
            </a:r>
            <a:r>
              <a:rPr lang="en-US" dirty="0"/>
              <a:t>is also similar to slice(start, end)</a:t>
            </a:r>
          </a:p>
          <a:p>
            <a:r>
              <a:rPr lang="en-US" dirty="0"/>
              <a:t>start – the first index to use</a:t>
            </a:r>
          </a:p>
          <a:p>
            <a:r>
              <a:rPr lang="en-US" dirty="0"/>
              <a:t>Length (Optional) – length of the desired substring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BDB74-F1E3-4C59-9E94-D51436DF9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6509"/>
            <a:ext cx="6096000" cy="195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4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80B4-F9EF-4DE8-AA86-83EB8184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AD8BB-0D23-413E-AA71-039CD3E5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used to store and manipulate text </a:t>
            </a:r>
          </a:p>
          <a:p>
            <a:r>
              <a:rPr lang="en-US" dirty="0"/>
              <a:t>Strings are </a:t>
            </a:r>
            <a:r>
              <a:rPr lang="en-US" i="1" dirty="0"/>
              <a:t>immutable</a:t>
            </a:r>
            <a:endParaRPr lang="en-US" dirty="0"/>
          </a:p>
          <a:p>
            <a:r>
              <a:rPr lang="en-US" dirty="0"/>
              <a:t>Strings are 0 or more characters inside of quotation marks (“”)</a:t>
            </a:r>
          </a:p>
          <a:p>
            <a:r>
              <a:rPr lang="en-US" dirty="0"/>
              <a:t>Strings can use ‘single quotes’, “double quotes”, or `backticks`</a:t>
            </a:r>
          </a:p>
        </p:txBody>
      </p:sp>
    </p:spTree>
    <p:extLst>
      <p:ext uri="{BB962C8B-B14F-4D97-AF65-F5344CB8AC3E}">
        <p14:creationId xmlns:p14="http://schemas.microsoft.com/office/powerpoint/2010/main" val="2281415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B06F-581C-4D46-A9B6-65D4117A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C9E1-A6AF-4802-974C-039CA33C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AACD1-71BA-4161-8796-38692D001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1301424"/>
            <a:ext cx="11219330" cy="55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6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A9DC-F61E-4D94-B360-532D9B1D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4B74-60DE-4D49-9CD3-093E1C7C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the start negative to count from the end, and then use length as normal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B42A2-D61D-4BDB-890E-2E5823174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23" y="2896173"/>
            <a:ext cx="7987553" cy="396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48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2074-0716-486F-BFD9-FADC4BA6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B8DA-7D90-4009-B781-DAF066CAD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of these three methods can be used when you want to take a substring</a:t>
            </a:r>
          </a:p>
          <a:p>
            <a:r>
              <a:rPr lang="en-US" dirty="0"/>
              <a:t>Feel free to use which ever you like the best or makes the most sense to you</a:t>
            </a:r>
          </a:p>
        </p:txBody>
      </p:sp>
    </p:spTree>
    <p:extLst>
      <p:ext uri="{BB962C8B-B14F-4D97-AF65-F5344CB8AC3E}">
        <p14:creationId xmlns:p14="http://schemas.microsoft.com/office/powerpoint/2010/main" val="179300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0A88-41A6-4162-A265-B00C273C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String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8B39-0F40-4F0B-9147-EEE74D02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strings are immutable (cannot be changed/altered), so all methods return a new string with your changes</a:t>
            </a:r>
          </a:p>
          <a:p>
            <a:r>
              <a:rPr lang="en-US" dirty="0"/>
              <a:t>Just like we can take substrings of larger strings, we can also replace substrings with other strings</a:t>
            </a:r>
          </a:p>
          <a:p>
            <a:r>
              <a:rPr lang="en-US" dirty="0"/>
              <a:t>We can use the </a:t>
            </a:r>
            <a:r>
              <a:rPr lang="en-US" b="1" i="1" dirty="0"/>
              <a:t>replace(</a:t>
            </a:r>
            <a:r>
              <a:rPr lang="en-US" b="1" i="1" dirty="0" err="1"/>
              <a:t>searchValue</a:t>
            </a:r>
            <a:r>
              <a:rPr lang="en-US" b="1" i="1" dirty="0"/>
              <a:t>, </a:t>
            </a:r>
            <a:r>
              <a:rPr lang="en-US" b="1" i="1" dirty="0" err="1"/>
              <a:t>newValue</a:t>
            </a:r>
            <a:r>
              <a:rPr lang="en-US" b="1" i="1" dirty="0"/>
              <a:t>) </a:t>
            </a:r>
            <a:r>
              <a:rPr lang="en-US" dirty="0"/>
              <a:t>method to handle this</a:t>
            </a:r>
          </a:p>
        </p:txBody>
      </p:sp>
    </p:spTree>
    <p:extLst>
      <p:ext uri="{BB962C8B-B14F-4D97-AF65-F5344CB8AC3E}">
        <p14:creationId xmlns:p14="http://schemas.microsoft.com/office/powerpoint/2010/main" val="521422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9710-10DD-4D04-B958-F4B9A603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replace(</a:t>
            </a:r>
            <a:r>
              <a:rPr lang="en-US" b="1" i="1" dirty="0" err="1"/>
              <a:t>searchValue</a:t>
            </a:r>
            <a:r>
              <a:rPr lang="en-US" b="1" i="1" dirty="0"/>
              <a:t>, </a:t>
            </a:r>
            <a:r>
              <a:rPr lang="en-US" b="1" i="1" dirty="0" err="1"/>
              <a:t>newValue</a:t>
            </a:r>
            <a:r>
              <a:rPr lang="en-US" b="1" i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7F27-F05C-4441-85A5-2D67B8A5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the </a:t>
            </a:r>
            <a:r>
              <a:rPr lang="en-US" b="1" i="1" dirty="0" err="1"/>
              <a:t>searchValue</a:t>
            </a:r>
            <a:r>
              <a:rPr lang="en-US" dirty="0"/>
              <a:t> with a </a:t>
            </a:r>
            <a:r>
              <a:rPr lang="en-US" b="1" i="1" dirty="0" err="1"/>
              <a:t>newValue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10F13-FB17-415B-9150-050CCA28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3489"/>
            <a:ext cx="12192000" cy="413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32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04FB-127B-46D3-9E0C-E4BB3941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toUpperCase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3757-AD3D-4101-ACFB-197B3AE0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i="1" dirty="0" err="1"/>
              <a:t>toUpperCase</a:t>
            </a:r>
            <a:r>
              <a:rPr lang="en-US" b="1" i="1" dirty="0"/>
              <a:t>()</a:t>
            </a:r>
            <a:r>
              <a:rPr lang="en-US" dirty="0"/>
              <a:t> to change a string to all caps</a:t>
            </a:r>
          </a:p>
          <a:p>
            <a:r>
              <a:rPr lang="en-US" dirty="0"/>
              <a:t>No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AB6FE-DB8C-4F71-AA4D-F88C179F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3319"/>
            <a:ext cx="12192000" cy="39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88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FBDC-7AC9-4A53-9885-0DAA1488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toLowerCase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C729-179F-4179-B544-3ADA5064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i="1" dirty="0" err="1"/>
              <a:t>toLowerCase</a:t>
            </a:r>
            <a:r>
              <a:rPr lang="en-US" i="1" dirty="0"/>
              <a:t>()</a:t>
            </a:r>
            <a:r>
              <a:rPr lang="en-US" dirty="0"/>
              <a:t> method to convert a string to all lowercase </a:t>
            </a:r>
          </a:p>
          <a:p>
            <a:r>
              <a:rPr lang="en-US" dirty="0"/>
              <a:t>No parameters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7E07E-1BF6-45B3-95F1-A34C0F4F9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3" y="3340856"/>
            <a:ext cx="10999694" cy="351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09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08A4-D735-4DB1-87EC-70CFAF40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concat</a:t>
            </a:r>
            <a:r>
              <a:rPr lang="en-US" b="1" i="1" dirty="0"/>
              <a:t>(stringToAdd1, stringToAdd2,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E719-7693-40FA-98E3-370AEDEF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want to add strings together</a:t>
            </a:r>
          </a:p>
          <a:p>
            <a:r>
              <a:rPr lang="en-US" dirty="0"/>
              <a:t>With </a:t>
            </a:r>
            <a:r>
              <a:rPr lang="en-US" b="1" i="1" dirty="0" err="1"/>
              <a:t>concat</a:t>
            </a:r>
            <a:r>
              <a:rPr lang="en-US" b="1" i="1" dirty="0"/>
              <a:t>()</a:t>
            </a:r>
            <a:r>
              <a:rPr lang="en-US" dirty="0"/>
              <a:t>, we can add as many strings as we want all at once</a:t>
            </a:r>
          </a:p>
          <a:p>
            <a:r>
              <a:rPr lang="en-US" dirty="0"/>
              <a:t>We can use </a:t>
            </a:r>
            <a:r>
              <a:rPr lang="en-US" b="1" i="1" dirty="0" err="1"/>
              <a:t>concat</a:t>
            </a:r>
            <a:r>
              <a:rPr lang="en-US" b="1" i="1" dirty="0"/>
              <a:t>()</a:t>
            </a:r>
            <a:r>
              <a:rPr lang="en-US" dirty="0"/>
              <a:t> instead of the +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06A97-8EED-4422-BB8B-1894AE198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1729"/>
            <a:ext cx="6096000" cy="270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4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8E15-E7D1-446B-B00E-EB9F82C9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trim()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9428-EEC1-43FB-A642-C2254610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common to receive inputs that do not match the format you need</a:t>
            </a:r>
          </a:p>
          <a:p>
            <a:r>
              <a:rPr lang="en-US" dirty="0"/>
              <a:t>Each whitespace counts as a character, so it will throw off your string operations</a:t>
            </a:r>
          </a:p>
          <a:p>
            <a:r>
              <a:rPr lang="en-US" dirty="0"/>
              <a:t>We can get rid of excess whitespace using </a:t>
            </a:r>
            <a:r>
              <a:rPr lang="en-US" b="1" i="1" dirty="0"/>
              <a:t>trim()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B10BD-DF19-415A-8096-C4645ACB1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3153"/>
            <a:ext cx="12192000" cy="253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2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A147-8DFF-426B-ACA6-88BB70C2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trim()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19E0FE-2435-4AB1-86E9-0BA805205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8926"/>
            <a:ext cx="12192000" cy="2580252"/>
          </a:xfrm>
        </p:spPr>
      </p:pic>
    </p:spTree>
    <p:extLst>
      <p:ext uri="{BB962C8B-B14F-4D97-AF65-F5344CB8AC3E}">
        <p14:creationId xmlns:p14="http://schemas.microsoft.com/office/powerpoint/2010/main" val="404715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BED0-6125-4DC3-B483-5F9E73E6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BC47-3AAC-4DF0-8BC0-498549AE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use an apostrophe or quotes inside of a string</a:t>
            </a:r>
          </a:p>
          <a:p>
            <a:r>
              <a:rPr lang="en-US" dirty="0"/>
              <a:t>If we tried to use a set of quotes around a word, but we had already used that as part of the string, it would end the string</a:t>
            </a:r>
          </a:p>
          <a:p>
            <a:r>
              <a:rPr lang="en-US" dirty="0"/>
              <a:t>We can solve this using the </a:t>
            </a:r>
            <a:r>
              <a:rPr lang="en-US" b="1" dirty="0"/>
              <a:t>escape character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AC8CF-EED3-4284-911D-744778E11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80872"/>
            <a:ext cx="12192000" cy="137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55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BDB3-DD26-44DF-8B2D-B90C75A1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29F0-C5BA-4670-A74F-088334F0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add characters to either side of string</a:t>
            </a:r>
          </a:p>
          <a:p>
            <a:r>
              <a:rPr lang="en-US" b="1" i="1" dirty="0" err="1"/>
              <a:t>padStart</a:t>
            </a:r>
            <a:r>
              <a:rPr lang="en-US" b="1" i="1" dirty="0"/>
              <a:t>() </a:t>
            </a:r>
            <a:r>
              <a:rPr lang="en-US" dirty="0"/>
              <a:t>and </a:t>
            </a:r>
            <a:r>
              <a:rPr lang="en-US" b="1" i="1" dirty="0" err="1"/>
              <a:t>padEnd</a:t>
            </a:r>
            <a:r>
              <a:rPr lang="en-US" b="1" i="1" dirty="0"/>
              <a:t>() </a:t>
            </a:r>
            <a:r>
              <a:rPr lang="en-US" dirty="0"/>
              <a:t>allow us to do this</a:t>
            </a:r>
          </a:p>
        </p:txBody>
      </p:sp>
    </p:spTree>
    <p:extLst>
      <p:ext uri="{BB962C8B-B14F-4D97-AF65-F5344CB8AC3E}">
        <p14:creationId xmlns:p14="http://schemas.microsoft.com/office/powerpoint/2010/main" val="3770905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8637-4AD6-4FB8-B162-26F0364F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padStart</a:t>
            </a:r>
            <a:r>
              <a:rPr lang="en-US" b="1" i="1" dirty="0"/>
              <a:t>(length, character)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B105-E194-495B-8985-6B7A3789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padStart</a:t>
            </a:r>
            <a:r>
              <a:rPr lang="en-US" b="1" i="1" dirty="0"/>
              <a:t>()</a:t>
            </a:r>
            <a:r>
              <a:rPr lang="en-US" dirty="0"/>
              <a:t> adds characters to the beginning of your string</a:t>
            </a:r>
          </a:p>
          <a:p>
            <a:r>
              <a:rPr lang="en-US" dirty="0"/>
              <a:t>It will add that character until it reaches a certain length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3DEEF-0BBB-458E-A57C-C89EFD3DD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9520"/>
            <a:ext cx="12192000" cy="38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65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1798-ADA2-411F-85E5-63BC8C6B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padEnd</a:t>
            </a:r>
            <a:r>
              <a:rPr lang="en-US" b="1" i="1" dirty="0"/>
              <a:t>(length, character)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EBE1-495C-4977-A4C4-56BE4135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similar to </a:t>
            </a:r>
            <a:r>
              <a:rPr lang="en-US" b="1" i="1" dirty="0" err="1"/>
              <a:t>padStart</a:t>
            </a:r>
            <a:r>
              <a:rPr lang="en-US" b="1" i="1" dirty="0"/>
              <a:t>()</a:t>
            </a:r>
            <a:r>
              <a:rPr lang="en-US" dirty="0"/>
              <a:t>, but adds to the end of the string instead of the beginning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07AFE-C8BF-4BE1-AE60-E184C2EA5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3315"/>
            <a:ext cx="12192000" cy="39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57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EBE2-6DA7-493A-BA5C-E267C4B8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String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495E-0D87-4DC9-8230-13BEDF2C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three ways we can access string characters</a:t>
            </a:r>
          </a:p>
          <a:p>
            <a:r>
              <a:rPr lang="en-US" b="1" i="1" dirty="0" err="1"/>
              <a:t>charAt</a:t>
            </a:r>
            <a:r>
              <a:rPr lang="en-US" b="1" i="1" dirty="0"/>
              <a:t>(index)</a:t>
            </a:r>
          </a:p>
          <a:p>
            <a:r>
              <a:rPr lang="en-US" b="1" i="1" dirty="0" err="1"/>
              <a:t>charCodeAt</a:t>
            </a:r>
            <a:r>
              <a:rPr lang="en-US" b="1" i="1" dirty="0"/>
              <a:t>(index)</a:t>
            </a:r>
          </a:p>
          <a:p>
            <a:r>
              <a:rPr lang="en-US" b="1" i="1" dirty="0"/>
              <a:t>string[index]</a:t>
            </a:r>
          </a:p>
        </p:txBody>
      </p:sp>
    </p:spTree>
    <p:extLst>
      <p:ext uri="{BB962C8B-B14F-4D97-AF65-F5344CB8AC3E}">
        <p14:creationId xmlns:p14="http://schemas.microsoft.com/office/powerpoint/2010/main" val="4172636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A829-7A62-429C-968C-37504E2C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charAt</a:t>
            </a:r>
            <a:r>
              <a:rPr lang="en-US" b="1" i="1" dirty="0"/>
              <a:t>(index)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4B5F-A239-4BC9-BA30-51AC7B49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character at the given index of a string</a:t>
            </a:r>
          </a:p>
          <a:p>
            <a:r>
              <a:rPr lang="en-US" dirty="0"/>
              <a:t>Returns an empty string if you access an index that does not exist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07310-2D4A-4DAC-82E2-90004B7E6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079"/>
            <a:ext cx="6096000" cy="400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6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CD7B-23CD-4CAD-8F60-254E5208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charCodeAt</a:t>
            </a:r>
            <a:r>
              <a:rPr lang="en-US" b="1" i="1" dirty="0"/>
              <a:t>(index)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CCF0-703C-4547-817F-18E75590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might have to work with strings/characters in languages other than English </a:t>
            </a:r>
          </a:p>
          <a:p>
            <a:r>
              <a:rPr lang="en-US" dirty="0"/>
              <a:t>Unicode is a set of characters that encompasses all characters in every language</a:t>
            </a:r>
          </a:p>
          <a:p>
            <a:r>
              <a:rPr lang="en-US" dirty="0" err="1"/>
              <a:t>charCodeAt</a:t>
            </a:r>
            <a:r>
              <a:rPr lang="en-US" dirty="0"/>
              <a:t>() ensures that you will be able to work with any character of every language </a:t>
            </a:r>
          </a:p>
          <a:p>
            <a:r>
              <a:rPr lang="en-US" dirty="0"/>
              <a:t>Returns a Unicode of the character at a specified index of a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702D0-0A35-4711-BCCA-B55AAD53D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3627"/>
            <a:ext cx="4343400" cy="194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5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62B4-4C6E-41AE-856D-E91C51F9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Access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CC33-9CFD-4398-BA4F-C968F77F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the indexes of an array using brackets []</a:t>
            </a:r>
          </a:p>
          <a:p>
            <a:r>
              <a:rPr lang="en-US" dirty="0"/>
              <a:t>This is the same way you access the values of an array, however this </a:t>
            </a:r>
            <a:r>
              <a:rPr lang="en-US" b="1" dirty="0"/>
              <a:t>does not </a:t>
            </a:r>
            <a:r>
              <a:rPr lang="en-US" dirty="0"/>
              <a:t>mean the string you are accessing </a:t>
            </a:r>
            <a:r>
              <a:rPr lang="en-US" i="1" dirty="0"/>
              <a:t>is</a:t>
            </a:r>
            <a:r>
              <a:rPr lang="en-US" dirty="0"/>
              <a:t> an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C8562-30B3-438D-A112-5BC20316C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9570"/>
            <a:ext cx="6096000" cy="27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1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0174-1A99-405B-9AB3-15DD9A58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3293-DDC1-497D-8100-D1BE0A5D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can be misleading</a:t>
            </a:r>
          </a:p>
          <a:p>
            <a:r>
              <a:rPr lang="en-US" dirty="0"/>
              <a:t>It makes strings appear like they are arrays</a:t>
            </a:r>
          </a:p>
          <a:p>
            <a:r>
              <a:rPr lang="en-US" dirty="0"/>
              <a:t>It returns undefined if there is no character at the index specified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8531FFB-1C7F-0057-D0FD-C392E5563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071"/>
            <a:ext cx="6096000" cy="29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99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D6C2-3CC7-F075-B22D-51C611F7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4CF3-0607-AB59-217F-9891A776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read indexes this way, but not assign them (remember, strings are immutable)</a:t>
            </a:r>
          </a:p>
          <a:p>
            <a:r>
              <a:rPr lang="en-US" dirty="0"/>
              <a:t>You will not get an error if you try to assign something to an index this way, but it will not work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C52F36-E908-544B-7365-7549D665B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1441"/>
            <a:ext cx="6096000" cy="294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97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C3D1-8078-4A2C-B3AB-E6F691EE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String to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A120-B86C-468A-9B08-5C7B7749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essentially a list of numbers that represent a block of memory</a:t>
            </a:r>
          </a:p>
          <a:p>
            <a:r>
              <a:rPr lang="en-US" dirty="0"/>
              <a:t>We can store whatever we want in an array</a:t>
            </a:r>
          </a:p>
          <a:p>
            <a:r>
              <a:rPr lang="en-US" dirty="0"/>
              <a:t>Sometimes it is easier to operate on an array than on a string</a:t>
            </a:r>
          </a:p>
        </p:txBody>
      </p:sp>
    </p:spTree>
    <p:extLst>
      <p:ext uri="{BB962C8B-B14F-4D97-AF65-F5344CB8AC3E}">
        <p14:creationId xmlns:p14="http://schemas.microsoft.com/office/powerpoint/2010/main" val="282926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A98E-FCF9-406A-B4BE-EB3C4E45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8132-4A8A-4EAE-96C9-51483A15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a backslash (\) followed by a single quote, double quote, or another backslash to insert a quotes or backslashes into our strings</a:t>
            </a:r>
          </a:p>
          <a:p>
            <a:r>
              <a:rPr lang="en-US" dirty="0"/>
              <a:t>There are others designed for typewriters, fax machines, and teletypes, but they are now obsolete (or very niche)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1F125-8EBF-43FE-99A7-1C31560F7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80740"/>
            <a:ext cx="6095999" cy="17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54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09A4-EDAC-4C52-90C9-5DDE1040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split()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74E0-1A4D-4D49-9F9E-FEB2054D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allows you to convert a string to an array based on an optional </a:t>
            </a:r>
            <a:r>
              <a:rPr lang="en-US" b="1" dirty="0"/>
              <a:t>delimiter</a:t>
            </a:r>
          </a:p>
          <a:p>
            <a:r>
              <a:rPr lang="en-US" dirty="0"/>
              <a:t>A delimiter is used to separate items in a list, like commas in an object, or commas in an array</a:t>
            </a:r>
          </a:p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C1A4D95-66E7-35E4-BA79-754087361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6509"/>
            <a:ext cx="6096000" cy="195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3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61D8-4A26-45BC-8F0C-738A511F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split()</a:t>
            </a:r>
          </a:p>
        </p:txBody>
      </p:sp>
      <p:pic>
        <p:nvPicPr>
          <p:cNvPr id="5" name="Content Placeholder 4" descr="A black background with white text and purple text&#10;&#10;Description automatically generated">
            <a:extLst>
              <a:ext uri="{FF2B5EF4-FFF2-40B4-BE49-F238E27FC236}">
                <a16:creationId xmlns:a16="http://schemas.microsoft.com/office/drawing/2014/main" id="{AD0D9931-31FD-BC81-92B4-997EA09FE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3585"/>
            <a:ext cx="12192000" cy="18244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EAC32-5734-FA77-8940-2EEC4DB99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0004"/>
            <a:ext cx="12192000" cy="1178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05505D-CE0E-16AC-2FFE-D656A69D43EF}"/>
              </a:ext>
            </a:extLst>
          </p:cNvPr>
          <p:cNvSpPr txBox="1"/>
          <p:nvPr/>
        </p:nvSpPr>
        <p:spPr>
          <a:xfrm>
            <a:off x="651753" y="1809345"/>
            <a:ext cx="10702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the parameter is an empty string, it splits the string into an array with each letter of the string as its own index </a:t>
            </a:r>
          </a:p>
        </p:txBody>
      </p:sp>
    </p:spTree>
    <p:extLst>
      <p:ext uri="{BB962C8B-B14F-4D97-AF65-F5344CB8AC3E}">
        <p14:creationId xmlns:p14="http://schemas.microsoft.com/office/powerpoint/2010/main" val="391086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AA1E-3EC5-2742-A9CF-5D86D193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DC32-165F-9B9A-8124-436A4E48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template string</a:t>
            </a:r>
            <a:r>
              <a:rPr lang="en-US" dirty="0"/>
              <a:t> uses `backticks` instead of regular quotes</a:t>
            </a:r>
          </a:p>
          <a:p>
            <a:r>
              <a:rPr lang="en-US" b="1" i="1" dirty="0"/>
              <a:t>Template strings</a:t>
            </a:r>
            <a:r>
              <a:rPr lang="en-US" dirty="0"/>
              <a:t> allow you to insert a variable into a string without needing to use the + operator</a:t>
            </a:r>
          </a:p>
          <a:p>
            <a:r>
              <a:rPr lang="en-US" dirty="0"/>
              <a:t>These make formatting strings much easier than they would be with a regular string</a:t>
            </a:r>
          </a:p>
        </p:txBody>
      </p:sp>
      <p:pic>
        <p:nvPicPr>
          <p:cNvPr id="5" name="Picture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8A968BF9-8A77-AE43-4947-6FFCEE1F0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8357"/>
            <a:ext cx="12192000" cy="276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4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62FF-DFCD-4153-AC69-D6DA6976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00F9-F01A-4267-9CFE-948D27DB4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we generally want to keep our lines of code to 80 characters</a:t>
            </a:r>
          </a:p>
          <a:p>
            <a:r>
              <a:rPr lang="en-US" dirty="0"/>
              <a:t>If a line takes more than 80 characters, we bump the rest to the next line</a:t>
            </a:r>
          </a:p>
          <a:p>
            <a:r>
              <a:rPr lang="en-US" i="1" dirty="0"/>
              <a:t>We can break up lines while we are still inside of a string using a single backslash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2582C-6E08-4354-8072-A2495802F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09643"/>
            <a:ext cx="12192000" cy="194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5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FB9F-CD1B-4F3E-BC9F-1676FB38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74A4-B856-4D5B-B85F-E8811361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browsers do not support the backslash character, so it’s not always the best way to handle this</a:t>
            </a:r>
          </a:p>
          <a:p>
            <a:r>
              <a:rPr lang="en-US" dirty="0"/>
              <a:t>We can use string addition to break strings up safely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D7F4B-3CE6-4A09-A9D7-C3F8D4C18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98823"/>
            <a:ext cx="12192000" cy="195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8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617C-0E14-482C-B0B2-4D7BAF15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4B91-7268-4618-A148-7E5A95E55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important for you all to know that there </a:t>
            </a:r>
            <a:r>
              <a:rPr lang="en-US" i="1" dirty="0"/>
              <a:t>is</a:t>
            </a:r>
            <a:r>
              <a:rPr lang="en-US" dirty="0"/>
              <a:t> a pre-written String object you can use</a:t>
            </a:r>
          </a:p>
          <a:p>
            <a:r>
              <a:rPr lang="en-US" i="1" dirty="0"/>
              <a:t>Do Not Use It</a:t>
            </a:r>
            <a:endParaRPr lang="en-US" dirty="0"/>
          </a:p>
          <a:p>
            <a:r>
              <a:rPr lang="en-US" dirty="0"/>
              <a:t>Objects take more space, slow down code execution, and cannot be compared like regular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8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F720-987E-41FF-AC88-982A742C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D6DC4-C4DC-4621-99F6-4675D6091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8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1320</Words>
  <Application>Microsoft Office PowerPoint</Application>
  <PresentationFormat>Widescreen</PresentationFormat>
  <Paragraphs>134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Strings</vt:lpstr>
      <vt:lpstr>String Recap</vt:lpstr>
      <vt:lpstr>Escape Character</vt:lpstr>
      <vt:lpstr>Escape Character</vt:lpstr>
      <vt:lpstr>Template Strings</vt:lpstr>
      <vt:lpstr>Line Breaks</vt:lpstr>
      <vt:lpstr>Line Breaks</vt:lpstr>
      <vt:lpstr>Strings as Objects</vt:lpstr>
      <vt:lpstr>String Methods</vt:lpstr>
      <vt:lpstr>String Indexes</vt:lpstr>
      <vt:lpstr>String Indexes</vt:lpstr>
      <vt:lpstr>String Properties and Methods</vt:lpstr>
      <vt:lpstr>Extracting String Parts</vt:lpstr>
      <vt:lpstr>slice(start, end)</vt:lpstr>
      <vt:lpstr>slice(start, end)</vt:lpstr>
      <vt:lpstr>slice(start, end)</vt:lpstr>
      <vt:lpstr>substring(start, end)</vt:lpstr>
      <vt:lpstr>substring(start, end)</vt:lpstr>
      <vt:lpstr>substr(start, length)</vt:lpstr>
      <vt:lpstr>substr(start, length)</vt:lpstr>
      <vt:lpstr>substr(start, length)</vt:lpstr>
      <vt:lpstr>String Methods </vt:lpstr>
      <vt:lpstr>Replacing String Content</vt:lpstr>
      <vt:lpstr>replace(searchValue, newValue)</vt:lpstr>
      <vt:lpstr>toUpperCase()</vt:lpstr>
      <vt:lpstr>toLowerCase()</vt:lpstr>
      <vt:lpstr>concat(stringToAdd1, stringToAdd2, …)</vt:lpstr>
      <vt:lpstr>trim()</vt:lpstr>
      <vt:lpstr>trim()</vt:lpstr>
      <vt:lpstr>Padding</vt:lpstr>
      <vt:lpstr>padStart(length, character)</vt:lpstr>
      <vt:lpstr>padEnd(length, character)</vt:lpstr>
      <vt:lpstr>Accessing String Characters</vt:lpstr>
      <vt:lpstr>charAt(index)</vt:lpstr>
      <vt:lpstr>charCodeAt(index)</vt:lpstr>
      <vt:lpstr>Property Access </vt:lpstr>
      <vt:lpstr>Property Access</vt:lpstr>
      <vt:lpstr>Property Access</vt:lpstr>
      <vt:lpstr>Convert String to Array</vt:lpstr>
      <vt:lpstr>split()</vt:lpstr>
      <vt:lpstr>split()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YWCA Rockford</dc:creator>
  <cp:lastModifiedBy>Graham Eichstaedt</cp:lastModifiedBy>
  <cp:revision>38</cp:revision>
  <dcterms:created xsi:type="dcterms:W3CDTF">2023-04-07T13:34:39Z</dcterms:created>
  <dcterms:modified xsi:type="dcterms:W3CDTF">2023-08-11T03:12:26Z</dcterms:modified>
</cp:coreProperties>
</file>