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96" r:id="rId9"/>
    <p:sldId id="266" r:id="rId10"/>
    <p:sldId id="263" r:id="rId11"/>
    <p:sldId id="264" r:id="rId12"/>
    <p:sldId id="265" r:id="rId13"/>
    <p:sldId id="267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WCA Rockford" initials="YR" lastIdx="1" clrIdx="0">
    <p:extLst>
      <p:ext uri="{19B8F6BF-5375-455C-9EA6-DF929625EA0E}">
        <p15:presenceInfo xmlns:p15="http://schemas.microsoft.com/office/powerpoint/2012/main" userId="07de4477408643f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A7367-6F8E-4A09-96C7-18142F60A109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F8CABE-31CC-467D-A681-C1A250476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19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charCode</a:t>
            </a:r>
            <a:r>
              <a:rPr lang="en-US" dirty="0"/>
              <a:t> can be converted to a character using </a:t>
            </a:r>
            <a:r>
              <a:rPr lang="en-US" b="1" i="1" dirty="0" err="1"/>
              <a:t>String.fromCharCode</a:t>
            </a:r>
            <a:r>
              <a:rPr lang="en-US" b="1" i="1" dirty="0"/>
              <a:t>(</a:t>
            </a:r>
            <a:r>
              <a:rPr lang="en-US" b="1" i="1" dirty="0" err="1"/>
              <a:t>charCode</a:t>
            </a:r>
            <a:r>
              <a:rPr lang="en-US" b="1" i="1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F8CABE-31CC-467D-A681-C1A250476E3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272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123FC-0B8B-4B65-86AD-A64372BFAA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22A4D8-5700-41B8-9694-317954AEA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458DE-6AA0-4DDA-B986-7A5C733E6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69EB-7E94-43A1-A496-ABF1E2996B84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F7AD3-0C6E-4A53-9061-B3A2B79BE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88395-ECC3-49F1-81D1-77A093599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042F-CA53-4E8B-9815-E1523F353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60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B57FD-1536-4CFA-A007-2315AE9BA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186618-6388-4A26-8EBB-9F0133BD2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BD25F-1DFF-4275-8DC5-C6555BB95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69EB-7E94-43A1-A496-ABF1E2996B84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23483-384D-4EFA-BC8E-70E293C87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AFFC9-0798-4046-A9F2-8B1C6A401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042F-CA53-4E8B-9815-E1523F353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43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269932-485B-452D-9DF8-9D254A033F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3029DB-E721-44F9-B0F6-E76C16908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9994B-C9C6-4A65-B011-CD530B571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69EB-7E94-43A1-A496-ABF1E2996B84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AE1B5-526A-4DB6-8D49-E016026BB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3899D-12A9-44B0-BF0B-B773C62DE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042F-CA53-4E8B-9815-E1523F353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244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4C2C0-F697-4C37-9914-C0938EACD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D6E69-8D34-41F8-8885-3BD08B56E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93D6C-AA14-48BA-AF2D-0732EAC6A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69EB-7E94-43A1-A496-ABF1E2996B84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42A2B-1C28-408E-A83B-22F20C5CF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33ADC-27DC-4A93-A0DE-293BA213E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042F-CA53-4E8B-9815-E1523F353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50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E44F9-5AE3-41A2-B4A8-9ACEA317F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0BFC4-8FF6-4FAB-ABF7-8A5FC80D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BFAD0-347A-4273-892A-C2E105154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69EB-7E94-43A1-A496-ABF1E2996B84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9844D-6DC2-4E6E-8750-27F4B2685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73D41-8F3E-4777-869D-234E24266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042F-CA53-4E8B-9815-E1523F353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0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501DA-39BF-49B2-8563-BF2CDE916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648CF-98E1-47DE-8365-30937467C5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67F2B9-6766-4EA6-BB1B-5AA7F95C5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087CEB-9983-4B7B-8F53-D7DEDD781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69EB-7E94-43A1-A496-ABF1E2996B84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481E7-3006-4AE0-9CB6-8E7805DF8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C51E0-D997-4CBA-9F86-EC782BE56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042F-CA53-4E8B-9815-E1523F353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85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4BEA3-567C-4745-B5FE-E16FCCC5B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A0E92-056E-4594-A0E7-A23CEB0AC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D033DF-A9D5-4ABE-BE35-7DD4476887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477683-3C4C-4D25-8D4B-C770F34D4E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123D61-67EC-4949-B797-D2375EEBA1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F88A27-AF23-4AC9-B318-770D242A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69EB-7E94-43A1-A496-ABF1E2996B84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F1522D-DE85-4B6E-BCD8-719F132A6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9C6C24-CFF4-43BD-9BDF-41D0EB530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042F-CA53-4E8B-9815-E1523F353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48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7B712-1438-41AC-B4E2-9E3E0BEC7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5A0DB9-9293-45C5-90FB-1C200E4FC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69EB-7E94-43A1-A496-ABF1E2996B84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2BE14D-0960-48E8-B896-05F060C77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019C77-C564-4BB4-B0F3-F9F1BD95B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042F-CA53-4E8B-9815-E1523F353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36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E77121-359B-4A94-9815-BF6A535C3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69EB-7E94-43A1-A496-ABF1E2996B84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3B9BB4-86A3-461D-AC93-632419FE7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0FF873-9402-42E7-AB5B-4424ECEA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042F-CA53-4E8B-9815-E1523F353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95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D3316-FBCE-4AA2-900E-3B98F9F2B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B7D31-7100-470F-BDB6-71F19323F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CCA997-9376-482D-9394-124F4F096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E1331D-E878-4797-B368-9E2CC9E0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69EB-7E94-43A1-A496-ABF1E2996B84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BD695-0B12-45CB-94D6-28A7B4628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6FCFC-D37E-4406-88BE-84EF88E9E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042F-CA53-4E8B-9815-E1523F353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69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304DD-E5F1-4DE8-9F2B-C8A8F1C48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7E3B3F-5592-4498-89E8-46AC43D49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8222E0-3992-40A8-86F4-02ABC415A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EDBBA-6FF3-40C1-9516-355A28A96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69EB-7E94-43A1-A496-ABF1E2996B84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6E855-ACE7-4C15-B435-71A8FCAAF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D7AE9-50EE-42CC-8B9C-7788CEA88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0042F-CA53-4E8B-9815-E1523F353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67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47E76C-3DFC-472B-A199-6E8C6B8A5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85E45-25D6-46B4-8067-BD669481B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1D344-FDC5-492B-8573-2DF55E69FD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E69EB-7E94-43A1-A496-ABF1E2996B84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6ACA9-DAE5-429A-8A69-9455D79F8B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89FBD-B376-465C-983D-E6DBC01E96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0042F-CA53-4E8B-9815-E1523F353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922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AF4E9-AD3D-41DB-83AE-FEE6EE0860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816638-66C9-4387-BE3D-7F96B87EB2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 4: Data Types</a:t>
            </a:r>
          </a:p>
        </p:txBody>
      </p:sp>
    </p:spTree>
    <p:extLst>
      <p:ext uri="{BB962C8B-B14F-4D97-AF65-F5344CB8AC3E}">
        <p14:creationId xmlns:p14="http://schemas.microsoft.com/office/powerpoint/2010/main" val="2133892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7E912-6DEF-4B3D-A790-7A4A4F95F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Properties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EE859-DE5C-426A-880F-D9AEBBDA1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JavaScript, properties and methods are available to primitives, like Strings </a:t>
            </a:r>
          </a:p>
          <a:p>
            <a:r>
              <a:rPr lang="en-US" b="1" dirty="0"/>
              <a:t>Length</a:t>
            </a:r>
          </a:p>
          <a:p>
            <a:pPr lvl="1"/>
            <a:r>
              <a:rPr lang="en-US" dirty="0"/>
              <a:t>Property for how many characters are in a string</a:t>
            </a:r>
          </a:p>
          <a:p>
            <a:pPr lvl="1"/>
            <a:r>
              <a:rPr lang="en-US" dirty="0"/>
              <a:t>One of the most commonly used properties in JavaScript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FCB4E1-6CC6-46D2-BB77-8A8170079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916573"/>
            <a:ext cx="12192000" cy="294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593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FB5C7-579A-42BA-83FD-58D75B934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String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9AE51-750F-42CF-A4E7-CC8078D88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Especially in Web Development, we will want to pull out specific parts from a string</a:t>
            </a:r>
          </a:p>
          <a:p>
            <a:r>
              <a:rPr lang="en-US" dirty="0"/>
              <a:t>We have 3 methods that can extract from a string:</a:t>
            </a:r>
          </a:p>
          <a:p>
            <a:pPr lvl="1"/>
            <a:r>
              <a:rPr lang="en-US" b="1" i="1" dirty="0"/>
              <a:t>slice(start, end)</a:t>
            </a:r>
            <a:r>
              <a:rPr lang="en-US" dirty="0"/>
              <a:t>,</a:t>
            </a:r>
            <a:r>
              <a:rPr lang="en-US" b="1" i="1" dirty="0"/>
              <a:t> substring(start, end)</a:t>
            </a:r>
            <a:r>
              <a:rPr lang="en-US" dirty="0"/>
              <a:t>, and</a:t>
            </a:r>
            <a:r>
              <a:rPr lang="en-US" b="1" i="1" dirty="0"/>
              <a:t> </a:t>
            </a:r>
            <a:r>
              <a:rPr lang="en-US" b="1" i="1" dirty="0" err="1"/>
              <a:t>substr</a:t>
            </a:r>
            <a:r>
              <a:rPr lang="en-US" b="1" i="1" dirty="0"/>
              <a:t>(start, length)</a:t>
            </a:r>
          </a:p>
        </p:txBody>
      </p:sp>
    </p:spTree>
    <p:extLst>
      <p:ext uri="{BB962C8B-B14F-4D97-AF65-F5344CB8AC3E}">
        <p14:creationId xmlns:p14="http://schemas.microsoft.com/office/powerpoint/2010/main" val="2029847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D4C93-1928-42CA-8EB6-E37A29B20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slice(start, end)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A83E2-0745-4F66-AA00-716845C3E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Captures part of a string and returns it </a:t>
            </a:r>
            <a:r>
              <a:rPr lang="en-US" b="1" i="1" dirty="0"/>
              <a:t>as a new string</a:t>
            </a:r>
          </a:p>
          <a:p>
            <a:r>
              <a:rPr lang="en-US" b="1" i="1" dirty="0"/>
              <a:t>start</a:t>
            </a:r>
            <a:r>
              <a:rPr lang="en-US" dirty="0"/>
              <a:t> is the index to start at</a:t>
            </a:r>
          </a:p>
          <a:p>
            <a:r>
              <a:rPr lang="en-US" dirty="0"/>
              <a:t>(Optional) </a:t>
            </a:r>
            <a:r>
              <a:rPr lang="en-US" b="1" i="1" dirty="0"/>
              <a:t>end</a:t>
            </a:r>
            <a:r>
              <a:rPr lang="en-US" dirty="0"/>
              <a:t> is the index to stop </a:t>
            </a:r>
            <a:r>
              <a:rPr lang="en-US" b="1" i="1" dirty="0"/>
              <a:t>before</a:t>
            </a:r>
            <a:endParaRPr lang="en-US" dirty="0"/>
          </a:p>
          <a:p>
            <a:r>
              <a:rPr lang="en-US" dirty="0"/>
              <a:t>In JavaScript, indexes </a:t>
            </a:r>
            <a:r>
              <a:rPr lang="en-US" b="1" dirty="0"/>
              <a:t>count up from 0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D878F-3332-4F1D-AE59-07ED46ACB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54177"/>
            <a:ext cx="6096000" cy="903823"/>
          </a:xfrm>
          <a:prstGeom prst="rect">
            <a:avLst/>
          </a:prstGeom>
        </p:spPr>
      </p:pic>
      <p:pic>
        <p:nvPicPr>
          <p:cNvPr id="6" name="Picture 5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91A51326-DFB8-53EA-7D7D-6548D584E4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5041727"/>
            <a:ext cx="6096000" cy="181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71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F721E-69BC-4D78-9C79-53D994790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slice(start, end)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F359B-BE5A-40CE-B947-608D66FB2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1F5928-DCA5-EE00-1FEB-58ED9B7D1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7144"/>
            <a:ext cx="12192000" cy="341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165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83FAF-9A36-424B-B829-333421DF4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slice(start, end)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56321-9B3B-4D57-8F33-19C61EFCF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also make our parameters (start and end) negative</a:t>
            </a:r>
          </a:p>
          <a:p>
            <a:r>
              <a:rPr lang="en-US" dirty="0"/>
              <a:t>If start or end value is negative, we count from the end of the string</a:t>
            </a:r>
          </a:p>
          <a:p>
            <a:r>
              <a:rPr lang="en-US" dirty="0"/>
              <a:t>To slice out “com” we would need to count back 3 characters</a:t>
            </a:r>
          </a:p>
          <a:p>
            <a:endParaRPr lang="en-US" dirty="0"/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777C6F10-364C-37F4-808D-A40AD432EB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837" y="3619343"/>
            <a:ext cx="5985164" cy="3238657"/>
          </a:xfrm>
          <a:prstGeom prst="rect">
            <a:avLst/>
          </a:prstGeom>
        </p:spPr>
      </p:pic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4579976D-A804-12D6-D90E-2E5E6381EE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621689"/>
            <a:ext cx="6206837" cy="323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217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7CCD5-FCD9-4FB1-A3D5-0B81E1266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substring(start, end)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37AE4-6DAD-4E0C-AA92-992C8C2CE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slice(start, end)</a:t>
            </a:r>
          </a:p>
          <a:p>
            <a:r>
              <a:rPr lang="en-US" dirty="0"/>
              <a:t>However, if start or end is less than 0, </a:t>
            </a:r>
            <a:r>
              <a:rPr lang="en-US" b="1" i="1" dirty="0"/>
              <a:t>we treat it as 0 </a:t>
            </a:r>
            <a:r>
              <a:rPr lang="en-US" dirty="0"/>
              <a:t>(We do not use negatives)</a:t>
            </a:r>
          </a:p>
          <a:p>
            <a:r>
              <a:rPr lang="en-US" dirty="0"/>
              <a:t>Start – index to start at</a:t>
            </a:r>
          </a:p>
          <a:p>
            <a:r>
              <a:rPr lang="en-US" dirty="0"/>
              <a:t>End (Optional) – index to end at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5F403C-D885-4D89-9567-B25A86F7C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06891"/>
            <a:ext cx="6096000" cy="195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766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67228-CE58-4DE7-8D8E-C3A478474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substring(start, end)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7C7EB3-1344-444B-A575-60039D7C3F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647" y="1752119"/>
            <a:ext cx="9726706" cy="5105881"/>
          </a:xfrm>
        </p:spPr>
      </p:pic>
    </p:spTree>
    <p:extLst>
      <p:ext uri="{BB962C8B-B14F-4D97-AF65-F5344CB8AC3E}">
        <p14:creationId xmlns:p14="http://schemas.microsoft.com/office/powerpoint/2010/main" val="3440943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C78EE-7926-4D49-A182-458D1BE72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substr</a:t>
            </a:r>
            <a:r>
              <a:rPr lang="en-US" b="1" i="1" dirty="0"/>
              <a:t>(start, length)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B336F-1950-453E-997B-132FDA2BC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err="1"/>
              <a:t>Substr</a:t>
            </a:r>
            <a:r>
              <a:rPr lang="en-US" b="1" i="1" dirty="0"/>
              <a:t>(start, length) </a:t>
            </a:r>
            <a:r>
              <a:rPr lang="en-US" dirty="0"/>
              <a:t>is also similar to slice(start, end)</a:t>
            </a:r>
          </a:p>
          <a:p>
            <a:r>
              <a:rPr lang="en-US" dirty="0"/>
              <a:t>start – the first index to use</a:t>
            </a:r>
          </a:p>
          <a:p>
            <a:r>
              <a:rPr lang="en-US" dirty="0"/>
              <a:t>Length (Optional) – length of the desired substring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9BDB74-F1E3-4C59-9E94-D51436DF9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06509"/>
            <a:ext cx="6096000" cy="195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648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CB06F-581C-4D46-A9B6-65D4117AB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substr</a:t>
            </a:r>
            <a:r>
              <a:rPr lang="en-US" b="1" i="1" dirty="0"/>
              <a:t>(start, length)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EC9E1-A6AF-4802-974C-039CA33CA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CAACD1-71BA-4161-8796-38692D001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35" y="1301424"/>
            <a:ext cx="11219330" cy="555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669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8A9DC-F61E-4D94-B360-532D9B1DE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substr</a:t>
            </a:r>
            <a:r>
              <a:rPr lang="en-US" b="1" i="1" dirty="0"/>
              <a:t>(start, length)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54B74-60DE-4D49-9CD3-093E1C7CB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make the start negative to count from the end, and then use length as normal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8B42A2-D61D-4BDB-890E-2E5823174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223" y="2896173"/>
            <a:ext cx="7987553" cy="396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348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D80B4-F9EF-4DE8-AA86-83EB8184D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AD8BB-0D23-413E-AA71-039CD3E59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 are used to store and manipulate text </a:t>
            </a:r>
          </a:p>
          <a:p>
            <a:r>
              <a:rPr lang="en-US" dirty="0"/>
              <a:t>Strings are </a:t>
            </a:r>
            <a:r>
              <a:rPr lang="en-US" i="1" dirty="0"/>
              <a:t>immutable</a:t>
            </a:r>
            <a:endParaRPr lang="en-US" dirty="0"/>
          </a:p>
          <a:p>
            <a:r>
              <a:rPr lang="en-US" dirty="0"/>
              <a:t>Strings are 0 or more characters inside of quotation marks (“”)</a:t>
            </a:r>
          </a:p>
          <a:p>
            <a:r>
              <a:rPr lang="en-US" dirty="0"/>
              <a:t>Strings can use ‘single quotes’, “double quotes”, or `backticks`</a:t>
            </a:r>
          </a:p>
        </p:txBody>
      </p:sp>
    </p:spTree>
    <p:extLst>
      <p:ext uri="{BB962C8B-B14F-4D97-AF65-F5344CB8AC3E}">
        <p14:creationId xmlns:p14="http://schemas.microsoft.com/office/powerpoint/2010/main" val="2281415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52074-0716-486F-BFD9-FADC4BA62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1B8DA-7D90-4009-B781-DAF066CAD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of these three methods can be used when you want to take a substring</a:t>
            </a:r>
          </a:p>
          <a:p>
            <a:r>
              <a:rPr lang="en-US" dirty="0"/>
              <a:t>Feel free to use which ever you like the best or makes the most sense to you</a:t>
            </a:r>
          </a:p>
        </p:txBody>
      </p:sp>
    </p:spTree>
    <p:extLst>
      <p:ext uri="{BB962C8B-B14F-4D97-AF65-F5344CB8AC3E}">
        <p14:creationId xmlns:p14="http://schemas.microsoft.com/office/powerpoint/2010/main" val="1793002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50A88-41A6-4162-A265-B00C273CF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String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B8B39-0F40-4F0B-9147-EEE74D023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Again, strings are immutable (cannot be changed/altered), so all methods return a new string with your changes</a:t>
            </a:r>
          </a:p>
          <a:p>
            <a:r>
              <a:rPr lang="en-US" dirty="0"/>
              <a:t>Just like we can take substrings of larger strings, we can also replace substrings with other strings</a:t>
            </a:r>
          </a:p>
          <a:p>
            <a:r>
              <a:rPr lang="en-US" dirty="0"/>
              <a:t>We can use the </a:t>
            </a:r>
            <a:r>
              <a:rPr lang="en-US" b="1" i="1" dirty="0"/>
              <a:t>replace(</a:t>
            </a:r>
            <a:r>
              <a:rPr lang="en-US" b="1" i="1" dirty="0" err="1"/>
              <a:t>searchValue</a:t>
            </a:r>
            <a:r>
              <a:rPr lang="en-US" b="1" i="1" dirty="0"/>
              <a:t>, </a:t>
            </a:r>
            <a:r>
              <a:rPr lang="en-US" b="1" i="1" dirty="0" err="1"/>
              <a:t>newValue</a:t>
            </a:r>
            <a:r>
              <a:rPr lang="en-US" b="1" i="1" dirty="0"/>
              <a:t>) </a:t>
            </a:r>
            <a:r>
              <a:rPr lang="en-US" dirty="0"/>
              <a:t>method to handle this</a:t>
            </a:r>
          </a:p>
        </p:txBody>
      </p:sp>
    </p:spTree>
    <p:extLst>
      <p:ext uri="{BB962C8B-B14F-4D97-AF65-F5344CB8AC3E}">
        <p14:creationId xmlns:p14="http://schemas.microsoft.com/office/powerpoint/2010/main" val="521422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39710-10DD-4D04-B958-F4B9A6036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replace(</a:t>
            </a:r>
            <a:r>
              <a:rPr lang="en-US" b="1" i="1" dirty="0" err="1"/>
              <a:t>searchValue</a:t>
            </a:r>
            <a:r>
              <a:rPr lang="en-US" b="1" i="1" dirty="0"/>
              <a:t>, </a:t>
            </a:r>
            <a:r>
              <a:rPr lang="en-US" b="1" i="1" dirty="0" err="1"/>
              <a:t>newValue</a:t>
            </a:r>
            <a:r>
              <a:rPr lang="en-US" b="1" i="1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27F27-F05C-4441-85A5-2D67B8A5A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Replaces the </a:t>
            </a:r>
            <a:r>
              <a:rPr lang="en-US" b="1" i="1" dirty="0" err="1"/>
              <a:t>searchValue</a:t>
            </a:r>
            <a:r>
              <a:rPr lang="en-US" dirty="0"/>
              <a:t> with a </a:t>
            </a:r>
            <a:r>
              <a:rPr lang="en-US" b="1" i="1" dirty="0" err="1"/>
              <a:t>newValue</a:t>
            </a:r>
            <a:endParaRPr lang="en-US" b="1" i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C10F13-FB17-415B-9150-050CCA281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23489"/>
            <a:ext cx="12192000" cy="413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532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304FB-127B-46D3-9E0C-E4BB39417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toUpperCase</a:t>
            </a:r>
            <a:r>
              <a:rPr lang="en-US" b="1" i="1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63757-AD3D-4101-ACFB-197B3AE00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</a:t>
            </a:r>
            <a:r>
              <a:rPr lang="en-US" b="1" i="1" dirty="0" err="1"/>
              <a:t>toUpperCase</a:t>
            </a:r>
            <a:r>
              <a:rPr lang="en-US" b="1" i="1" dirty="0"/>
              <a:t>()</a:t>
            </a:r>
            <a:r>
              <a:rPr lang="en-US" dirty="0"/>
              <a:t> to change a string to all caps</a:t>
            </a:r>
          </a:p>
          <a:p>
            <a:r>
              <a:rPr lang="en-US" dirty="0"/>
              <a:t>No parameters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5AB6FE-DB8C-4F71-AA4D-F88C179FC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03319"/>
            <a:ext cx="12192000" cy="395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5883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EFBDC-7AC9-4A53-9885-0DAA1488F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toLowerCase</a:t>
            </a:r>
            <a:r>
              <a:rPr lang="en-US" b="1" i="1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0C729-179F-4179-B544-3ADA50646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the </a:t>
            </a:r>
            <a:r>
              <a:rPr lang="en-US" i="1" dirty="0" err="1"/>
              <a:t>toLowerCase</a:t>
            </a:r>
            <a:r>
              <a:rPr lang="en-US" i="1" dirty="0"/>
              <a:t>()</a:t>
            </a:r>
            <a:r>
              <a:rPr lang="en-US" dirty="0"/>
              <a:t> method to convert a string to all lowercase </a:t>
            </a:r>
          </a:p>
          <a:p>
            <a:r>
              <a:rPr lang="en-US" dirty="0"/>
              <a:t>No parameters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37E07E-1BF6-45B3-95F1-A34C0F4F9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53" y="3340856"/>
            <a:ext cx="10999694" cy="351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9096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008A4-D735-4DB1-87EC-70CFAF402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concat</a:t>
            </a:r>
            <a:r>
              <a:rPr lang="en-US" b="1" i="1" dirty="0"/>
              <a:t>(stringToAdd1, stringToAdd2, 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AE719-7693-40FA-98E3-370AEDEFB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you want to add strings together</a:t>
            </a:r>
          </a:p>
          <a:p>
            <a:r>
              <a:rPr lang="en-US" dirty="0"/>
              <a:t>With </a:t>
            </a:r>
            <a:r>
              <a:rPr lang="en-US" b="1" i="1" dirty="0" err="1"/>
              <a:t>concat</a:t>
            </a:r>
            <a:r>
              <a:rPr lang="en-US" b="1" i="1" dirty="0"/>
              <a:t>()</a:t>
            </a:r>
            <a:r>
              <a:rPr lang="en-US" dirty="0"/>
              <a:t>, we can add as many strings as we want all at once</a:t>
            </a:r>
          </a:p>
          <a:p>
            <a:r>
              <a:rPr lang="en-US" dirty="0"/>
              <a:t>We can use </a:t>
            </a:r>
            <a:r>
              <a:rPr lang="en-US" b="1" i="1" dirty="0" err="1"/>
              <a:t>concat</a:t>
            </a:r>
            <a:r>
              <a:rPr lang="en-US" b="1" i="1" dirty="0"/>
              <a:t>()</a:t>
            </a:r>
            <a:r>
              <a:rPr lang="en-US" dirty="0"/>
              <a:t> instead of the + operator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406A97-8EED-4422-BB8B-1894AE198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51729"/>
            <a:ext cx="6096000" cy="270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6442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D8E15-E7D1-446B-B00E-EB9F82C9D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trim()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F9428-EEC1-43FB-A642-C2254610B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common to receive inputs that do not match the format you need</a:t>
            </a:r>
          </a:p>
          <a:p>
            <a:r>
              <a:rPr lang="en-US" dirty="0"/>
              <a:t>Each whitespace counts as a character, so it will throw off your string operations</a:t>
            </a:r>
          </a:p>
          <a:p>
            <a:r>
              <a:rPr lang="en-US" dirty="0"/>
              <a:t>We can get rid of excess whitespace using </a:t>
            </a:r>
            <a:r>
              <a:rPr lang="en-US" b="1" i="1" dirty="0"/>
              <a:t>trim()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AB10BD-DF19-415A-8096-C4645ACB1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23153"/>
            <a:ext cx="12192000" cy="253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0254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1A147-8DFF-426B-ACA6-88BB70C2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trim()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19E0FE-2435-4AB1-86E9-0BA8052052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08926"/>
            <a:ext cx="12192000" cy="2580252"/>
          </a:xfrm>
        </p:spPr>
      </p:pic>
    </p:spTree>
    <p:extLst>
      <p:ext uri="{BB962C8B-B14F-4D97-AF65-F5344CB8AC3E}">
        <p14:creationId xmlns:p14="http://schemas.microsoft.com/office/powerpoint/2010/main" val="40471521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0BDB3-DD26-44DF-8B2D-B90C75A1B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629F0-C5BA-4670-A74F-088334F02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we want to add characters to either side of string</a:t>
            </a:r>
          </a:p>
          <a:p>
            <a:r>
              <a:rPr lang="en-US" b="1" i="1" dirty="0" err="1"/>
              <a:t>padStart</a:t>
            </a:r>
            <a:r>
              <a:rPr lang="en-US" b="1" i="1" dirty="0"/>
              <a:t>() </a:t>
            </a:r>
            <a:r>
              <a:rPr lang="en-US" dirty="0"/>
              <a:t>and </a:t>
            </a:r>
            <a:r>
              <a:rPr lang="en-US" b="1" i="1" dirty="0" err="1"/>
              <a:t>padEnd</a:t>
            </a:r>
            <a:r>
              <a:rPr lang="en-US" b="1" i="1" dirty="0"/>
              <a:t>() </a:t>
            </a:r>
            <a:r>
              <a:rPr lang="en-US" dirty="0"/>
              <a:t>allow us to do this</a:t>
            </a:r>
          </a:p>
        </p:txBody>
      </p:sp>
    </p:spTree>
    <p:extLst>
      <p:ext uri="{BB962C8B-B14F-4D97-AF65-F5344CB8AC3E}">
        <p14:creationId xmlns:p14="http://schemas.microsoft.com/office/powerpoint/2010/main" val="37709058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48637-4AD6-4FB8-B162-26F0364F9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padStart</a:t>
            </a:r>
            <a:r>
              <a:rPr lang="en-US" b="1" i="1" dirty="0"/>
              <a:t>(length, character)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2B105-E194-495B-8985-6B7A37898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err="1"/>
              <a:t>padStart</a:t>
            </a:r>
            <a:r>
              <a:rPr lang="en-US" b="1" i="1" dirty="0"/>
              <a:t>()</a:t>
            </a:r>
            <a:r>
              <a:rPr lang="en-US" dirty="0"/>
              <a:t> adds characters to the beginning of your string</a:t>
            </a:r>
          </a:p>
          <a:p>
            <a:r>
              <a:rPr lang="en-US" dirty="0"/>
              <a:t>It will add that character until it reaches a certain length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C3DEEF-0BBB-458E-A57C-C89EFD3DD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39520"/>
            <a:ext cx="12192000" cy="381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365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1BED0-6125-4DC3-B483-5F9E73E60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Escape Character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8BC47-3AAC-4DF0-8BC0-498549AE7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we want to use an apostrophe or quotes inside of a string</a:t>
            </a:r>
          </a:p>
          <a:p>
            <a:r>
              <a:rPr lang="en-US" dirty="0"/>
              <a:t>If we tried to use a set of quotes around a word, but we had already used that as part of the string, it would end the string</a:t>
            </a:r>
          </a:p>
          <a:p>
            <a:r>
              <a:rPr lang="en-US" dirty="0"/>
              <a:t>We can solve this using the </a:t>
            </a:r>
            <a:r>
              <a:rPr lang="en-US" b="1" dirty="0"/>
              <a:t>escape character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AAC8CF-EED3-4284-911D-744778E11C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480872"/>
            <a:ext cx="12192000" cy="137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5556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E1798-ADA2-411F-85E5-63BC8C6B2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padEnd</a:t>
            </a:r>
            <a:r>
              <a:rPr lang="en-US" b="1" i="1" dirty="0"/>
              <a:t>(length, character)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AEBE1-495C-4977-A4C4-56BE4135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Works similar to </a:t>
            </a:r>
            <a:r>
              <a:rPr lang="en-US" b="1" i="1" dirty="0" err="1"/>
              <a:t>padStart</a:t>
            </a:r>
            <a:r>
              <a:rPr lang="en-US" b="1" i="1" dirty="0"/>
              <a:t>()</a:t>
            </a:r>
            <a:r>
              <a:rPr lang="en-US" dirty="0"/>
              <a:t>, but adds to the end of the string instead of the beginning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A07AFE-C8BF-4BE1-AE60-E184C2EA54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43315"/>
            <a:ext cx="12192000" cy="391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1573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AEBE2-6DA7-493A-BA5C-E267C4B8C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String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0495E-0D87-4DC9-8230-13BEDF2C5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three ways we can access string characters</a:t>
            </a:r>
          </a:p>
          <a:p>
            <a:r>
              <a:rPr lang="en-US" b="1" i="1" dirty="0" err="1"/>
              <a:t>charAt</a:t>
            </a:r>
            <a:r>
              <a:rPr lang="en-US" b="1" i="1" dirty="0"/>
              <a:t>(index)</a:t>
            </a:r>
          </a:p>
          <a:p>
            <a:r>
              <a:rPr lang="en-US" b="1" i="1" dirty="0" err="1"/>
              <a:t>charCodeAt</a:t>
            </a:r>
            <a:r>
              <a:rPr lang="en-US" b="1" i="1" dirty="0"/>
              <a:t>(index)</a:t>
            </a:r>
          </a:p>
          <a:p>
            <a:r>
              <a:rPr lang="en-US" b="1" i="1" dirty="0"/>
              <a:t>string[index]</a:t>
            </a:r>
          </a:p>
        </p:txBody>
      </p:sp>
    </p:spTree>
    <p:extLst>
      <p:ext uri="{BB962C8B-B14F-4D97-AF65-F5344CB8AC3E}">
        <p14:creationId xmlns:p14="http://schemas.microsoft.com/office/powerpoint/2010/main" val="41726362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7A829-7A62-429C-968C-37504E2C6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charAt</a:t>
            </a:r>
            <a:r>
              <a:rPr lang="en-US" b="1" i="1" dirty="0"/>
              <a:t>(index)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34B5F-A239-4BC9-BA30-51AC7B490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Returns the character at the given index of a string</a:t>
            </a:r>
          </a:p>
          <a:p>
            <a:r>
              <a:rPr lang="en-US" dirty="0"/>
              <a:t>Returns an empty string if you access an index that does not exist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F07310-2D4A-4DAC-82E2-90004B7E6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079"/>
            <a:ext cx="6096000" cy="400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467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DCD7B-23CD-4CAD-8F60-254E52080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charCodeAt</a:t>
            </a:r>
            <a:r>
              <a:rPr lang="en-US" b="1" i="1" dirty="0"/>
              <a:t>(index)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5CCF0-703C-4547-817F-18E75590D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you might have to work with strings/characters in languages other than English </a:t>
            </a:r>
          </a:p>
          <a:p>
            <a:r>
              <a:rPr lang="en-US" dirty="0"/>
              <a:t>Unicode is a set of characters that encompasses all characters in every language</a:t>
            </a:r>
          </a:p>
          <a:p>
            <a:r>
              <a:rPr lang="en-US" dirty="0" err="1"/>
              <a:t>charCodeAt</a:t>
            </a:r>
            <a:r>
              <a:rPr lang="en-US" dirty="0"/>
              <a:t>() ensures that you will be able to work with any character of every language </a:t>
            </a:r>
          </a:p>
          <a:p>
            <a:r>
              <a:rPr lang="en-US" dirty="0"/>
              <a:t>Returns a Unicode of the character at a specified index of a string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5702D0-0A35-4711-BCCA-B55AAD53D3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13627"/>
            <a:ext cx="4343400" cy="194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451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362B4-4C6E-41AE-856D-E91C51F90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Access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3CC33-9CFD-4398-BA4F-C968F77F8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access the indexes of an array using brackets []</a:t>
            </a:r>
          </a:p>
          <a:p>
            <a:r>
              <a:rPr lang="en-US" dirty="0"/>
              <a:t>This is the same way you access the values of an array, however this </a:t>
            </a:r>
            <a:r>
              <a:rPr lang="en-US" b="1" dirty="0"/>
              <a:t>does not </a:t>
            </a:r>
            <a:r>
              <a:rPr lang="en-US" dirty="0"/>
              <a:t>mean the string you are accessing </a:t>
            </a:r>
            <a:r>
              <a:rPr lang="en-US" i="1" dirty="0"/>
              <a:t>is</a:t>
            </a:r>
            <a:r>
              <a:rPr lang="en-US" dirty="0"/>
              <a:t> an array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9C8562-30B3-438D-A112-5BC20316CA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89570"/>
            <a:ext cx="6096000" cy="276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3140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E0174-1A99-405B-9AB3-15DD9A583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53293-DDC1-497D-8100-D1BE0A5D0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method can be unreliable</a:t>
            </a:r>
          </a:p>
          <a:p>
            <a:pPr lvl="1"/>
            <a:r>
              <a:rPr lang="en-US" dirty="0"/>
              <a:t>It makes strings appear like they are arrays</a:t>
            </a:r>
          </a:p>
          <a:p>
            <a:pPr lvl="1"/>
            <a:r>
              <a:rPr lang="en-US" dirty="0"/>
              <a:t>It returns undefined if there is no character at the index specified</a:t>
            </a:r>
          </a:p>
          <a:p>
            <a:pPr lvl="1"/>
            <a:r>
              <a:rPr lang="en-US" dirty="0"/>
              <a:t>You can read indexes this way, but not assign them (remember, strings are immutable)</a:t>
            </a:r>
          </a:p>
          <a:p>
            <a:pPr lvl="2"/>
            <a:r>
              <a:rPr lang="en-US" dirty="0"/>
              <a:t>You will not get an error if you try to assign something to an index this way, but it will not work</a:t>
            </a:r>
          </a:p>
        </p:txBody>
      </p:sp>
    </p:spTree>
    <p:extLst>
      <p:ext uri="{BB962C8B-B14F-4D97-AF65-F5344CB8AC3E}">
        <p14:creationId xmlns:p14="http://schemas.microsoft.com/office/powerpoint/2010/main" val="42361993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3C3D1-8078-4A2C-B3AB-E6F691EE9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String to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1A120-B86C-468A-9B08-5C7B77491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 are essentially a list of numbers that represent a block of memory</a:t>
            </a:r>
          </a:p>
          <a:p>
            <a:r>
              <a:rPr lang="en-US" dirty="0"/>
              <a:t>We can store whatever we want in an array</a:t>
            </a:r>
          </a:p>
          <a:p>
            <a:r>
              <a:rPr lang="en-US" dirty="0"/>
              <a:t>Sometimes it is easier to operate on an array than on a string</a:t>
            </a:r>
          </a:p>
        </p:txBody>
      </p:sp>
    </p:spTree>
    <p:extLst>
      <p:ext uri="{BB962C8B-B14F-4D97-AF65-F5344CB8AC3E}">
        <p14:creationId xmlns:p14="http://schemas.microsoft.com/office/powerpoint/2010/main" val="28292652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409A4-EDAC-4C52-90C9-5DDE10405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split()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B74E0-1A4D-4D49-9F9E-FEB2054D7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 allows you to convert a string to an array based on an optional </a:t>
            </a:r>
            <a:r>
              <a:rPr lang="en-US" b="1" dirty="0"/>
              <a:t>delimiter</a:t>
            </a:r>
          </a:p>
          <a:p>
            <a:r>
              <a:rPr lang="en-US" dirty="0"/>
              <a:t>A delimiter is used to separate items in a list, like commas in an object, or commas in an array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5537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F61D8-4A26-45BC-8F0C-738A511F6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split()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919CB-B58F-4AFB-8209-60574B681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string = “Hello, world”;</a:t>
            </a:r>
          </a:p>
          <a:p>
            <a:r>
              <a:rPr lang="en-US" dirty="0" err="1"/>
              <a:t>string.split</a:t>
            </a:r>
            <a:r>
              <a:rPr lang="en-US" dirty="0"/>
              <a:t>(“,”); // Gives us [“Hello”, “world”]</a:t>
            </a:r>
          </a:p>
          <a:p>
            <a:r>
              <a:rPr lang="en-US" dirty="0" err="1"/>
              <a:t>string.split</a:t>
            </a:r>
            <a:r>
              <a:rPr lang="en-US" dirty="0"/>
              <a:t>(“ ”); // Gives us [“Hello,”, “world”]</a:t>
            </a:r>
          </a:p>
          <a:p>
            <a:r>
              <a:rPr lang="en-US" dirty="0" err="1"/>
              <a:t>string.split</a:t>
            </a:r>
            <a:r>
              <a:rPr lang="en-US" dirty="0"/>
              <a:t>(“”); // [‘H’, ‘e’, ‘l’, ‘l’, ‘o’, ‘,’, ‘w’, ‘o’, ‘r’, ‘l’, ‘d’]</a:t>
            </a:r>
          </a:p>
          <a:p>
            <a:r>
              <a:rPr lang="en-US" dirty="0" err="1"/>
              <a:t>string.split</a:t>
            </a:r>
            <a:r>
              <a:rPr lang="en-US" dirty="0"/>
              <a:t>(); // Gives us [“Hello, world”]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864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9A98E-FCF9-406A-B4BE-EB3C4E456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Escape Character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B8132-4A8A-4EAE-96C9-51483A152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a backslash (\) followed by a single quote, double quote, or another backslash to insert a quotes or backslashes into our strings</a:t>
            </a:r>
          </a:p>
          <a:p>
            <a:r>
              <a:rPr lang="en-US" dirty="0"/>
              <a:t>There are others designed for typewriters, fax machines, and teletypes, but they are now obsolete (or very niche)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91F125-8EBF-43FE-99A7-1C31560F7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80740"/>
            <a:ext cx="6095999" cy="177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054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062FF-DFCD-4153-AC69-D6DA69766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Breaks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B00F9-F01A-4267-9CFE-948D27DB4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Remember, we generally want to keep our lines of code to 80 characters</a:t>
            </a:r>
          </a:p>
          <a:p>
            <a:r>
              <a:rPr lang="en-US" dirty="0"/>
              <a:t>If a line takes more than 80 characters, we bump the rest to the next line</a:t>
            </a:r>
          </a:p>
          <a:p>
            <a:r>
              <a:rPr lang="en-US" i="1" dirty="0"/>
              <a:t>We can break up lines while we are still inside of a string using a single backslash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C2582C-6E08-4354-8072-A2495802F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909643"/>
            <a:ext cx="12192000" cy="194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857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3FB9F-CD1B-4F3E-BC9F-1676FB382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Breaks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A74A4-B856-4D5B-B85F-E88113614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browsers do not support the backslash character, so it’s not always the best way to handle this</a:t>
            </a:r>
          </a:p>
          <a:p>
            <a:r>
              <a:rPr lang="en-US" dirty="0"/>
              <a:t>We can use string addition to break strings up safely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5D7F4B-3CE6-4A09-A9D7-C3F8D4C18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898823"/>
            <a:ext cx="12192000" cy="195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783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3617C-0E14-482C-B0B2-4D7BAF15C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as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A4B91-7268-4618-A148-7E5A95E55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important for you all to know that there </a:t>
            </a:r>
            <a:r>
              <a:rPr lang="en-US" i="1" dirty="0"/>
              <a:t>is</a:t>
            </a:r>
            <a:r>
              <a:rPr lang="en-US" dirty="0"/>
              <a:t> a pre-written String object you can use</a:t>
            </a:r>
          </a:p>
          <a:p>
            <a:r>
              <a:rPr lang="en-US" i="1" dirty="0"/>
              <a:t>Do Not Use It</a:t>
            </a:r>
            <a:endParaRPr lang="en-US" dirty="0"/>
          </a:p>
          <a:p>
            <a:r>
              <a:rPr lang="en-US" dirty="0"/>
              <a:t>Objects take more space, slow down code execution, and cannot be compared like regular strings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882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AF720-987E-41FF-AC88-982A742C9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D6DC4-C4DC-4621-99F6-4675D60917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83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361B4-3623-404C-A1AB-C13CDCC9A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Indexes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A30F6-EC50-477A-866D-77F01330E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Indexes</a:t>
            </a:r>
            <a:r>
              <a:rPr lang="en-US" dirty="0"/>
              <a:t> are the positions of elements in a string</a:t>
            </a:r>
          </a:p>
          <a:p>
            <a:r>
              <a:rPr lang="en-US" dirty="0"/>
              <a:t>In JavaScript, </a:t>
            </a:r>
            <a:r>
              <a:rPr lang="en-US" b="1" dirty="0"/>
              <a:t>indexes begin at 0 and end at 1 less than the length of the string</a:t>
            </a:r>
          </a:p>
          <a:p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71FEB9-DECA-4DA1-84B7-6D42D9007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55770"/>
            <a:ext cx="9471424" cy="14022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9D01C2-1505-4EBB-9A26-F6F26425E5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424" y="2870600"/>
            <a:ext cx="2720576" cy="40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729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567</TotalTime>
  <Words>1299</Words>
  <Application>Microsoft Office PowerPoint</Application>
  <PresentationFormat>Widescreen</PresentationFormat>
  <Paragraphs>130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 Theme</vt:lpstr>
      <vt:lpstr>Strings</vt:lpstr>
      <vt:lpstr>String Recap</vt:lpstr>
      <vt:lpstr>Escape Character</vt:lpstr>
      <vt:lpstr>Escape Character</vt:lpstr>
      <vt:lpstr>Line Breaks</vt:lpstr>
      <vt:lpstr>Line Breaks</vt:lpstr>
      <vt:lpstr>Strings as Objects</vt:lpstr>
      <vt:lpstr>String Methods</vt:lpstr>
      <vt:lpstr>String Indexes</vt:lpstr>
      <vt:lpstr>String Properties and Methods</vt:lpstr>
      <vt:lpstr>Extracting String Parts</vt:lpstr>
      <vt:lpstr>slice(start, end)</vt:lpstr>
      <vt:lpstr>slice(start, end)</vt:lpstr>
      <vt:lpstr>slice(start, end)</vt:lpstr>
      <vt:lpstr>substring(start, end)</vt:lpstr>
      <vt:lpstr>substring(start, end)</vt:lpstr>
      <vt:lpstr>substr(start, length)</vt:lpstr>
      <vt:lpstr>substr(start, length)</vt:lpstr>
      <vt:lpstr>substr(start, length)</vt:lpstr>
      <vt:lpstr>String Methods </vt:lpstr>
      <vt:lpstr>Replacing String Content</vt:lpstr>
      <vt:lpstr>replace(searchValue, newValue)</vt:lpstr>
      <vt:lpstr>toUpperCase()</vt:lpstr>
      <vt:lpstr>toLowerCase()</vt:lpstr>
      <vt:lpstr>concat(stringToAdd1, stringToAdd2, …)</vt:lpstr>
      <vt:lpstr>trim()</vt:lpstr>
      <vt:lpstr>trim()</vt:lpstr>
      <vt:lpstr>Padding</vt:lpstr>
      <vt:lpstr>padStart(length, character)</vt:lpstr>
      <vt:lpstr>padEnd(length, character)</vt:lpstr>
      <vt:lpstr>Accessing String Characters</vt:lpstr>
      <vt:lpstr>charAt(index)</vt:lpstr>
      <vt:lpstr>charCodeAt(index)</vt:lpstr>
      <vt:lpstr>Property Access </vt:lpstr>
      <vt:lpstr>Property Access</vt:lpstr>
      <vt:lpstr>Convert String to Array</vt:lpstr>
      <vt:lpstr>split()</vt:lpstr>
      <vt:lpstr>split()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</dc:title>
  <dc:creator>YWCA Rockford</dc:creator>
  <cp:lastModifiedBy>Graham Eichsteadt</cp:lastModifiedBy>
  <cp:revision>35</cp:revision>
  <dcterms:created xsi:type="dcterms:W3CDTF">2023-04-07T13:34:39Z</dcterms:created>
  <dcterms:modified xsi:type="dcterms:W3CDTF">2023-08-09T17:20:02Z</dcterms:modified>
</cp:coreProperties>
</file>