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D486A05-2266-41F4-9361-0989F8FF8F0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60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61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81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85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F3DAD-FDE4-4B63-8F60-730F5BA11A2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233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F3DAD-FDE4-4B63-8F60-730F5BA11A21}"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86A05-2266-41F4-9361-0989F8FF8F0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8627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F3DAD-FDE4-4B63-8F60-730F5BA11A21}"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86A05-2266-41F4-9361-0989F8FF8F0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05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F3DAD-FDE4-4B63-8F60-730F5BA11A21}"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36443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F3DAD-FDE4-4B63-8F60-730F5BA11A2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35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28F3DAD-FDE4-4B63-8F60-730F5BA11A21}" type="datetimeFigureOut">
              <a:rPr lang="en-US" smtClean="0"/>
              <a:t>4/12/2023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27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8F3DAD-FDE4-4B63-8F60-730F5BA11A21}" type="datetimeFigureOut">
              <a:rPr lang="en-US" smtClean="0"/>
              <a:t>4/12/2023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486A05-2266-41F4-9361-0989F8FF8F0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833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5AA2-B8C5-4F5C-B83B-2AA726EDC064}"/>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id="{E5A2E31D-D135-4BD9-98C2-E8218DD5FDEC}"/>
              </a:ext>
            </a:extLst>
          </p:cNvPr>
          <p:cNvSpPr>
            <a:spLocks noGrp="1"/>
          </p:cNvSpPr>
          <p:nvPr>
            <p:ph type="subTitle" idx="1"/>
          </p:nvPr>
        </p:nvSpPr>
        <p:spPr/>
        <p:txBody>
          <a:bodyPr/>
          <a:lstStyle/>
          <a:p>
            <a:r>
              <a:rPr lang="en-US" dirty="0"/>
              <a:t>Module 4 – Data Types</a:t>
            </a:r>
          </a:p>
        </p:txBody>
      </p:sp>
    </p:spTree>
    <p:extLst>
      <p:ext uri="{BB962C8B-B14F-4D97-AF65-F5344CB8AC3E}">
        <p14:creationId xmlns:p14="http://schemas.microsoft.com/office/powerpoint/2010/main" val="1846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2B04-37CE-4D92-8ED7-849DBA7D9305}"/>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0E7663C5-291A-4B1E-80EB-A1E3F52970BF}"/>
              </a:ext>
            </a:extLst>
          </p:cNvPr>
          <p:cNvSpPr>
            <a:spLocks noGrp="1"/>
          </p:cNvSpPr>
          <p:nvPr>
            <p:ph idx="1"/>
          </p:nvPr>
        </p:nvSpPr>
        <p:spPr/>
        <p:txBody>
          <a:bodyPr>
            <a:normAutofit lnSpcReduction="10000"/>
          </a:bodyPr>
          <a:lstStyle/>
          <a:p>
            <a:r>
              <a:rPr lang="en-US" b="1" i="1" dirty="0"/>
              <a:t>shift()</a:t>
            </a:r>
          </a:p>
          <a:p>
            <a:pPr lvl="1"/>
            <a:r>
              <a:rPr lang="en-US" dirty="0"/>
              <a:t>Sometimes you need to remove something from an array, but you would prefer to remove it from the front of the array instead of the back (like with push()). All other elements are moved one position lower (toward front)</a:t>
            </a:r>
          </a:p>
          <a:p>
            <a:pPr lvl="1"/>
            <a:r>
              <a:rPr lang="en-US" dirty="0"/>
              <a:t>This will return the method that was removed from the front of the array</a:t>
            </a:r>
          </a:p>
          <a:p>
            <a:r>
              <a:rPr lang="en-US" b="1" i="1" dirty="0"/>
              <a:t>unshift(element)</a:t>
            </a:r>
          </a:p>
          <a:p>
            <a:pPr lvl="1"/>
            <a:r>
              <a:rPr lang="en-US" dirty="0"/>
              <a:t>Adds an element to the front of the array and moves existing elements toward the back by one position</a:t>
            </a:r>
          </a:p>
          <a:p>
            <a:pPr lvl="1"/>
            <a:r>
              <a:rPr lang="en-US" dirty="0"/>
              <a:t>Returns the new length of the array</a:t>
            </a:r>
          </a:p>
        </p:txBody>
      </p:sp>
    </p:spTree>
    <p:extLst>
      <p:ext uri="{BB962C8B-B14F-4D97-AF65-F5344CB8AC3E}">
        <p14:creationId xmlns:p14="http://schemas.microsoft.com/office/powerpoint/2010/main" val="21099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2BFC-753D-4796-9F8B-284003F61C9F}"/>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1B2E4507-BE89-4AC6-8BF9-0A22B070AE4B}"/>
              </a:ext>
            </a:extLst>
          </p:cNvPr>
          <p:cNvSpPr>
            <a:spLocks noGrp="1"/>
          </p:cNvSpPr>
          <p:nvPr>
            <p:ph idx="1"/>
          </p:nvPr>
        </p:nvSpPr>
        <p:spPr/>
        <p:txBody>
          <a:bodyPr/>
          <a:lstStyle/>
          <a:p>
            <a:r>
              <a:rPr lang="en-US" dirty="0"/>
              <a:t>We can always access an array’s elements using it’s index inside brackets</a:t>
            </a:r>
          </a:p>
          <a:p>
            <a:r>
              <a:rPr lang="en-US" dirty="0"/>
              <a:t>Again, </a:t>
            </a:r>
            <a:r>
              <a:rPr lang="en-US" i="1" dirty="0"/>
              <a:t>indexes start from 0 and the last element is always 1 less than the length of the array</a:t>
            </a:r>
            <a:endParaRPr lang="en-US" dirty="0"/>
          </a:p>
          <a:p>
            <a:r>
              <a:rPr lang="en-US" dirty="0"/>
              <a:t>Ex: let students = [“Isaiah ”, “Carmen”, “Reality”, “Carolina”, “Mohammad”];</a:t>
            </a:r>
            <a:br>
              <a:rPr lang="en-US" dirty="0"/>
            </a:br>
            <a:r>
              <a:rPr lang="en-US" dirty="0"/>
              <a:t>       students[0] = “Graham”;	// Now updated with my name</a:t>
            </a:r>
          </a:p>
        </p:txBody>
      </p:sp>
    </p:spTree>
    <p:extLst>
      <p:ext uri="{BB962C8B-B14F-4D97-AF65-F5344CB8AC3E}">
        <p14:creationId xmlns:p14="http://schemas.microsoft.com/office/powerpoint/2010/main" val="407276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9D6-DF76-4AE0-8B8B-3E0B3F148AC6}"/>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DEFA36DC-7473-448C-994B-27F8FDE7C688}"/>
              </a:ext>
            </a:extLst>
          </p:cNvPr>
          <p:cNvSpPr>
            <a:spLocks noGrp="1"/>
          </p:cNvSpPr>
          <p:nvPr>
            <p:ph idx="1"/>
          </p:nvPr>
        </p:nvSpPr>
        <p:spPr/>
        <p:txBody>
          <a:bodyPr/>
          <a:lstStyle/>
          <a:p>
            <a:r>
              <a:rPr lang="en-US" dirty="0"/>
              <a:t>You can also use the length property to assign a new element</a:t>
            </a:r>
          </a:p>
          <a:p>
            <a:r>
              <a:rPr lang="en-US" dirty="0"/>
              <a:t>Ex: array[</a:t>
            </a:r>
            <a:r>
              <a:rPr lang="en-US" dirty="0" err="1"/>
              <a:t>array.length</a:t>
            </a:r>
            <a:r>
              <a:rPr lang="en-US" dirty="0"/>
              <a:t>] = “Another element”</a:t>
            </a:r>
          </a:p>
          <a:p>
            <a:r>
              <a:rPr lang="en-US" dirty="0"/>
              <a:t>This works the best for shorter arrays, but be careful about leaving “holes” in your array</a:t>
            </a:r>
          </a:p>
        </p:txBody>
      </p:sp>
    </p:spTree>
    <p:extLst>
      <p:ext uri="{BB962C8B-B14F-4D97-AF65-F5344CB8AC3E}">
        <p14:creationId xmlns:p14="http://schemas.microsoft.com/office/powerpoint/2010/main" val="37250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8BDC-F353-49EE-8C66-7B2E1845FFFB}"/>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B8D41757-A3F3-4F10-9BF9-D53AE8DBF83A}"/>
              </a:ext>
            </a:extLst>
          </p:cNvPr>
          <p:cNvSpPr>
            <a:spLocks noGrp="1"/>
          </p:cNvSpPr>
          <p:nvPr>
            <p:ph idx="1"/>
          </p:nvPr>
        </p:nvSpPr>
        <p:spPr/>
        <p:txBody>
          <a:bodyPr/>
          <a:lstStyle/>
          <a:p>
            <a:r>
              <a:rPr lang="en-US" dirty="0"/>
              <a:t>It is possible to remove elements using the </a:t>
            </a:r>
            <a:r>
              <a:rPr lang="en-US" b="1" dirty="0"/>
              <a:t>delete</a:t>
            </a:r>
            <a:r>
              <a:rPr lang="en-US" dirty="0"/>
              <a:t> keyword like such:</a:t>
            </a:r>
          </a:p>
          <a:p>
            <a:pPr lvl="1"/>
            <a:r>
              <a:rPr lang="en-US" dirty="0"/>
              <a:t>delete student[0];	// “Graham” -&gt; Undefined</a:t>
            </a:r>
          </a:p>
          <a:p>
            <a:r>
              <a:rPr lang="en-US" dirty="0"/>
              <a:t>Try to use pop() or shift() instead, since Undefined values can mess with our operations by creating “holes” in the array</a:t>
            </a:r>
          </a:p>
        </p:txBody>
      </p:sp>
    </p:spTree>
    <p:extLst>
      <p:ext uri="{BB962C8B-B14F-4D97-AF65-F5344CB8AC3E}">
        <p14:creationId xmlns:p14="http://schemas.microsoft.com/office/powerpoint/2010/main" val="22144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E9-E1B1-477A-A592-9FE73DBD6258}"/>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endParaRPr lang="en-US" dirty="0"/>
          </a:p>
        </p:txBody>
      </p:sp>
      <p:sp>
        <p:nvSpPr>
          <p:cNvPr id="3" name="Content Placeholder 2">
            <a:extLst>
              <a:ext uri="{FF2B5EF4-FFF2-40B4-BE49-F238E27FC236}">
                <a16:creationId xmlns:a16="http://schemas.microsoft.com/office/drawing/2014/main" id="{CD041F9B-AF3E-4415-BBB7-22FD2195F950}"/>
              </a:ext>
            </a:extLst>
          </p:cNvPr>
          <p:cNvSpPr>
            <a:spLocks noGrp="1"/>
          </p:cNvSpPr>
          <p:nvPr>
            <p:ph idx="1"/>
          </p:nvPr>
        </p:nvSpPr>
        <p:spPr/>
        <p:txBody>
          <a:bodyPr/>
          <a:lstStyle/>
          <a:p>
            <a:r>
              <a:rPr lang="en-US" dirty="0"/>
              <a:t>Used for adding AND/OR removing elements from an array</a:t>
            </a:r>
          </a:p>
          <a:p>
            <a:r>
              <a:rPr lang="en-US" dirty="0"/>
              <a:t>Returns an array of the removed elements, or an empty array if none were removed</a:t>
            </a:r>
          </a:p>
          <a:p>
            <a:r>
              <a:rPr lang="en-US" dirty="0"/>
              <a:t>It is possible to add and remove elements at the same time</a:t>
            </a:r>
          </a:p>
        </p:txBody>
      </p:sp>
    </p:spTree>
    <p:extLst>
      <p:ext uri="{BB962C8B-B14F-4D97-AF65-F5344CB8AC3E}">
        <p14:creationId xmlns:p14="http://schemas.microsoft.com/office/powerpoint/2010/main" val="198584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6723-B7D9-4311-A8B6-90652E171157}"/>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p>
        </p:txBody>
      </p:sp>
      <p:sp>
        <p:nvSpPr>
          <p:cNvPr id="3" name="Content Placeholder 2">
            <a:extLst>
              <a:ext uri="{FF2B5EF4-FFF2-40B4-BE49-F238E27FC236}">
                <a16:creationId xmlns:a16="http://schemas.microsoft.com/office/drawing/2014/main" id="{F3537F8B-EDC0-4B3E-8FAA-75855E68A45A}"/>
              </a:ext>
            </a:extLst>
          </p:cNvPr>
          <p:cNvSpPr>
            <a:spLocks noGrp="1"/>
          </p:cNvSpPr>
          <p:nvPr>
            <p:ph idx="1"/>
          </p:nvPr>
        </p:nvSpPr>
        <p:spPr/>
        <p:txBody>
          <a:bodyPr/>
          <a:lstStyle/>
          <a:p>
            <a:r>
              <a:rPr lang="en-US" dirty="0" err="1"/>
              <a:t>startIndex</a:t>
            </a:r>
            <a:r>
              <a:rPr lang="en-US" dirty="0"/>
              <a:t>: index to start changing the array at</a:t>
            </a:r>
          </a:p>
          <a:p>
            <a:r>
              <a:rPr lang="en-US" dirty="0" err="1"/>
              <a:t>deleteCount</a:t>
            </a:r>
            <a:r>
              <a:rPr lang="en-US" dirty="0"/>
              <a:t>: number of elements to remove (0 if you want to add)</a:t>
            </a:r>
          </a:p>
          <a:p>
            <a:r>
              <a:rPr lang="en-US" dirty="0"/>
              <a:t>items 1 – n (optional): items to add</a:t>
            </a:r>
          </a:p>
          <a:p>
            <a:endParaRPr lang="en-US" dirty="0"/>
          </a:p>
        </p:txBody>
      </p:sp>
    </p:spTree>
    <p:extLst>
      <p:ext uri="{BB962C8B-B14F-4D97-AF65-F5344CB8AC3E}">
        <p14:creationId xmlns:p14="http://schemas.microsoft.com/office/powerpoint/2010/main" val="31230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AD33-0F02-48BD-A65E-F1B7E9AE14E0}"/>
              </a:ext>
            </a:extLst>
          </p:cNvPr>
          <p:cNvSpPr>
            <a:spLocks noGrp="1"/>
          </p:cNvSpPr>
          <p:nvPr>
            <p:ph type="title"/>
          </p:nvPr>
        </p:nvSpPr>
        <p:spPr/>
        <p:txBody>
          <a:bodyPr/>
          <a:lstStyle/>
          <a:p>
            <a:r>
              <a:rPr lang="en-US" dirty="0"/>
              <a:t>Merging Arrays</a:t>
            </a:r>
          </a:p>
        </p:txBody>
      </p:sp>
      <p:sp>
        <p:nvSpPr>
          <p:cNvPr id="3" name="Content Placeholder 2">
            <a:extLst>
              <a:ext uri="{FF2B5EF4-FFF2-40B4-BE49-F238E27FC236}">
                <a16:creationId xmlns:a16="http://schemas.microsoft.com/office/drawing/2014/main" id="{7C8AA04B-A26D-4C70-9450-807C1D5C333F}"/>
              </a:ext>
            </a:extLst>
          </p:cNvPr>
          <p:cNvSpPr>
            <a:spLocks noGrp="1"/>
          </p:cNvSpPr>
          <p:nvPr>
            <p:ph idx="1"/>
          </p:nvPr>
        </p:nvSpPr>
        <p:spPr/>
        <p:txBody>
          <a:bodyPr/>
          <a:lstStyle/>
          <a:p>
            <a:r>
              <a:rPr lang="en-US" b="1" i="1" dirty="0" err="1"/>
              <a:t>concat</a:t>
            </a:r>
            <a:r>
              <a:rPr lang="en-US" b="1" i="1" dirty="0"/>
              <a:t>(array1, array2, …)</a:t>
            </a:r>
          </a:p>
          <a:p>
            <a:pPr lvl="1"/>
            <a:r>
              <a:rPr lang="en-US" dirty="0"/>
              <a:t>Concatenates array1 on to array2 </a:t>
            </a:r>
          </a:p>
          <a:p>
            <a:pPr lvl="1"/>
            <a:r>
              <a:rPr lang="en-US" dirty="0"/>
              <a:t>Returns a new array</a:t>
            </a:r>
          </a:p>
          <a:p>
            <a:pPr lvl="1"/>
            <a:r>
              <a:rPr lang="en-US" dirty="0"/>
              <a:t>Allows any number of arrays to be concatenated</a:t>
            </a:r>
          </a:p>
        </p:txBody>
      </p:sp>
    </p:spTree>
    <p:extLst>
      <p:ext uri="{BB962C8B-B14F-4D97-AF65-F5344CB8AC3E}">
        <p14:creationId xmlns:p14="http://schemas.microsoft.com/office/powerpoint/2010/main" val="90920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E75E-4EBF-4CBB-BDBA-3A6FB878EBAD}"/>
              </a:ext>
            </a:extLst>
          </p:cNvPr>
          <p:cNvSpPr>
            <a:spLocks noGrp="1"/>
          </p:cNvSpPr>
          <p:nvPr>
            <p:ph type="title"/>
          </p:nvPr>
        </p:nvSpPr>
        <p:spPr/>
        <p:txBody>
          <a:bodyPr/>
          <a:lstStyle/>
          <a:p>
            <a:r>
              <a:rPr lang="en-US" b="1" i="1" dirty="0"/>
              <a:t>slice(</a:t>
            </a:r>
            <a:r>
              <a:rPr lang="en-US" b="1" i="1" dirty="0" err="1"/>
              <a:t>startIndex</a:t>
            </a:r>
            <a:r>
              <a:rPr lang="en-US" b="1" i="1" dirty="0"/>
              <a:t>, </a:t>
            </a:r>
            <a:r>
              <a:rPr lang="en-US" b="1" i="1" dirty="0" err="1"/>
              <a:t>endIndex</a:t>
            </a:r>
            <a:r>
              <a:rPr lang="en-US" b="1" i="1" dirty="0"/>
              <a:t>)</a:t>
            </a:r>
          </a:p>
        </p:txBody>
      </p:sp>
      <p:sp>
        <p:nvSpPr>
          <p:cNvPr id="3" name="Content Placeholder 2">
            <a:extLst>
              <a:ext uri="{FF2B5EF4-FFF2-40B4-BE49-F238E27FC236}">
                <a16:creationId xmlns:a16="http://schemas.microsoft.com/office/drawing/2014/main" id="{21EB2531-8F34-4BB9-8E07-793739B74C26}"/>
              </a:ext>
            </a:extLst>
          </p:cNvPr>
          <p:cNvSpPr>
            <a:spLocks noGrp="1"/>
          </p:cNvSpPr>
          <p:nvPr>
            <p:ph idx="1"/>
          </p:nvPr>
        </p:nvSpPr>
        <p:spPr/>
        <p:txBody>
          <a:bodyPr/>
          <a:lstStyle/>
          <a:p>
            <a:r>
              <a:rPr lang="en-US" dirty="0"/>
              <a:t>“Slices” a portion of an array beginning with the index you give it</a:t>
            </a:r>
          </a:p>
          <a:p>
            <a:r>
              <a:rPr lang="en-US" dirty="0" err="1"/>
              <a:t>endIndex</a:t>
            </a:r>
            <a:r>
              <a:rPr lang="en-US" dirty="0"/>
              <a:t> is optional, but will allow a slice of all elements up to (not including) </a:t>
            </a:r>
            <a:r>
              <a:rPr lang="en-US" dirty="0" err="1"/>
              <a:t>endIndex</a:t>
            </a:r>
            <a:endParaRPr lang="en-US" dirty="0"/>
          </a:p>
          <a:p>
            <a:r>
              <a:rPr lang="en-US" dirty="0"/>
              <a:t>Returns a new array with all elements starting from your index</a:t>
            </a:r>
          </a:p>
        </p:txBody>
      </p:sp>
    </p:spTree>
    <p:extLst>
      <p:ext uri="{BB962C8B-B14F-4D97-AF65-F5344CB8AC3E}">
        <p14:creationId xmlns:p14="http://schemas.microsoft.com/office/powerpoint/2010/main" val="317083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8ACA-FF13-4287-B212-24E6F6462D95}"/>
              </a:ext>
            </a:extLst>
          </p:cNvPr>
          <p:cNvSpPr>
            <a:spLocks noGrp="1"/>
          </p:cNvSpPr>
          <p:nvPr>
            <p:ph type="title"/>
          </p:nvPr>
        </p:nvSpPr>
        <p:spPr/>
        <p:txBody>
          <a:bodyPr/>
          <a:lstStyle/>
          <a:p>
            <a:r>
              <a:rPr lang="en-US" b="1" i="1" dirty="0" err="1"/>
              <a:t>toString</a:t>
            </a:r>
            <a:r>
              <a:rPr lang="en-US" b="1" i="1" dirty="0"/>
              <a:t>()</a:t>
            </a:r>
          </a:p>
        </p:txBody>
      </p:sp>
      <p:sp>
        <p:nvSpPr>
          <p:cNvPr id="3" name="Content Placeholder 2">
            <a:extLst>
              <a:ext uri="{FF2B5EF4-FFF2-40B4-BE49-F238E27FC236}">
                <a16:creationId xmlns:a16="http://schemas.microsoft.com/office/drawing/2014/main" id="{30AF3338-485A-4EDE-AFF5-3EF785318492}"/>
              </a:ext>
            </a:extLst>
          </p:cNvPr>
          <p:cNvSpPr>
            <a:spLocks noGrp="1"/>
          </p:cNvSpPr>
          <p:nvPr>
            <p:ph idx="1"/>
          </p:nvPr>
        </p:nvSpPr>
        <p:spPr/>
        <p:txBody>
          <a:bodyPr/>
          <a:lstStyle/>
          <a:p>
            <a:r>
              <a:rPr lang="en-US" dirty="0"/>
              <a:t>Arrays, like all objects in JavaScript, have a built-in </a:t>
            </a:r>
            <a:r>
              <a:rPr lang="en-US" dirty="0" err="1"/>
              <a:t>toString</a:t>
            </a:r>
            <a:r>
              <a:rPr lang="en-US" dirty="0"/>
              <a:t> method</a:t>
            </a:r>
          </a:p>
          <a:p>
            <a:r>
              <a:rPr lang="en-US" dirty="0"/>
              <a:t>However, when a primitive type (Number, String, etc.) is expected, passing in an array with automatically call </a:t>
            </a:r>
            <a:r>
              <a:rPr lang="en-US" dirty="0" err="1"/>
              <a:t>toString</a:t>
            </a:r>
            <a:r>
              <a:rPr lang="en-US" dirty="0"/>
              <a:t>()</a:t>
            </a:r>
          </a:p>
        </p:txBody>
      </p:sp>
    </p:spTree>
    <p:extLst>
      <p:ext uri="{BB962C8B-B14F-4D97-AF65-F5344CB8AC3E}">
        <p14:creationId xmlns:p14="http://schemas.microsoft.com/office/powerpoint/2010/main" val="420456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0430-184B-4211-A069-0E83C281C941}"/>
              </a:ext>
            </a:extLst>
          </p:cNvPr>
          <p:cNvSpPr>
            <a:spLocks noGrp="1"/>
          </p:cNvSpPr>
          <p:nvPr>
            <p:ph type="title"/>
          </p:nvPr>
        </p:nvSpPr>
        <p:spPr/>
        <p:txBody>
          <a:bodyPr/>
          <a:lstStyle/>
          <a:p>
            <a:r>
              <a:rPr lang="en-US" dirty="0"/>
              <a:t>Sorting Arrays</a:t>
            </a:r>
          </a:p>
        </p:txBody>
      </p:sp>
      <p:sp>
        <p:nvSpPr>
          <p:cNvPr id="3" name="Content Placeholder 2">
            <a:extLst>
              <a:ext uri="{FF2B5EF4-FFF2-40B4-BE49-F238E27FC236}">
                <a16:creationId xmlns:a16="http://schemas.microsoft.com/office/drawing/2014/main" id="{4EE6FD30-6470-45AB-AFB2-EC191A45CDA6}"/>
              </a:ext>
            </a:extLst>
          </p:cNvPr>
          <p:cNvSpPr>
            <a:spLocks noGrp="1"/>
          </p:cNvSpPr>
          <p:nvPr>
            <p:ph idx="1"/>
          </p:nvPr>
        </p:nvSpPr>
        <p:spPr/>
        <p:txBody>
          <a:bodyPr/>
          <a:lstStyle/>
          <a:p>
            <a:r>
              <a:rPr lang="en-US" dirty="0"/>
              <a:t>We can store all kinds of values in an array, but unorganized data is much more difficult to work with</a:t>
            </a:r>
          </a:p>
          <a:p>
            <a:r>
              <a:rPr lang="en-US" dirty="0"/>
              <a:t>Many problems will become much easier if we can sort an array</a:t>
            </a:r>
          </a:p>
          <a:p>
            <a:r>
              <a:rPr lang="en-US" dirty="0"/>
              <a:t>For these situations, we have </a:t>
            </a:r>
            <a:r>
              <a:rPr lang="en-US" b="1" i="1" dirty="0"/>
              <a:t>sort()</a:t>
            </a:r>
            <a:r>
              <a:rPr lang="en-US" dirty="0"/>
              <a:t> and </a:t>
            </a:r>
            <a:r>
              <a:rPr lang="en-US" b="1" i="1" dirty="0"/>
              <a:t>reverse()</a:t>
            </a:r>
            <a:r>
              <a:rPr lang="en-US" dirty="0"/>
              <a:t>.</a:t>
            </a:r>
          </a:p>
          <a:p>
            <a:pPr lvl="1"/>
            <a:r>
              <a:rPr lang="en-US" dirty="0"/>
              <a:t>sort(): 1 – n or a –z</a:t>
            </a:r>
          </a:p>
          <a:p>
            <a:pPr lvl="1"/>
            <a:r>
              <a:rPr lang="en-US" dirty="0"/>
              <a:t>Reverse(): n -1 or z - a</a:t>
            </a:r>
          </a:p>
        </p:txBody>
      </p:sp>
    </p:spTree>
    <p:extLst>
      <p:ext uri="{BB962C8B-B14F-4D97-AF65-F5344CB8AC3E}">
        <p14:creationId xmlns:p14="http://schemas.microsoft.com/office/powerpoint/2010/main" val="28267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D818-7F3A-4235-B4EC-75111A3AAA7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D902F77-17AA-4183-9EBB-1899B33F142A}"/>
              </a:ext>
            </a:extLst>
          </p:cNvPr>
          <p:cNvSpPr>
            <a:spLocks noGrp="1"/>
          </p:cNvSpPr>
          <p:nvPr>
            <p:ph idx="1"/>
          </p:nvPr>
        </p:nvSpPr>
        <p:spPr/>
        <p:txBody>
          <a:bodyPr/>
          <a:lstStyle/>
          <a:p>
            <a:r>
              <a:rPr lang="en-US" dirty="0"/>
              <a:t>Used to store a list of values in a variable</a:t>
            </a:r>
          </a:p>
          <a:p>
            <a:r>
              <a:rPr lang="en-US" dirty="0"/>
              <a:t>Can hold any number of values</a:t>
            </a:r>
          </a:p>
        </p:txBody>
      </p:sp>
    </p:spTree>
    <p:extLst>
      <p:ext uri="{BB962C8B-B14F-4D97-AF65-F5344CB8AC3E}">
        <p14:creationId xmlns:p14="http://schemas.microsoft.com/office/powerpoint/2010/main" val="232638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2A-8CA6-4CF9-8216-867D4FEEC91B}"/>
              </a:ext>
            </a:extLst>
          </p:cNvPr>
          <p:cNvSpPr>
            <a:spLocks noGrp="1"/>
          </p:cNvSpPr>
          <p:nvPr>
            <p:ph type="title"/>
          </p:nvPr>
        </p:nvSpPr>
        <p:spPr/>
        <p:txBody>
          <a:bodyPr/>
          <a:lstStyle/>
          <a:p>
            <a:r>
              <a:rPr lang="en-US" dirty="0"/>
              <a:t>Sorting Numbers</a:t>
            </a:r>
          </a:p>
        </p:txBody>
      </p:sp>
      <p:sp>
        <p:nvSpPr>
          <p:cNvPr id="3" name="Content Placeholder 2">
            <a:extLst>
              <a:ext uri="{FF2B5EF4-FFF2-40B4-BE49-F238E27FC236}">
                <a16:creationId xmlns:a16="http://schemas.microsoft.com/office/drawing/2014/main" id="{C638A269-53C4-46D4-8EC0-6E540E273012}"/>
              </a:ext>
            </a:extLst>
          </p:cNvPr>
          <p:cNvSpPr>
            <a:spLocks noGrp="1"/>
          </p:cNvSpPr>
          <p:nvPr>
            <p:ph idx="1"/>
          </p:nvPr>
        </p:nvSpPr>
        <p:spPr/>
        <p:txBody>
          <a:bodyPr/>
          <a:lstStyle/>
          <a:p>
            <a:r>
              <a:rPr lang="en-US" dirty="0"/>
              <a:t>While sort() </a:t>
            </a:r>
            <a:r>
              <a:rPr lang="en-US" i="1" dirty="0"/>
              <a:t>can</a:t>
            </a:r>
            <a:r>
              <a:rPr lang="en-US" dirty="0"/>
              <a:t> sort Numbers, it is not as accurate as with Strings</a:t>
            </a:r>
          </a:p>
          <a:p>
            <a:r>
              <a:rPr lang="en-US" dirty="0"/>
              <a:t>By default, sort() converts Numbers to Strings, and it will compare the first Number of each string.</a:t>
            </a:r>
          </a:p>
          <a:p>
            <a:r>
              <a:rPr lang="en-US" dirty="0"/>
              <a:t>This will sort incorrectly in situations like with “50” and “250”, since it will read the 5 in 50 and the 2 in 250 first and 5 &gt; 2.</a:t>
            </a:r>
          </a:p>
        </p:txBody>
      </p:sp>
    </p:spTree>
    <p:extLst>
      <p:ext uri="{BB962C8B-B14F-4D97-AF65-F5344CB8AC3E}">
        <p14:creationId xmlns:p14="http://schemas.microsoft.com/office/powerpoint/2010/main" val="280886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A4E7-EBFF-4676-93CD-56A21C2AC8C8}"/>
              </a:ext>
            </a:extLst>
          </p:cNvPr>
          <p:cNvSpPr>
            <a:spLocks noGrp="1"/>
          </p:cNvSpPr>
          <p:nvPr>
            <p:ph type="title"/>
          </p:nvPr>
        </p:nvSpPr>
        <p:spPr/>
        <p:txBody>
          <a:bodyPr/>
          <a:lstStyle/>
          <a:p>
            <a:r>
              <a:rPr lang="en-US" dirty="0"/>
              <a:t>Sorting Numbers</a:t>
            </a:r>
          </a:p>
        </p:txBody>
      </p:sp>
      <p:sp>
        <p:nvSpPr>
          <p:cNvPr id="3" name="Content Placeholder 2">
            <a:extLst>
              <a:ext uri="{FF2B5EF4-FFF2-40B4-BE49-F238E27FC236}">
                <a16:creationId xmlns:a16="http://schemas.microsoft.com/office/drawing/2014/main" id="{0FFCA134-AC3F-40B6-BEC0-31614F45AC55}"/>
              </a:ext>
            </a:extLst>
          </p:cNvPr>
          <p:cNvSpPr>
            <a:spLocks noGrp="1"/>
          </p:cNvSpPr>
          <p:nvPr>
            <p:ph idx="1"/>
          </p:nvPr>
        </p:nvSpPr>
        <p:spPr/>
        <p:txBody>
          <a:bodyPr/>
          <a:lstStyle/>
          <a:p>
            <a:r>
              <a:rPr lang="en-US" dirty="0"/>
              <a:t>We will need to sort Numbers frequently, so to solve this issue, we have to write a </a:t>
            </a:r>
            <a:r>
              <a:rPr lang="en-US" b="1" i="1" dirty="0"/>
              <a:t>compare function</a:t>
            </a:r>
            <a:r>
              <a:rPr lang="en-US" dirty="0"/>
              <a:t> to give to the sort() method</a:t>
            </a:r>
          </a:p>
          <a:p>
            <a:r>
              <a:rPr lang="en-US" dirty="0"/>
              <a:t>Don’t worry too much about how the function works for right now: only that a – b will sort ascending, and b – a will sort descending.</a:t>
            </a:r>
          </a:p>
          <a:p>
            <a:r>
              <a:rPr lang="en-US" dirty="0"/>
              <a:t>Notice: this function does not have a name.</a:t>
            </a:r>
          </a:p>
          <a:p>
            <a:endParaRPr lang="en-US" dirty="0"/>
          </a:p>
        </p:txBody>
      </p:sp>
      <p:pic>
        <p:nvPicPr>
          <p:cNvPr id="7" name="Picture 6">
            <a:extLst>
              <a:ext uri="{FF2B5EF4-FFF2-40B4-BE49-F238E27FC236}">
                <a16:creationId xmlns:a16="http://schemas.microsoft.com/office/drawing/2014/main" id="{1BF34AF8-F450-4697-A799-4F468D48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747" y="0"/>
            <a:ext cx="5339253" cy="1524000"/>
          </a:xfrm>
          <a:prstGeom prst="rect">
            <a:avLst/>
          </a:prstGeom>
        </p:spPr>
      </p:pic>
    </p:spTree>
    <p:extLst>
      <p:ext uri="{BB962C8B-B14F-4D97-AF65-F5344CB8AC3E}">
        <p14:creationId xmlns:p14="http://schemas.microsoft.com/office/powerpoint/2010/main" val="180576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C767-5F78-476E-A8DD-173284326FD3}"/>
              </a:ext>
            </a:extLst>
          </p:cNvPr>
          <p:cNvSpPr>
            <a:spLocks noGrp="1"/>
          </p:cNvSpPr>
          <p:nvPr>
            <p:ph type="title"/>
          </p:nvPr>
        </p:nvSpPr>
        <p:spPr/>
        <p:txBody>
          <a:bodyPr/>
          <a:lstStyle/>
          <a:p>
            <a:r>
              <a:rPr lang="en-US" dirty="0"/>
              <a:t>Random Sort</a:t>
            </a:r>
          </a:p>
        </p:txBody>
      </p:sp>
      <p:sp>
        <p:nvSpPr>
          <p:cNvPr id="3" name="Content Placeholder 2">
            <a:extLst>
              <a:ext uri="{FF2B5EF4-FFF2-40B4-BE49-F238E27FC236}">
                <a16:creationId xmlns:a16="http://schemas.microsoft.com/office/drawing/2014/main" id="{C1DC6D82-CAEE-4C5B-BC82-CDEF82D32E23}"/>
              </a:ext>
            </a:extLst>
          </p:cNvPr>
          <p:cNvSpPr>
            <a:spLocks noGrp="1"/>
          </p:cNvSpPr>
          <p:nvPr>
            <p:ph idx="1"/>
          </p:nvPr>
        </p:nvSpPr>
        <p:spPr/>
        <p:txBody>
          <a:bodyPr/>
          <a:lstStyle/>
          <a:p>
            <a:r>
              <a:rPr lang="en-US" dirty="0"/>
              <a:t>Sometimes you might want to “reset” an array back to a random order</a:t>
            </a:r>
          </a:p>
          <a:p>
            <a:r>
              <a:rPr lang="en-US" dirty="0"/>
              <a:t>We can use a special compare function to achieve this</a:t>
            </a:r>
          </a:p>
          <a:p>
            <a:r>
              <a:rPr lang="en-US" dirty="0"/>
              <a:t>Fairly niche</a:t>
            </a:r>
          </a:p>
        </p:txBody>
      </p:sp>
      <p:pic>
        <p:nvPicPr>
          <p:cNvPr id="5" name="Picture 4">
            <a:extLst>
              <a:ext uri="{FF2B5EF4-FFF2-40B4-BE49-F238E27FC236}">
                <a16:creationId xmlns:a16="http://schemas.microsoft.com/office/drawing/2014/main" id="{037538E9-AE54-4AAC-B53C-5EB8BA4C1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76" y="4742329"/>
            <a:ext cx="7377624" cy="2097415"/>
          </a:xfrm>
          <a:prstGeom prst="rect">
            <a:avLst/>
          </a:prstGeom>
        </p:spPr>
      </p:pic>
    </p:spTree>
    <p:extLst>
      <p:ext uri="{BB962C8B-B14F-4D97-AF65-F5344CB8AC3E}">
        <p14:creationId xmlns:p14="http://schemas.microsoft.com/office/powerpoint/2010/main" val="13205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1517-EDBB-4DE5-AF18-E14600CFDE8E}"/>
              </a:ext>
            </a:extLst>
          </p:cNvPr>
          <p:cNvSpPr>
            <a:spLocks noGrp="1"/>
          </p:cNvSpPr>
          <p:nvPr>
            <p:ph type="title"/>
          </p:nvPr>
        </p:nvSpPr>
        <p:spPr/>
        <p:txBody>
          <a:bodyPr/>
          <a:lstStyle/>
          <a:p>
            <a:r>
              <a:rPr lang="en-US" dirty="0"/>
              <a:t>Finding the Min and Max of an Array</a:t>
            </a:r>
          </a:p>
        </p:txBody>
      </p:sp>
      <p:sp>
        <p:nvSpPr>
          <p:cNvPr id="3" name="Content Placeholder 2">
            <a:extLst>
              <a:ext uri="{FF2B5EF4-FFF2-40B4-BE49-F238E27FC236}">
                <a16:creationId xmlns:a16="http://schemas.microsoft.com/office/drawing/2014/main" id="{D9187562-8EDB-40DD-9039-C18A7A0FBC7F}"/>
              </a:ext>
            </a:extLst>
          </p:cNvPr>
          <p:cNvSpPr>
            <a:spLocks noGrp="1"/>
          </p:cNvSpPr>
          <p:nvPr>
            <p:ph idx="1"/>
          </p:nvPr>
        </p:nvSpPr>
        <p:spPr/>
        <p:txBody>
          <a:bodyPr/>
          <a:lstStyle/>
          <a:p>
            <a:r>
              <a:rPr lang="en-US" dirty="0"/>
              <a:t>Max:</a:t>
            </a:r>
          </a:p>
          <a:p>
            <a:pPr lvl="1"/>
            <a:r>
              <a:rPr lang="en-US" dirty="0" err="1"/>
              <a:t>Math.max.apply</a:t>
            </a:r>
            <a:r>
              <a:rPr lang="en-US" dirty="0"/>
              <a:t>()</a:t>
            </a:r>
          </a:p>
          <a:p>
            <a:r>
              <a:rPr lang="en-US" dirty="0"/>
              <a:t>Min:</a:t>
            </a:r>
          </a:p>
          <a:p>
            <a:pPr lvl="1"/>
            <a:r>
              <a:rPr lang="en-US" dirty="0" err="1"/>
              <a:t>Math.min.apply</a:t>
            </a:r>
            <a:r>
              <a:rPr lang="en-US" dirty="0"/>
              <a:t>()</a:t>
            </a:r>
          </a:p>
          <a:p>
            <a:pPr lvl="1"/>
            <a:endParaRPr lang="en-US" dirty="0"/>
          </a:p>
        </p:txBody>
      </p:sp>
      <p:pic>
        <p:nvPicPr>
          <p:cNvPr id="5" name="Picture 4">
            <a:extLst>
              <a:ext uri="{FF2B5EF4-FFF2-40B4-BE49-F238E27FC236}">
                <a16:creationId xmlns:a16="http://schemas.microsoft.com/office/drawing/2014/main" id="{EEC47084-BD50-4D87-BCE9-2B5B74276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1389"/>
            <a:ext cx="5182655" cy="3146612"/>
          </a:xfrm>
          <a:prstGeom prst="rect">
            <a:avLst/>
          </a:prstGeom>
        </p:spPr>
      </p:pic>
      <p:pic>
        <p:nvPicPr>
          <p:cNvPr id="7" name="Picture 6">
            <a:extLst>
              <a:ext uri="{FF2B5EF4-FFF2-40B4-BE49-F238E27FC236}">
                <a16:creationId xmlns:a16="http://schemas.microsoft.com/office/drawing/2014/main" id="{B774824D-0668-4C08-84C4-6FAFCADE8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871" y="3714199"/>
            <a:ext cx="5047129" cy="3143802"/>
          </a:xfrm>
          <a:prstGeom prst="rect">
            <a:avLst/>
          </a:prstGeom>
        </p:spPr>
      </p:pic>
    </p:spTree>
    <p:extLst>
      <p:ext uri="{BB962C8B-B14F-4D97-AF65-F5344CB8AC3E}">
        <p14:creationId xmlns:p14="http://schemas.microsoft.com/office/powerpoint/2010/main" val="89129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C414-36AD-4741-8BB6-E718531F6A3F}"/>
              </a:ext>
            </a:extLst>
          </p:cNvPr>
          <p:cNvSpPr>
            <a:spLocks noGrp="1"/>
          </p:cNvSpPr>
          <p:nvPr>
            <p:ph type="title"/>
          </p:nvPr>
        </p:nvSpPr>
        <p:spPr/>
        <p:txBody>
          <a:bodyPr/>
          <a:lstStyle/>
          <a:p>
            <a:r>
              <a:rPr lang="en-US" dirty="0"/>
              <a:t>Sorting Object Arrays</a:t>
            </a:r>
          </a:p>
        </p:txBody>
      </p:sp>
      <p:sp>
        <p:nvSpPr>
          <p:cNvPr id="3" name="Content Placeholder 2">
            <a:extLst>
              <a:ext uri="{FF2B5EF4-FFF2-40B4-BE49-F238E27FC236}">
                <a16:creationId xmlns:a16="http://schemas.microsoft.com/office/drawing/2014/main" id="{B62B8136-E2EF-4ED8-9BB3-B3CEF09239BF}"/>
              </a:ext>
            </a:extLst>
          </p:cNvPr>
          <p:cNvSpPr>
            <a:spLocks noGrp="1"/>
          </p:cNvSpPr>
          <p:nvPr>
            <p:ph idx="1"/>
          </p:nvPr>
        </p:nvSpPr>
        <p:spPr/>
        <p:txBody>
          <a:bodyPr/>
          <a:lstStyle/>
          <a:p>
            <a:r>
              <a:rPr lang="en-US" dirty="0"/>
              <a:t>Many times you arrays will be full of objects</a:t>
            </a:r>
          </a:p>
          <a:p>
            <a:r>
              <a:rPr lang="en-US" dirty="0"/>
              <a:t>We can use our compare function with our object’s properties/values</a:t>
            </a:r>
          </a:p>
          <a:p>
            <a:endParaRPr lang="en-US" dirty="0"/>
          </a:p>
          <a:p>
            <a:endParaRPr lang="en-US" dirty="0"/>
          </a:p>
        </p:txBody>
      </p:sp>
      <p:pic>
        <p:nvPicPr>
          <p:cNvPr id="5" name="Picture 4">
            <a:extLst>
              <a:ext uri="{FF2B5EF4-FFF2-40B4-BE49-F238E27FC236}">
                <a16:creationId xmlns:a16="http://schemas.microsoft.com/office/drawing/2014/main" id="{568215FE-50EC-461D-A9A2-80A6DE29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687"/>
            <a:ext cx="12192000" cy="3505313"/>
          </a:xfrm>
          <a:prstGeom prst="rect">
            <a:avLst/>
          </a:prstGeom>
        </p:spPr>
      </p:pic>
    </p:spTree>
    <p:extLst>
      <p:ext uri="{BB962C8B-B14F-4D97-AF65-F5344CB8AC3E}">
        <p14:creationId xmlns:p14="http://schemas.microsoft.com/office/powerpoint/2010/main" val="175941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A91D-0AE3-4A74-8910-B644D52B70B5}"/>
              </a:ext>
            </a:extLst>
          </p:cNvPr>
          <p:cNvSpPr>
            <a:spLocks noGrp="1"/>
          </p:cNvSpPr>
          <p:nvPr>
            <p:ph type="title"/>
          </p:nvPr>
        </p:nvSpPr>
        <p:spPr/>
        <p:txBody>
          <a:bodyPr/>
          <a:lstStyle/>
          <a:p>
            <a:r>
              <a:rPr lang="en-US" dirty="0"/>
              <a:t>Array Iteration</a:t>
            </a:r>
          </a:p>
        </p:txBody>
      </p:sp>
      <p:sp>
        <p:nvSpPr>
          <p:cNvPr id="3" name="Content Placeholder 2">
            <a:extLst>
              <a:ext uri="{FF2B5EF4-FFF2-40B4-BE49-F238E27FC236}">
                <a16:creationId xmlns:a16="http://schemas.microsoft.com/office/drawing/2014/main" id="{4185C0A7-43EE-405C-ADC3-541AAF91BFC7}"/>
              </a:ext>
            </a:extLst>
          </p:cNvPr>
          <p:cNvSpPr>
            <a:spLocks noGrp="1"/>
          </p:cNvSpPr>
          <p:nvPr>
            <p:ph idx="1"/>
          </p:nvPr>
        </p:nvSpPr>
        <p:spPr/>
        <p:txBody>
          <a:bodyPr/>
          <a:lstStyle/>
          <a:p>
            <a:r>
              <a:rPr lang="en-US" dirty="0"/>
              <a:t>A lot of times when we work with arrays we want to do something to each element of the array</a:t>
            </a:r>
          </a:p>
          <a:p>
            <a:r>
              <a:rPr lang="en-US" dirty="0"/>
              <a:t>Iteration methods all take a </a:t>
            </a:r>
            <a:r>
              <a:rPr lang="en-US" b="1" i="1" dirty="0"/>
              <a:t>callback function: </a:t>
            </a:r>
            <a:r>
              <a:rPr lang="en-US" dirty="0"/>
              <a:t>a function used as a parameter of another function</a:t>
            </a:r>
          </a:p>
          <a:p>
            <a:r>
              <a:rPr lang="en-US" dirty="0"/>
              <a:t>We need to write a callback function to manipulate an element, then the iteration method will apply our callback function to every element in the array</a:t>
            </a:r>
          </a:p>
        </p:txBody>
      </p:sp>
    </p:spTree>
    <p:extLst>
      <p:ext uri="{BB962C8B-B14F-4D97-AF65-F5344CB8AC3E}">
        <p14:creationId xmlns:p14="http://schemas.microsoft.com/office/powerpoint/2010/main" val="339769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A59C-C058-4547-A238-23B51116CAE6}"/>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95CA53A6-38DF-42BB-8074-867A15D340E7}"/>
              </a:ext>
            </a:extLst>
          </p:cNvPr>
          <p:cNvSpPr>
            <a:spLocks noGrp="1"/>
          </p:cNvSpPr>
          <p:nvPr>
            <p:ph idx="1"/>
          </p:nvPr>
        </p:nvSpPr>
        <p:spPr/>
        <p:txBody>
          <a:bodyPr/>
          <a:lstStyle/>
          <a:p>
            <a:r>
              <a:rPr lang="en-US" dirty="0"/>
              <a:t>Many of our callback functions will only be used a single time inside of an iteration method (similar to compare functions)</a:t>
            </a:r>
          </a:p>
          <a:p>
            <a:r>
              <a:rPr lang="en-US" dirty="0"/>
              <a:t>Functions like these can be defined inside of the parentheses of another function and </a:t>
            </a:r>
            <a:r>
              <a:rPr lang="en-US" i="1" dirty="0"/>
              <a:t>do not need to be named </a:t>
            </a:r>
            <a:endParaRPr lang="en-US" dirty="0"/>
          </a:p>
          <a:p>
            <a:r>
              <a:rPr lang="en-US" dirty="0"/>
              <a:t>We call these functions </a:t>
            </a:r>
            <a:r>
              <a:rPr lang="en-US" b="1" i="1" dirty="0"/>
              <a:t>anonymous functions</a:t>
            </a:r>
            <a:r>
              <a:rPr lang="en-US" dirty="0"/>
              <a:t> since they only get used once and are never named</a:t>
            </a:r>
          </a:p>
          <a:p>
            <a:endParaRPr lang="en-US" dirty="0"/>
          </a:p>
        </p:txBody>
      </p:sp>
    </p:spTree>
    <p:extLst>
      <p:ext uri="{BB962C8B-B14F-4D97-AF65-F5344CB8AC3E}">
        <p14:creationId xmlns:p14="http://schemas.microsoft.com/office/powerpoint/2010/main" val="198200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C580-E60B-47EF-B20A-E5D246649575}"/>
              </a:ext>
            </a:extLst>
          </p:cNvPr>
          <p:cNvSpPr>
            <a:spLocks noGrp="1"/>
          </p:cNvSpPr>
          <p:nvPr>
            <p:ph type="title"/>
          </p:nvPr>
        </p:nvSpPr>
        <p:spPr/>
        <p:txBody>
          <a:bodyPr/>
          <a:lstStyle/>
          <a:p>
            <a:r>
              <a:rPr lang="en-US" b="1" i="1" dirty="0" err="1"/>
              <a:t>forEach</a:t>
            </a:r>
            <a:r>
              <a:rPr lang="en-US" b="1" i="1" dirty="0"/>
              <a:t>()</a:t>
            </a:r>
          </a:p>
        </p:txBody>
      </p:sp>
      <p:sp>
        <p:nvSpPr>
          <p:cNvPr id="3" name="Content Placeholder 2">
            <a:extLst>
              <a:ext uri="{FF2B5EF4-FFF2-40B4-BE49-F238E27FC236}">
                <a16:creationId xmlns:a16="http://schemas.microsoft.com/office/drawing/2014/main" id="{85B0B306-EFA5-4477-A698-49890599D8D7}"/>
              </a:ext>
            </a:extLst>
          </p:cNvPr>
          <p:cNvSpPr>
            <a:spLocks noGrp="1"/>
          </p:cNvSpPr>
          <p:nvPr>
            <p:ph idx="1"/>
          </p:nvPr>
        </p:nvSpPr>
        <p:spPr/>
        <p:txBody>
          <a:bodyPr/>
          <a:lstStyle/>
          <a:p>
            <a:pPr lvl="1"/>
            <a:r>
              <a:rPr lang="en-US" dirty="0"/>
              <a:t>Applies a callback function to each element of your array</a:t>
            </a:r>
          </a:p>
          <a:p>
            <a:pPr lvl="1"/>
            <a:r>
              <a:rPr lang="en-US" dirty="0"/>
              <a:t>Three possible parameters:</a:t>
            </a:r>
          </a:p>
          <a:p>
            <a:pPr lvl="2"/>
            <a:r>
              <a:rPr lang="en-US" dirty="0"/>
              <a:t>element – the element to operate on</a:t>
            </a:r>
          </a:p>
          <a:p>
            <a:pPr lvl="2"/>
            <a:r>
              <a:rPr lang="en-US" dirty="0"/>
              <a:t>index – the element’s index</a:t>
            </a:r>
          </a:p>
          <a:p>
            <a:pPr lvl="2"/>
            <a:r>
              <a:rPr lang="en-US" dirty="0"/>
              <a:t>array – the array you want to operate on</a:t>
            </a:r>
          </a:p>
          <a:p>
            <a:pPr lvl="1"/>
            <a:r>
              <a:rPr lang="en-US" dirty="0"/>
              <a:t>You will not always need all three parameters, often one is plenty</a:t>
            </a:r>
          </a:p>
        </p:txBody>
      </p:sp>
    </p:spTree>
    <p:extLst>
      <p:ext uri="{BB962C8B-B14F-4D97-AF65-F5344CB8AC3E}">
        <p14:creationId xmlns:p14="http://schemas.microsoft.com/office/powerpoint/2010/main" val="4159988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BE60-8F3E-461F-94C0-76BE1357F327}"/>
              </a:ext>
            </a:extLst>
          </p:cNvPr>
          <p:cNvSpPr>
            <a:spLocks noGrp="1"/>
          </p:cNvSpPr>
          <p:nvPr>
            <p:ph type="title"/>
          </p:nvPr>
        </p:nvSpPr>
        <p:spPr/>
        <p:txBody>
          <a:bodyPr/>
          <a:lstStyle/>
          <a:p>
            <a:r>
              <a:rPr lang="en-US" b="1" i="1" dirty="0" err="1"/>
              <a:t>forEach</a:t>
            </a:r>
            <a:r>
              <a:rPr lang="en-US" b="1" i="1" dirty="0"/>
              <a:t>()</a:t>
            </a:r>
          </a:p>
        </p:txBody>
      </p:sp>
      <p:pic>
        <p:nvPicPr>
          <p:cNvPr id="5" name="Content Placeholder 4">
            <a:extLst>
              <a:ext uri="{FF2B5EF4-FFF2-40B4-BE49-F238E27FC236}">
                <a16:creationId xmlns:a16="http://schemas.microsoft.com/office/drawing/2014/main" id="{FB35DEB5-14D7-42A7-99C2-83A54E3C5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6674" y="3672564"/>
            <a:ext cx="4816257" cy="3185436"/>
          </a:xfrm>
        </p:spPr>
      </p:pic>
      <p:pic>
        <p:nvPicPr>
          <p:cNvPr id="7" name="Picture 6">
            <a:extLst>
              <a:ext uri="{FF2B5EF4-FFF2-40B4-BE49-F238E27FC236}">
                <a16:creationId xmlns:a16="http://schemas.microsoft.com/office/drawing/2014/main" id="{EBC8BEE7-9627-4F72-AEE0-F6977A1E9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674" y="0"/>
            <a:ext cx="4915326" cy="2514818"/>
          </a:xfrm>
          <a:prstGeom prst="rect">
            <a:avLst/>
          </a:prstGeom>
        </p:spPr>
      </p:pic>
      <p:sp>
        <p:nvSpPr>
          <p:cNvPr id="8" name="TextBox 7">
            <a:extLst>
              <a:ext uri="{FF2B5EF4-FFF2-40B4-BE49-F238E27FC236}">
                <a16:creationId xmlns:a16="http://schemas.microsoft.com/office/drawing/2014/main" id="{FF5C7E35-181F-4441-ACC6-69431A90A390}"/>
              </a:ext>
            </a:extLst>
          </p:cNvPr>
          <p:cNvSpPr txBox="1"/>
          <p:nvPr/>
        </p:nvSpPr>
        <p:spPr>
          <a:xfrm>
            <a:off x="866909" y="2174782"/>
            <a:ext cx="640976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can either use anonymous functions as our callback functions, or ignore them entirely and define our functions like normal</a:t>
            </a:r>
          </a:p>
          <a:p>
            <a:pPr marL="285750" indent="-285750">
              <a:buFont typeface="Arial" panose="020B0604020202020204" pitchFamily="34" charset="0"/>
              <a:buChar char="•"/>
            </a:pPr>
            <a:r>
              <a:rPr lang="en-US" sz="2000" dirty="0"/>
              <a:t>These two examples function identically</a:t>
            </a:r>
          </a:p>
        </p:txBody>
      </p:sp>
    </p:spTree>
    <p:extLst>
      <p:ext uri="{BB962C8B-B14F-4D97-AF65-F5344CB8AC3E}">
        <p14:creationId xmlns:p14="http://schemas.microsoft.com/office/powerpoint/2010/main" val="195785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14CA-EBBF-4B6A-A127-D35B76955D3A}"/>
              </a:ext>
            </a:extLst>
          </p:cNvPr>
          <p:cNvSpPr>
            <a:spLocks noGrp="1"/>
          </p:cNvSpPr>
          <p:nvPr>
            <p:ph type="title"/>
          </p:nvPr>
        </p:nvSpPr>
        <p:spPr/>
        <p:txBody>
          <a:bodyPr/>
          <a:lstStyle/>
          <a:p>
            <a:r>
              <a:rPr lang="en-US" b="1" i="1" dirty="0"/>
              <a:t>map()</a:t>
            </a:r>
          </a:p>
        </p:txBody>
      </p:sp>
      <p:sp>
        <p:nvSpPr>
          <p:cNvPr id="3" name="Content Placeholder 2">
            <a:extLst>
              <a:ext uri="{FF2B5EF4-FFF2-40B4-BE49-F238E27FC236}">
                <a16:creationId xmlns:a16="http://schemas.microsoft.com/office/drawing/2014/main" id="{057C0FAE-6EBA-4B6E-855D-D50D089DA034}"/>
              </a:ext>
            </a:extLst>
          </p:cNvPr>
          <p:cNvSpPr>
            <a:spLocks noGrp="1"/>
          </p:cNvSpPr>
          <p:nvPr>
            <p:ph idx="1"/>
          </p:nvPr>
        </p:nvSpPr>
        <p:spPr/>
        <p:txBody>
          <a:bodyPr/>
          <a:lstStyle/>
          <a:p>
            <a:r>
              <a:rPr lang="en-US" dirty="0"/>
              <a:t>Creates a new array by performing an operation on each element in an array</a:t>
            </a:r>
          </a:p>
          <a:p>
            <a:r>
              <a:rPr lang="en-US" dirty="0"/>
              <a:t>Does not modify the original array</a:t>
            </a:r>
          </a:p>
          <a:p>
            <a:r>
              <a:rPr lang="en-US" dirty="0"/>
              <a:t>Does not execute on elements without values</a:t>
            </a:r>
          </a:p>
        </p:txBody>
      </p:sp>
    </p:spTree>
    <p:extLst>
      <p:ext uri="{BB962C8B-B14F-4D97-AF65-F5344CB8AC3E}">
        <p14:creationId xmlns:p14="http://schemas.microsoft.com/office/powerpoint/2010/main" val="155948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5058-24DC-4BA0-A5A4-7227559BADFD}"/>
              </a:ext>
            </a:extLst>
          </p:cNvPr>
          <p:cNvSpPr>
            <a:spLocks noGrp="1"/>
          </p:cNvSpPr>
          <p:nvPr>
            <p:ph type="title"/>
          </p:nvPr>
        </p:nvSpPr>
        <p:spPr/>
        <p:txBody>
          <a:bodyPr/>
          <a:lstStyle/>
          <a:p>
            <a:r>
              <a:rPr lang="en-US" dirty="0"/>
              <a:t>Creating an Array</a:t>
            </a:r>
          </a:p>
        </p:txBody>
      </p:sp>
      <p:sp>
        <p:nvSpPr>
          <p:cNvPr id="3" name="Content Placeholder 2">
            <a:extLst>
              <a:ext uri="{FF2B5EF4-FFF2-40B4-BE49-F238E27FC236}">
                <a16:creationId xmlns:a16="http://schemas.microsoft.com/office/drawing/2014/main" id="{1510358A-DFAC-402B-936A-969B0C751261}"/>
              </a:ext>
            </a:extLst>
          </p:cNvPr>
          <p:cNvSpPr>
            <a:spLocks noGrp="1"/>
          </p:cNvSpPr>
          <p:nvPr>
            <p:ph idx="1"/>
          </p:nvPr>
        </p:nvSpPr>
        <p:spPr/>
        <p:txBody>
          <a:bodyPr/>
          <a:lstStyle/>
          <a:p>
            <a:r>
              <a:rPr lang="en-US" dirty="0"/>
              <a:t>Created using bracket [] notation</a:t>
            </a:r>
          </a:p>
          <a:p>
            <a:r>
              <a:rPr lang="en-US" dirty="0"/>
              <a:t>let </a:t>
            </a:r>
            <a:r>
              <a:rPr lang="en-US" dirty="0" err="1"/>
              <a:t>ourFirstArray</a:t>
            </a:r>
            <a:r>
              <a:rPr lang="en-US" dirty="0"/>
              <a:t> = [ </a:t>
            </a:r>
            <a:r>
              <a:rPr lang="en-US" dirty="0" err="1"/>
              <a:t>firstValue</a:t>
            </a:r>
            <a:r>
              <a:rPr lang="en-US" dirty="0"/>
              <a:t>, </a:t>
            </a:r>
            <a:r>
              <a:rPr lang="en-US" dirty="0" err="1"/>
              <a:t>secondValue</a:t>
            </a:r>
            <a:r>
              <a:rPr lang="en-US" dirty="0"/>
              <a:t>, </a:t>
            </a:r>
            <a:r>
              <a:rPr lang="en-US" dirty="0" err="1"/>
              <a:t>thirdValue</a:t>
            </a:r>
            <a:r>
              <a:rPr lang="en-US" dirty="0"/>
              <a:t>];</a:t>
            </a:r>
          </a:p>
          <a:p>
            <a:r>
              <a:rPr lang="en-US" dirty="0"/>
              <a:t>Can be created on a single line, or on multiple like we do with objects</a:t>
            </a:r>
          </a:p>
        </p:txBody>
      </p:sp>
    </p:spTree>
    <p:extLst>
      <p:ext uri="{BB962C8B-B14F-4D97-AF65-F5344CB8AC3E}">
        <p14:creationId xmlns:p14="http://schemas.microsoft.com/office/powerpoint/2010/main" val="384982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553B-1EE3-4915-BD51-5B30FFF154FC}"/>
              </a:ext>
            </a:extLst>
          </p:cNvPr>
          <p:cNvSpPr>
            <a:spLocks noGrp="1"/>
          </p:cNvSpPr>
          <p:nvPr>
            <p:ph type="title"/>
          </p:nvPr>
        </p:nvSpPr>
        <p:spPr/>
        <p:txBody>
          <a:bodyPr/>
          <a:lstStyle/>
          <a:p>
            <a:r>
              <a:rPr lang="en-US" b="1" i="1" dirty="0"/>
              <a:t>map()</a:t>
            </a:r>
          </a:p>
        </p:txBody>
      </p:sp>
      <p:pic>
        <p:nvPicPr>
          <p:cNvPr id="5" name="Content Placeholder 4">
            <a:extLst>
              <a:ext uri="{FF2B5EF4-FFF2-40B4-BE49-F238E27FC236}">
                <a16:creationId xmlns:a16="http://schemas.microsoft.com/office/drawing/2014/main" id="{A04A6C63-8A05-4504-8E40-614EAD6D8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4566" y="0"/>
            <a:ext cx="3627434" cy="2583404"/>
          </a:xfrm>
        </p:spPr>
      </p:pic>
      <p:pic>
        <p:nvPicPr>
          <p:cNvPr id="7" name="Picture 6">
            <a:extLst>
              <a:ext uri="{FF2B5EF4-FFF2-40B4-BE49-F238E27FC236}">
                <a16:creationId xmlns:a16="http://schemas.microsoft.com/office/drawing/2014/main" id="{81C8DED7-F1B8-47CD-BFAD-EC589E954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633" y="5013800"/>
            <a:ext cx="3307367" cy="1844200"/>
          </a:xfrm>
          <a:prstGeom prst="rect">
            <a:avLst/>
          </a:prstGeom>
        </p:spPr>
      </p:pic>
      <p:sp>
        <p:nvSpPr>
          <p:cNvPr id="8" name="TextBox 7">
            <a:extLst>
              <a:ext uri="{FF2B5EF4-FFF2-40B4-BE49-F238E27FC236}">
                <a16:creationId xmlns:a16="http://schemas.microsoft.com/office/drawing/2014/main" id="{8D2445EC-9236-49B0-B049-48AFFC42FFCC}"/>
              </a:ext>
            </a:extLst>
          </p:cNvPr>
          <p:cNvSpPr txBox="1"/>
          <p:nvPr/>
        </p:nvSpPr>
        <p:spPr>
          <a:xfrm>
            <a:off x="672353" y="1801906"/>
            <a:ext cx="77724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These examples use the same array as before, but this time they reduce each element by one</a:t>
            </a:r>
          </a:p>
          <a:p>
            <a:pPr marL="285750" indent="-285750">
              <a:buFont typeface="Arial" panose="020B0604020202020204" pitchFamily="34" charset="0"/>
              <a:buChar char="•"/>
            </a:pPr>
            <a:r>
              <a:rPr lang="en-US" sz="2000" dirty="0"/>
              <a:t>When we write our callback functions, many times we only need to operate on a single element</a:t>
            </a:r>
          </a:p>
          <a:p>
            <a:pPr marL="285750" indent="-285750">
              <a:buFont typeface="Arial" panose="020B0604020202020204" pitchFamily="34" charset="0"/>
              <a:buChar char="•"/>
            </a:pPr>
            <a:r>
              <a:rPr lang="en-US" sz="2000" dirty="0"/>
              <a:t>The map() method will then apply our function to each element</a:t>
            </a:r>
          </a:p>
        </p:txBody>
      </p:sp>
    </p:spTree>
    <p:extLst>
      <p:ext uri="{BB962C8B-B14F-4D97-AF65-F5344CB8AC3E}">
        <p14:creationId xmlns:p14="http://schemas.microsoft.com/office/powerpoint/2010/main" val="159707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7245-F9CE-4E14-AA25-DC88F7546535}"/>
              </a:ext>
            </a:extLst>
          </p:cNvPr>
          <p:cNvSpPr>
            <a:spLocks noGrp="1"/>
          </p:cNvSpPr>
          <p:nvPr>
            <p:ph type="title"/>
          </p:nvPr>
        </p:nvSpPr>
        <p:spPr/>
        <p:txBody>
          <a:bodyPr/>
          <a:lstStyle/>
          <a:p>
            <a:r>
              <a:rPr lang="en-US" b="1" i="1" dirty="0"/>
              <a:t>filter()</a:t>
            </a:r>
          </a:p>
        </p:txBody>
      </p:sp>
      <p:sp>
        <p:nvSpPr>
          <p:cNvPr id="3" name="Content Placeholder 2">
            <a:extLst>
              <a:ext uri="{FF2B5EF4-FFF2-40B4-BE49-F238E27FC236}">
                <a16:creationId xmlns:a16="http://schemas.microsoft.com/office/drawing/2014/main" id="{A354D923-DD88-4242-BAB9-7FEC2F91D6AC}"/>
              </a:ext>
            </a:extLst>
          </p:cNvPr>
          <p:cNvSpPr>
            <a:spLocks noGrp="1"/>
          </p:cNvSpPr>
          <p:nvPr>
            <p:ph idx="1"/>
          </p:nvPr>
        </p:nvSpPr>
        <p:spPr/>
        <p:txBody>
          <a:bodyPr/>
          <a:lstStyle/>
          <a:p>
            <a:r>
              <a:rPr lang="en-US" dirty="0"/>
              <a:t>Creates a new array of all the elements in an array that pass a test</a:t>
            </a:r>
          </a:p>
          <a:p>
            <a:r>
              <a:rPr lang="en-US" dirty="0"/>
              <a:t>Does not modify the original array</a:t>
            </a:r>
          </a:p>
          <a:p>
            <a:r>
              <a:rPr lang="en-US" dirty="0"/>
              <a:t>This is a great preview into conditionals</a:t>
            </a:r>
          </a:p>
        </p:txBody>
      </p:sp>
    </p:spTree>
    <p:extLst>
      <p:ext uri="{BB962C8B-B14F-4D97-AF65-F5344CB8AC3E}">
        <p14:creationId xmlns:p14="http://schemas.microsoft.com/office/powerpoint/2010/main" val="62389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D99F-AED7-4845-B7C3-6EF1C447C003}"/>
              </a:ext>
            </a:extLst>
          </p:cNvPr>
          <p:cNvSpPr>
            <a:spLocks noGrp="1"/>
          </p:cNvSpPr>
          <p:nvPr>
            <p:ph type="title"/>
          </p:nvPr>
        </p:nvSpPr>
        <p:spPr/>
        <p:txBody>
          <a:bodyPr/>
          <a:lstStyle/>
          <a:p>
            <a:r>
              <a:rPr lang="en-US" b="1" i="1" dirty="0"/>
              <a:t>filter()</a:t>
            </a:r>
          </a:p>
        </p:txBody>
      </p:sp>
      <p:sp>
        <p:nvSpPr>
          <p:cNvPr id="3" name="Content Placeholder 2">
            <a:extLst>
              <a:ext uri="{FF2B5EF4-FFF2-40B4-BE49-F238E27FC236}">
                <a16:creationId xmlns:a16="http://schemas.microsoft.com/office/drawing/2014/main" id="{73D5A8BA-E2F4-42FA-AD56-B66793AA1CC8}"/>
              </a:ext>
            </a:extLst>
          </p:cNvPr>
          <p:cNvSpPr>
            <a:spLocks noGrp="1"/>
          </p:cNvSpPr>
          <p:nvPr>
            <p:ph idx="1"/>
          </p:nvPr>
        </p:nvSpPr>
        <p:spPr/>
        <p:txBody>
          <a:bodyPr/>
          <a:lstStyle/>
          <a:p>
            <a:r>
              <a:rPr lang="en-US" dirty="0"/>
              <a:t>These examples check if each element in an array is </a:t>
            </a:r>
            <a:br>
              <a:rPr lang="en-US" dirty="0"/>
            </a:br>
            <a:r>
              <a:rPr lang="en-US" dirty="0"/>
              <a:t>even</a:t>
            </a:r>
          </a:p>
          <a:p>
            <a:r>
              <a:rPr lang="en-US" dirty="0"/>
              <a:t>The test can be anything you can imagine</a:t>
            </a:r>
          </a:p>
          <a:p>
            <a:r>
              <a:rPr lang="en-US" dirty="0"/>
              <a:t>Returns a new array</a:t>
            </a:r>
          </a:p>
        </p:txBody>
      </p:sp>
      <p:pic>
        <p:nvPicPr>
          <p:cNvPr id="5" name="Picture 4">
            <a:extLst>
              <a:ext uri="{FF2B5EF4-FFF2-40B4-BE49-F238E27FC236}">
                <a16:creationId xmlns:a16="http://schemas.microsoft.com/office/drawing/2014/main" id="{08B34618-0B1F-4707-A656-90407929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2322" y="0"/>
            <a:ext cx="2979678" cy="2530059"/>
          </a:xfrm>
          <a:prstGeom prst="rect">
            <a:avLst/>
          </a:prstGeom>
        </p:spPr>
      </p:pic>
      <p:pic>
        <p:nvPicPr>
          <p:cNvPr id="7" name="Picture 6">
            <a:extLst>
              <a:ext uri="{FF2B5EF4-FFF2-40B4-BE49-F238E27FC236}">
                <a16:creationId xmlns:a16="http://schemas.microsoft.com/office/drawing/2014/main" id="{44DAB92E-9BBE-4D24-AF07-6165BF41D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118" y="4983318"/>
            <a:ext cx="3718882" cy="1874682"/>
          </a:xfrm>
          <a:prstGeom prst="rect">
            <a:avLst/>
          </a:prstGeom>
        </p:spPr>
      </p:pic>
    </p:spTree>
    <p:extLst>
      <p:ext uri="{BB962C8B-B14F-4D97-AF65-F5344CB8AC3E}">
        <p14:creationId xmlns:p14="http://schemas.microsoft.com/office/powerpoint/2010/main" val="350222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0A25-1E13-4F91-AE3E-A3C1A2D2762A}"/>
              </a:ext>
            </a:extLst>
          </p:cNvPr>
          <p:cNvSpPr>
            <a:spLocks noGrp="1"/>
          </p:cNvSpPr>
          <p:nvPr>
            <p:ph type="title"/>
          </p:nvPr>
        </p:nvSpPr>
        <p:spPr/>
        <p:txBody>
          <a:bodyPr/>
          <a:lstStyle/>
          <a:p>
            <a:r>
              <a:rPr lang="en-US" b="1" i="1" dirty="0"/>
              <a:t>reduce()</a:t>
            </a:r>
          </a:p>
        </p:txBody>
      </p:sp>
      <p:sp>
        <p:nvSpPr>
          <p:cNvPr id="3" name="Content Placeholder 2">
            <a:extLst>
              <a:ext uri="{FF2B5EF4-FFF2-40B4-BE49-F238E27FC236}">
                <a16:creationId xmlns:a16="http://schemas.microsoft.com/office/drawing/2014/main" id="{0EBD2515-9A2E-46AD-B96E-3BDB9977EEB2}"/>
              </a:ext>
            </a:extLst>
          </p:cNvPr>
          <p:cNvSpPr>
            <a:spLocks noGrp="1"/>
          </p:cNvSpPr>
          <p:nvPr>
            <p:ph idx="1"/>
          </p:nvPr>
        </p:nvSpPr>
        <p:spPr/>
        <p:txBody>
          <a:bodyPr/>
          <a:lstStyle/>
          <a:p>
            <a:r>
              <a:rPr lang="en-US" dirty="0"/>
              <a:t>Runs a function on each element and returns a single value</a:t>
            </a:r>
          </a:p>
          <a:p>
            <a:r>
              <a:rPr lang="en-US" dirty="0"/>
              <a:t>Works left to right (</a:t>
            </a:r>
            <a:r>
              <a:rPr lang="en-US" dirty="0" err="1"/>
              <a:t>reduceRight</a:t>
            </a:r>
            <a:r>
              <a:rPr lang="en-US" dirty="0"/>
              <a:t>() is the opposite)</a:t>
            </a:r>
          </a:p>
          <a:p>
            <a:r>
              <a:rPr lang="en-US" dirty="0"/>
              <a:t>Has an extra parameter for a total</a:t>
            </a:r>
          </a:p>
        </p:txBody>
      </p:sp>
    </p:spTree>
    <p:extLst>
      <p:ext uri="{BB962C8B-B14F-4D97-AF65-F5344CB8AC3E}">
        <p14:creationId xmlns:p14="http://schemas.microsoft.com/office/powerpoint/2010/main" val="2756353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1B2C-4C88-4D3F-B26A-D31320965220}"/>
              </a:ext>
            </a:extLst>
          </p:cNvPr>
          <p:cNvSpPr>
            <a:spLocks noGrp="1"/>
          </p:cNvSpPr>
          <p:nvPr>
            <p:ph type="title"/>
          </p:nvPr>
        </p:nvSpPr>
        <p:spPr/>
        <p:txBody>
          <a:bodyPr/>
          <a:lstStyle/>
          <a:p>
            <a:r>
              <a:rPr lang="en-US" b="1" i="1" dirty="0"/>
              <a:t>reduce()</a:t>
            </a:r>
            <a:endParaRPr lang="en-US" dirty="0"/>
          </a:p>
        </p:txBody>
      </p:sp>
      <p:sp>
        <p:nvSpPr>
          <p:cNvPr id="3" name="Content Placeholder 2">
            <a:extLst>
              <a:ext uri="{FF2B5EF4-FFF2-40B4-BE49-F238E27FC236}">
                <a16:creationId xmlns:a16="http://schemas.microsoft.com/office/drawing/2014/main" id="{3E9DBB48-15EA-46F9-BC1A-24E862B289C3}"/>
              </a:ext>
            </a:extLst>
          </p:cNvPr>
          <p:cNvSpPr>
            <a:spLocks noGrp="1"/>
          </p:cNvSpPr>
          <p:nvPr>
            <p:ph idx="1"/>
          </p:nvPr>
        </p:nvSpPr>
        <p:spPr/>
        <p:txBody>
          <a:bodyPr/>
          <a:lstStyle/>
          <a:p>
            <a:r>
              <a:rPr lang="en-US" dirty="0"/>
              <a:t>Always returns a single value rather than another</a:t>
            </a:r>
            <a:br>
              <a:rPr lang="en-US" dirty="0"/>
            </a:br>
            <a:r>
              <a:rPr lang="en-US" dirty="0"/>
              <a:t>array</a:t>
            </a:r>
          </a:p>
          <a:p>
            <a:r>
              <a:rPr lang="en-US" dirty="0"/>
              <a:t>Comes up often when we want to find an array’s Sum, Max, Min, etc.</a:t>
            </a:r>
          </a:p>
          <a:p>
            <a:r>
              <a:rPr lang="en-US" dirty="0"/>
              <a:t>May accept an initial value for the value parameter</a:t>
            </a:r>
          </a:p>
        </p:txBody>
      </p:sp>
      <p:pic>
        <p:nvPicPr>
          <p:cNvPr id="5" name="Picture 4">
            <a:extLst>
              <a:ext uri="{FF2B5EF4-FFF2-40B4-BE49-F238E27FC236}">
                <a16:creationId xmlns:a16="http://schemas.microsoft.com/office/drawing/2014/main" id="{A429492C-6A84-4E17-A45C-2A8BB3A6C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909" y="0"/>
            <a:ext cx="3353091" cy="2469094"/>
          </a:xfrm>
          <a:prstGeom prst="rect">
            <a:avLst/>
          </a:prstGeom>
        </p:spPr>
      </p:pic>
      <p:pic>
        <p:nvPicPr>
          <p:cNvPr id="7" name="Picture 6">
            <a:extLst>
              <a:ext uri="{FF2B5EF4-FFF2-40B4-BE49-F238E27FC236}">
                <a16:creationId xmlns:a16="http://schemas.microsoft.com/office/drawing/2014/main" id="{FD93837F-3977-44D7-A7D9-F8B6EF337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4464" y="5745384"/>
            <a:ext cx="4107536" cy="1112616"/>
          </a:xfrm>
          <a:prstGeom prst="rect">
            <a:avLst/>
          </a:prstGeom>
        </p:spPr>
      </p:pic>
    </p:spTree>
    <p:extLst>
      <p:ext uri="{BB962C8B-B14F-4D97-AF65-F5344CB8AC3E}">
        <p14:creationId xmlns:p14="http://schemas.microsoft.com/office/powerpoint/2010/main" val="1647358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733D-6BDB-4BD8-9CD9-299911E45999}"/>
              </a:ext>
            </a:extLst>
          </p:cNvPr>
          <p:cNvSpPr>
            <a:spLocks noGrp="1"/>
          </p:cNvSpPr>
          <p:nvPr>
            <p:ph type="title"/>
          </p:nvPr>
        </p:nvSpPr>
        <p:spPr/>
        <p:txBody>
          <a:bodyPr/>
          <a:lstStyle/>
          <a:p>
            <a:r>
              <a:rPr lang="en-US" b="1" i="1" dirty="0"/>
              <a:t>every()</a:t>
            </a:r>
          </a:p>
        </p:txBody>
      </p:sp>
      <p:sp>
        <p:nvSpPr>
          <p:cNvPr id="3" name="Content Placeholder 2">
            <a:extLst>
              <a:ext uri="{FF2B5EF4-FFF2-40B4-BE49-F238E27FC236}">
                <a16:creationId xmlns:a16="http://schemas.microsoft.com/office/drawing/2014/main" id="{6005A5F8-657F-4F40-AAB5-7E1ED75F16F1}"/>
              </a:ext>
            </a:extLst>
          </p:cNvPr>
          <p:cNvSpPr>
            <a:spLocks noGrp="1"/>
          </p:cNvSpPr>
          <p:nvPr>
            <p:ph idx="1"/>
          </p:nvPr>
        </p:nvSpPr>
        <p:spPr/>
        <p:txBody>
          <a:bodyPr/>
          <a:lstStyle/>
          <a:p>
            <a:r>
              <a:rPr lang="en-US" dirty="0"/>
              <a:t>Checks if all elements in an array pass a test</a:t>
            </a:r>
          </a:p>
          <a:p>
            <a:r>
              <a:rPr lang="en-US" dirty="0"/>
              <a:t>Returns a </a:t>
            </a:r>
            <a:r>
              <a:rPr lang="en-US" dirty="0" err="1"/>
              <a:t>boolean</a:t>
            </a:r>
            <a:endParaRPr lang="en-US" dirty="0"/>
          </a:p>
        </p:txBody>
      </p:sp>
      <p:pic>
        <p:nvPicPr>
          <p:cNvPr id="5" name="Picture 4">
            <a:extLst>
              <a:ext uri="{FF2B5EF4-FFF2-40B4-BE49-F238E27FC236}">
                <a16:creationId xmlns:a16="http://schemas.microsoft.com/office/drawing/2014/main" id="{CF85C500-CBE2-4A2A-A657-2E16DF974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839" y="0"/>
            <a:ext cx="3010161" cy="1432684"/>
          </a:xfrm>
          <a:prstGeom prst="rect">
            <a:avLst/>
          </a:prstGeom>
        </p:spPr>
      </p:pic>
      <p:pic>
        <p:nvPicPr>
          <p:cNvPr id="7" name="Picture 6">
            <a:extLst>
              <a:ext uri="{FF2B5EF4-FFF2-40B4-BE49-F238E27FC236}">
                <a16:creationId xmlns:a16="http://schemas.microsoft.com/office/drawing/2014/main" id="{4E2EF38E-BA70-4476-8DB6-A632DDF25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876" y="5029042"/>
            <a:ext cx="3513124" cy="1828958"/>
          </a:xfrm>
          <a:prstGeom prst="rect">
            <a:avLst/>
          </a:prstGeom>
        </p:spPr>
      </p:pic>
    </p:spTree>
    <p:extLst>
      <p:ext uri="{BB962C8B-B14F-4D97-AF65-F5344CB8AC3E}">
        <p14:creationId xmlns:p14="http://schemas.microsoft.com/office/powerpoint/2010/main" val="214980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84B3-84C5-42DF-96B7-7FE30B0ACAD8}"/>
              </a:ext>
            </a:extLst>
          </p:cNvPr>
          <p:cNvSpPr>
            <a:spLocks noGrp="1"/>
          </p:cNvSpPr>
          <p:nvPr>
            <p:ph type="title"/>
          </p:nvPr>
        </p:nvSpPr>
        <p:spPr/>
        <p:txBody>
          <a:bodyPr/>
          <a:lstStyle/>
          <a:p>
            <a:r>
              <a:rPr lang="en-US" b="1" i="1" dirty="0"/>
              <a:t>some()</a:t>
            </a:r>
          </a:p>
        </p:txBody>
      </p:sp>
      <p:sp>
        <p:nvSpPr>
          <p:cNvPr id="3" name="Content Placeholder 2">
            <a:extLst>
              <a:ext uri="{FF2B5EF4-FFF2-40B4-BE49-F238E27FC236}">
                <a16:creationId xmlns:a16="http://schemas.microsoft.com/office/drawing/2014/main" id="{F6491531-18E6-4CBC-BA46-DAFAAF0AB4FB}"/>
              </a:ext>
            </a:extLst>
          </p:cNvPr>
          <p:cNvSpPr>
            <a:spLocks noGrp="1"/>
          </p:cNvSpPr>
          <p:nvPr>
            <p:ph idx="1"/>
          </p:nvPr>
        </p:nvSpPr>
        <p:spPr/>
        <p:txBody>
          <a:bodyPr/>
          <a:lstStyle/>
          <a:p>
            <a:r>
              <a:rPr lang="en-US" dirty="0"/>
              <a:t>Similar to every()</a:t>
            </a:r>
          </a:p>
          <a:p>
            <a:r>
              <a:rPr lang="en-US" dirty="0"/>
              <a:t>Checks if </a:t>
            </a:r>
            <a:r>
              <a:rPr lang="en-US" i="1" dirty="0"/>
              <a:t>at least one</a:t>
            </a:r>
            <a:r>
              <a:rPr lang="en-US" dirty="0"/>
              <a:t> element in an array passed a test</a:t>
            </a:r>
          </a:p>
          <a:p>
            <a:r>
              <a:rPr lang="en-US" dirty="0"/>
              <a:t>Returns a </a:t>
            </a:r>
            <a:r>
              <a:rPr lang="en-US" dirty="0" err="1"/>
              <a:t>boolean</a:t>
            </a:r>
            <a:endParaRPr lang="en-US" dirty="0"/>
          </a:p>
        </p:txBody>
      </p:sp>
      <p:pic>
        <p:nvPicPr>
          <p:cNvPr id="5" name="Picture 4">
            <a:extLst>
              <a:ext uri="{FF2B5EF4-FFF2-40B4-BE49-F238E27FC236}">
                <a16:creationId xmlns:a16="http://schemas.microsoft.com/office/drawing/2014/main" id="{B230C027-75CC-4B41-BDFA-36790EAA2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2322" y="0"/>
            <a:ext cx="2979678" cy="2484335"/>
          </a:xfrm>
          <a:prstGeom prst="rect">
            <a:avLst/>
          </a:prstGeom>
        </p:spPr>
      </p:pic>
      <p:pic>
        <p:nvPicPr>
          <p:cNvPr id="7" name="Picture 6">
            <a:extLst>
              <a:ext uri="{FF2B5EF4-FFF2-40B4-BE49-F238E27FC236}">
                <a16:creationId xmlns:a16="http://schemas.microsoft.com/office/drawing/2014/main" id="{E924ACA3-1448-4A44-8B8B-7F894353E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8427" y="5029042"/>
            <a:ext cx="3383573" cy="1828958"/>
          </a:xfrm>
          <a:prstGeom prst="rect">
            <a:avLst/>
          </a:prstGeom>
        </p:spPr>
      </p:pic>
    </p:spTree>
    <p:extLst>
      <p:ext uri="{BB962C8B-B14F-4D97-AF65-F5344CB8AC3E}">
        <p14:creationId xmlns:p14="http://schemas.microsoft.com/office/powerpoint/2010/main" val="37858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FDCA-6140-48CB-B597-661CB1A6A4E0}"/>
              </a:ext>
            </a:extLst>
          </p:cNvPr>
          <p:cNvSpPr>
            <a:spLocks noGrp="1"/>
          </p:cNvSpPr>
          <p:nvPr>
            <p:ph type="title"/>
          </p:nvPr>
        </p:nvSpPr>
        <p:spPr/>
        <p:txBody>
          <a:bodyPr/>
          <a:lstStyle/>
          <a:p>
            <a:r>
              <a:rPr lang="en-US" b="1" i="1" dirty="0" err="1"/>
              <a:t>indexOf</a:t>
            </a:r>
            <a:r>
              <a:rPr lang="en-US" b="1" i="1" dirty="0"/>
              <a:t>()</a:t>
            </a:r>
          </a:p>
        </p:txBody>
      </p:sp>
      <p:sp>
        <p:nvSpPr>
          <p:cNvPr id="3" name="Content Placeholder 2">
            <a:extLst>
              <a:ext uri="{FF2B5EF4-FFF2-40B4-BE49-F238E27FC236}">
                <a16:creationId xmlns:a16="http://schemas.microsoft.com/office/drawing/2014/main" id="{2A75BB0E-38EF-4DCC-9387-CA79EB4246C2}"/>
              </a:ext>
            </a:extLst>
          </p:cNvPr>
          <p:cNvSpPr>
            <a:spLocks noGrp="1"/>
          </p:cNvSpPr>
          <p:nvPr>
            <p:ph idx="1"/>
          </p:nvPr>
        </p:nvSpPr>
        <p:spPr/>
        <p:txBody>
          <a:bodyPr/>
          <a:lstStyle/>
          <a:p>
            <a:r>
              <a:rPr lang="en-US" dirty="0"/>
              <a:t>Does not require a callback function</a:t>
            </a:r>
          </a:p>
          <a:p>
            <a:r>
              <a:rPr lang="en-US" dirty="0"/>
              <a:t>item: parameter of element to search for</a:t>
            </a:r>
          </a:p>
          <a:p>
            <a:r>
              <a:rPr lang="en-US" dirty="0"/>
              <a:t>start: parameter of index to search from (optional)</a:t>
            </a:r>
          </a:p>
          <a:p>
            <a:r>
              <a:rPr lang="en-US" dirty="0"/>
              <a:t>Returns the element, or -1 if not found</a:t>
            </a:r>
          </a:p>
        </p:txBody>
      </p:sp>
      <p:pic>
        <p:nvPicPr>
          <p:cNvPr id="5" name="Picture 4">
            <a:extLst>
              <a:ext uri="{FF2B5EF4-FFF2-40B4-BE49-F238E27FC236}">
                <a16:creationId xmlns:a16="http://schemas.microsoft.com/office/drawing/2014/main" id="{255E8195-C730-44E5-AD83-D829C055B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4796279"/>
            <a:ext cx="4419600" cy="2061721"/>
          </a:xfrm>
          <a:prstGeom prst="rect">
            <a:avLst/>
          </a:prstGeom>
        </p:spPr>
      </p:pic>
    </p:spTree>
    <p:extLst>
      <p:ext uri="{BB962C8B-B14F-4D97-AF65-F5344CB8AC3E}">
        <p14:creationId xmlns:p14="http://schemas.microsoft.com/office/powerpoint/2010/main" val="281478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357A-219F-491A-85D6-B501339B7484}"/>
              </a:ext>
            </a:extLst>
          </p:cNvPr>
          <p:cNvSpPr>
            <a:spLocks noGrp="1"/>
          </p:cNvSpPr>
          <p:nvPr>
            <p:ph type="title"/>
          </p:nvPr>
        </p:nvSpPr>
        <p:spPr/>
        <p:txBody>
          <a:bodyPr/>
          <a:lstStyle/>
          <a:p>
            <a:r>
              <a:rPr lang="en-US" b="1" i="1" dirty="0" err="1"/>
              <a:t>lastIndexOf</a:t>
            </a:r>
            <a:r>
              <a:rPr lang="en-US" b="1" i="1" dirty="0"/>
              <a:t>()</a:t>
            </a:r>
          </a:p>
        </p:txBody>
      </p:sp>
      <p:sp>
        <p:nvSpPr>
          <p:cNvPr id="3" name="Content Placeholder 2">
            <a:extLst>
              <a:ext uri="{FF2B5EF4-FFF2-40B4-BE49-F238E27FC236}">
                <a16:creationId xmlns:a16="http://schemas.microsoft.com/office/drawing/2014/main" id="{3F94BF1F-6E09-4993-93C1-33ECEC82A25B}"/>
              </a:ext>
            </a:extLst>
          </p:cNvPr>
          <p:cNvSpPr>
            <a:spLocks noGrp="1"/>
          </p:cNvSpPr>
          <p:nvPr>
            <p:ph idx="1"/>
          </p:nvPr>
        </p:nvSpPr>
        <p:spPr/>
        <p:txBody>
          <a:bodyPr/>
          <a:lstStyle/>
          <a:p>
            <a:r>
              <a:rPr lang="en-US" dirty="0"/>
              <a:t>Works just like </a:t>
            </a:r>
            <a:r>
              <a:rPr lang="en-US" i="1" dirty="0" err="1"/>
              <a:t>indexOf</a:t>
            </a:r>
            <a:r>
              <a:rPr lang="en-US" i="1" dirty="0"/>
              <a:t>()</a:t>
            </a:r>
            <a:r>
              <a:rPr lang="en-US" dirty="0"/>
              <a:t>, but returns the last occurrence of the </a:t>
            </a:r>
            <a:r>
              <a:rPr lang="en-US" dirty="0" err="1"/>
              <a:t>searchItem</a:t>
            </a:r>
            <a:r>
              <a:rPr lang="en-US" dirty="0"/>
              <a:t> instead of the first</a:t>
            </a:r>
          </a:p>
          <a:p>
            <a:r>
              <a:rPr lang="en-US" dirty="0"/>
              <a:t>Also supports optional </a:t>
            </a:r>
            <a:r>
              <a:rPr lang="en-US" dirty="0" err="1"/>
              <a:t>startIndex</a:t>
            </a:r>
            <a:r>
              <a:rPr lang="en-US" dirty="0"/>
              <a:t> parameter</a:t>
            </a:r>
          </a:p>
          <a:p>
            <a:r>
              <a:rPr lang="en-US" dirty="0"/>
              <a:t>Returns the element if found, -1 if not found</a:t>
            </a:r>
          </a:p>
        </p:txBody>
      </p:sp>
    </p:spTree>
    <p:extLst>
      <p:ext uri="{BB962C8B-B14F-4D97-AF65-F5344CB8AC3E}">
        <p14:creationId xmlns:p14="http://schemas.microsoft.com/office/powerpoint/2010/main" val="4046340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A29A-0C2C-42C1-AC57-07A2478C61BA}"/>
              </a:ext>
            </a:extLst>
          </p:cNvPr>
          <p:cNvSpPr>
            <a:spLocks noGrp="1"/>
          </p:cNvSpPr>
          <p:nvPr>
            <p:ph type="title"/>
          </p:nvPr>
        </p:nvSpPr>
        <p:spPr/>
        <p:txBody>
          <a:bodyPr/>
          <a:lstStyle/>
          <a:p>
            <a:r>
              <a:rPr lang="en-US" b="1" i="1" dirty="0"/>
              <a:t>find()</a:t>
            </a:r>
          </a:p>
        </p:txBody>
      </p:sp>
      <p:sp>
        <p:nvSpPr>
          <p:cNvPr id="3" name="Content Placeholder 2">
            <a:extLst>
              <a:ext uri="{FF2B5EF4-FFF2-40B4-BE49-F238E27FC236}">
                <a16:creationId xmlns:a16="http://schemas.microsoft.com/office/drawing/2014/main" id="{BA1166F3-6EB3-4492-BC3A-66B096155CA0}"/>
              </a:ext>
            </a:extLst>
          </p:cNvPr>
          <p:cNvSpPr>
            <a:spLocks noGrp="1"/>
          </p:cNvSpPr>
          <p:nvPr>
            <p:ph idx="1"/>
          </p:nvPr>
        </p:nvSpPr>
        <p:spPr/>
        <p:txBody>
          <a:bodyPr/>
          <a:lstStyle/>
          <a:p>
            <a:r>
              <a:rPr lang="en-US" dirty="0"/>
              <a:t>Returns the first element that passes a test</a:t>
            </a:r>
          </a:p>
          <a:p>
            <a:r>
              <a:rPr lang="en-US" dirty="0"/>
              <a:t>Not supported in older browsers</a:t>
            </a:r>
          </a:p>
          <a:p>
            <a:endParaRPr lang="en-US" dirty="0"/>
          </a:p>
        </p:txBody>
      </p:sp>
      <p:pic>
        <p:nvPicPr>
          <p:cNvPr id="5" name="Picture 4">
            <a:extLst>
              <a:ext uri="{FF2B5EF4-FFF2-40B4-BE49-F238E27FC236}">
                <a16:creationId xmlns:a16="http://schemas.microsoft.com/office/drawing/2014/main" id="{C1B5EE35-A971-4807-8CDA-712436794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528" y="0"/>
            <a:ext cx="2903472" cy="2530059"/>
          </a:xfrm>
          <a:prstGeom prst="rect">
            <a:avLst/>
          </a:prstGeom>
        </p:spPr>
      </p:pic>
      <p:pic>
        <p:nvPicPr>
          <p:cNvPr id="7" name="Picture 6">
            <a:extLst>
              <a:ext uri="{FF2B5EF4-FFF2-40B4-BE49-F238E27FC236}">
                <a16:creationId xmlns:a16="http://schemas.microsoft.com/office/drawing/2014/main" id="{FFDE2375-1992-4107-A8C7-D08B297AD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1" y="5344228"/>
            <a:ext cx="4572000" cy="1513772"/>
          </a:xfrm>
          <a:prstGeom prst="rect">
            <a:avLst/>
          </a:prstGeom>
        </p:spPr>
      </p:pic>
    </p:spTree>
    <p:extLst>
      <p:ext uri="{BB962C8B-B14F-4D97-AF65-F5344CB8AC3E}">
        <p14:creationId xmlns:p14="http://schemas.microsoft.com/office/powerpoint/2010/main" val="359646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9FB0-53A5-424B-8D5D-D6FDEC64D4A5}"/>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13B6C116-C6AA-4A6E-94D0-D13C81475F7D}"/>
              </a:ext>
            </a:extLst>
          </p:cNvPr>
          <p:cNvSpPr>
            <a:spLocks noGrp="1"/>
          </p:cNvSpPr>
          <p:nvPr>
            <p:ph idx="1"/>
          </p:nvPr>
        </p:nvSpPr>
        <p:spPr/>
        <p:txBody>
          <a:bodyPr/>
          <a:lstStyle/>
          <a:p>
            <a:r>
              <a:rPr lang="en-US" dirty="0"/>
              <a:t>You can find the value at any position by using an </a:t>
            </a:r>
            <a:r>
              <a:rPr lang="en-US" b="1" dirty="0"/>
              <a:t>index</a:t>
            </a:r>
            <a:r>
              <a:rPr lang="en-US" dirty="0"/>
              <a:t>, which work the same way they do with Strings</a:t>
            </a:r>
          </a:p>
          <a:p>
            <a:r>
              <a:rPr lang="en-US" dirty="0"/>
              <a:t>Again, Indexes in JS always begin with 0, so we count the positions of an Array from 0.</a:t>
            </a:r>
          </a:p>
        </p:txBody>
      </p:sp>
    </p:spTree>
    <p:extLst>
      <p:ext uri="{BB962C8B-B14F-4D97-AF65-F5344CB8AC3E}">
        <p14:creationId xmlns:p14="http://schemas.microsoft.com/office/powerpoint/2010/main" val="3806908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9FED-45A2-4D67-BFDE-7A02B35B2EC6}"/>
              </a:ext>
            </a:extLst>
          </p:cNvPr>
          <p:cNvSpPr>
            <a:spLocks noGrp="1"/>
          </p:cNvSpPr>
          <p:nvPr>
            <p:ph type="title"/>
          </p:nvPr>
        </p:nvSpPr>
        <p:spPr/>
        <p:txBody>
          <a:bodyPr/>
          <a:lstStyle/>
          <a:p>
            <a:r>
              <a:rPr lang="en-US" b="1" i="1" dirty="0" err="1"/>
              <a:t>findIndex</a:t>
            </a:r>
            <a:r>
              <a:rPr lang="en-US" b="1" i="1" dirty="0"/>
              <a:t>()</a:t>
            </a:r>
          </a:p>
        </p:txBody>
      </p:sp>
      <p:sp>
        <p:nvSpPr>
          <p:cNvPr id="3" name="Content Placeholder 2">
            <a:extLst>
              <a:ext uri="{FF2B5EF4-FFF2-40B4-BE49-F238E27FC236}">
                <a16:creationId xmlns:a16="http://schemas.microsoft.com/office/drawing/2014/main" id="{892E8A2F-CEC5-469E-8C45-E22CB48470FF}"/>
              </a:ext>
            </a:extLst>
          </p:cNvPr>
          <p:cNvSpPr>
            <a:spLocks noGrp="1"/>
          </p:cNvSpPr>
          <p:nvPr>
            <p:ph idx="1"/>
          </p:nvPr>
        </p:nvSpPr>
        <p:spPr/>
        <p:txBody>
          <a:bodyPr/>
          <a:lstStyle/>
          <a:p>
            <a:r>
              <a:rPr lang="en-US" dirty="0"/>
              <a:t>Returns the index of the first element that passes a test</a:t>
            </a:r>
          </a:p>
          <a:p>
            <a:r>
              <a:rPr lang="en-US" dirty="0"/>
              <a:t>Not supported by older browsers</a:t>
            </a:r>
          </a:p>
        </p:txBody>
      </p:sp>
      <p:pic>
        <p:nvPicPr>
          <p:cNvPr id="5" name="Picture 4">
            <a:extLst>
              <a:ext uri="{FF2B5EF4-FFF2-40B4-BE49-F238E27FC236}">
                <a16:creationId xmlns:a16="http://schemas.microsoft.com/office/drawing/2014/main" id="{E7ACE742-2D2B-451D-99A9-7F0D0F7E7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909" y="4327941"/>
            <a:ext cx="3353091" cy="2530059"/>
          </a:xfrm>
          <a:prstGeom prst="rect">
            <a:avLst/>
          </a:prstGeom>
        </p:spPr>
      </p:pic>
      <p:pic>
        <p:nvPicPr>
          <p:cNvPr id="7" name="Picture 6">
            <a:extLst>
              <a:ext uri="{FF2B5EF4-FFF2-40B4-BE49-F238E27FC236}">
                <a16:creationId xmlns:a16="http://schemas.microsoft.com/office/drawing/2014/main" id="{97426BB6-7B77-4F6E-8767-67C1FC6AA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78824"/>
            <a:ext cx="5247911" cy="1481763"/>
          </a:xfrm>
          <a:prstGeom prst="rect">
            <a:avLst/>
          </a:prstGeom>
        </p:spPr>
      </p:pic>
    </p:spTree>
    <p:extLst>
      <p:ext uri="{BB962C8B-B14F-4D97-AF65-F5344CB8AC3E}">
        <p14:creationId xmlns:p14="http://schemas.microsoft.com/office/powerpoint/2010/main" val="388535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87E1-05C9-42CA-B48E-1DCA40E9097E}"/>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8D1730E9-ADEB-4429-95F9-BAB9456285FF}"/>
              </a:ext>
            </a:extLst>
          </p:cNvPr>
          <p:cNvSpPr>
            <a:spLocks noGrp="1"/>
          </p:cNvSpPr>
          <p:nvPr>
            <p:ph idx="1"/>
          </p:nvPr>
        </p:nvSpPr>
        <p:spPr/>
        <p:txBody>
          <a:bodyPr/>
          <a:lstStyle/>
          <a:p>
            <a:r>
              <a:rPr lang="en-US" dirty="0"/>
              <a:t>To get the first element of the array we created earlier, we would use </a:t>
            </a:r>
            <a:r>
              <a:rPr lang="en-US" dirty="0" err="1"/>
              <a:t>myFirstArray</a:t>
            </a:r>
            <a:r>
              <a:rPr lang="en-US" dirty="0"/>
              <a:t>[0]; // </a:t>
            </a:r>
            <a:r>
              <a:rPr lang="en-US" dirty="0" err="1"/>
              <a:t>firstValue</a:t>
            </a:r>
            <a:endParaRPr lang="en-US" dirty="0"/>
          </a:p>
          <a:p>
            <a:r>
              <a:rPr lang="en-US" dirty="0"/>
              <a:t>To get the last element of the array, we use </a:t>
            </a:r>
            <a:r>
              <a:rPr lang="en-US" dirty="0" err="1"/>
              <a:t>myFirstArray</a:t>
            </a:r>
            <a:r>
              <a:rPr lang="en-US" dirty="0"/>
              <a:t>[</a:t>
            </a:r>
            <a:r>
              <a:rPr lang="en-US" dirty="0" err="1"/>
              <a:t>myFirstArray.length</a:t>
            </a:r>
            <a:r>
              <a:rPr lang="en-US" dirty="0"/>
              <a:t> - 1]</a:t>
            </a:r>
          </a:p>
          <a:p>
            <a:r>
              <a:rPr lang="en-US" dirty="0"/>
              <a:t>We can access the entire array by using its variable</a:t>
            </a:r>
          </a:p>
          <a:p>
            <a:endParaRPr lang="en-US" dirty="0"/>
          </a:p>
        </p:txBody>
      </p:sp>
    </p:spTree>
    <p:extLst>
      <p:ext uri="{BB962C8B-B14F-4D97-AF65-F5344CB8AC3E}">
        <p14:creationId xmlns:p14="http://schemas.microsoft.com/office/powerpoint/2010/main" val="104965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D6F7-7CD0-4667-A979-083418B7B659}"/>
              </a:ext>
            </a:extLst>
          </p:cNvPr>
          <p:cNvSpPr>
            <a:spLocks noGrp="1"/>
          </p:cNvSpPr>
          <p:nvPr>
            <p:ph type="title"/>
          </p:nvPr>
        </p:nvSpPr>
        <p:spPr/>
        <p:txBody>
          <a:bodyPr/>
          <a:lstStyle/>
          <a:p>
            <a:r>
              <a:rPr lang="en-US" dirty="0"/>
              <a:t>Changing Array Elements</a:t>
            </a:r>
          </a:p>
        </p:txBody>
      </p:sp>
      <p:sp>
        <p:nvSpPr>
          <p:cNvPr id="3" name="Content Placeholder 2">
            <a:extLst>
              <a:ext uri="{FF2B5EF4-FFF2-40B4-BE49-F238E27FC236}">
                <a16:creationId xmlns:a16="http://schemas.microsoft.com/office/drawing/2014/main" id="{946BAC88-B730-40A8-8D0F-63CD910D7BB4}"/>
              </a:ext>
            </a:extLst>
          </p:cNvPr>
          <p:cNvSpPr>
            <a:spLocks noGrp="1"/>
          </p:cNvSpPr>
          <p:nvPr>
            <p:ph idx="1"/>
          </p:nvPr>
        </p:nvSpPr>
        <p:spPr/>
        <p:txBody>
          <a:bodyPr/>
          <a:lstStyle/>
          <a:p>
            <a:r>
              <a:rPr lang="en-US" dirty="0"/>
              <a:t>Unlike Strings, Arrays are </a:t>
            </a:r>
            <a:r>
              <a:rPr lang="en-US" b="1" dirty="0"/>
              <a:t>mutable</a:t>
            </a:r>
            <a:r>
              <a:rPr lang="en-US" dirty="0"/>
              <a:t>, meaning you can change their values at will</a:t>
            </a:r>
          </a:p>
          <a:p>
            <a:r>
              <a:rPr lang="en-US" dirty="0"/>
              <a:t>We can assign a value to arrays using their indexes as well</a:t>
            </a:r>
          </a:p>
          <a:p>
            <a:r>
              <a:rPr lang="en-US" dirty="0"/>
              <a:t>Ex: </a:t>
            </a:r>
            <a:r>
              <a:rPr lang="en-US" dirty="0" err="1"/>
              <a:t>myFirstArray</a:t>
            </a:r>
            <a:r>
              <a:rPr lang="en-US" dirty="0"/>
              <a:t>[0] = “I am assigning this array a value”;</a:t>
            </a:r>
          </a:p>
        </p:txBody>
      </p:sp>
    </p:spTree>
    <p:extLst>
      <p:ext uri="{BB962C8B-B14F-4D97-AF65-F5344CB8AC3E}">
        <p14:creationId xmlns:p14="http://schemas.microsoft.com/office/powerpoint/2010/main" val="3280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D9A0-2E15-486F-BE88-F0C12A2D719B}"/>
              </a:ext>
            </a:extLst>
          </p:cNvPr>
          <p:cNvSpPr>
            <a:spLocks noGrp="1"/>
          </p:cNvSpPr>
          <p:nvPr>
            <p:ph type="title"/>
          </p:nvPr>
        </p:nvSpPr>
        <p:spPr/>
        <p:txBody>
          <a:bodyPr/>
          <a:lstStyle/>
          <a:p>
            <a:r>
              <a:rPr lang="en-US" dirty="0"/>
              <a:t>Arrays as Objects</a:t>
            </a:r>
          </a:p>
        </p:txBody>
      </p:sp>
      <p:sp>
        <p:nvSpPr>
          <p:cNvPr id="3" name="Content Placeholder 2">
            <a:extLst>
              <a:ext uri="{FF2B5EF4-FFF2-40B4-BE49-F238E27FC236}">
                <a16:creationId xmlns:a16="http://schemas.microsoft.com/office/drawing/2014/main" id="{1F0759BB-BBE6-4EB6-A9A0-9CA78DB9FC64}"/>
              </a:ext>
            </a:extLst>
          </p:cNvPr>
          <p:cNvSpPr>
            <a:spLocks noGrp="1"/>
          </p:cNvSpPr>
          <p:nvPr>
            <p:ph idx="1"/>
          </p:nvPr>
        </p:nvSpPr>
        <p:spPr/>
        <p:txBody>
          <a:bodyPr/>
          <a:lstStyle/>
          <a:p>
            <a:r>
              <a:rPr lang="en-US" dirty="0"/>
              <a:t>Arrays are Objects in JavaScript, but they do not function the same way Objects do</a:t>
            </a:r>
          </a:p>
          <a:p>
            <a:r>
              <a:rPr lang="en-US" dirty="0"/>
              <a:t>Arrays use Numbers to access elements instead of using Names to access its “Members”</a:t>
            </a:r>
          </a:p>
          <a:p>
            <a:r>
              <a:rPr lang="en-US" dirty="0"/>
              <a:t>Arrays can hold any kind of data, including Objects, Functions, and other Arrays</a:t>
            </a:r>
          </a:p>
        </p:txBody>
      </p:sp>
    </p:spTree>
    <p:extLst>
      <p:ext uri="{BB962C8B-B14F-4D97-AF65-F5344CB8AC3E}">
        <p14:creationId xmlns:p14="http://schemas.microsoft.com/office/powerpoint/2010/main" val="405377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7BE-4EA6-4770-BE63-73719790604C}"/>
              </a:ext>
            </a:extLst>
          </p:cNvPr>
          <p:cNvSpPr>
            <a:spLocks noGrp="1"/>
          </p:cNvSpPr>
          <p:nvPr>
            <p:ph type="title"/>
          </p:nvPr>
        </p:nvSpPr>
        <p:spPr/>
        <p:txBody>
          <a:bodyPr/>
          <a:lstStyle/>
          <a:p>
            <a:r>
              <a:rPr lang="en-US" dirty="0"/>
              <a:t>Array Properties and Methods</a:t>
            </a:r>
          </a:p>
        </p:txBody>
      </p:sp>
      <p:sp>
        <p:nvSpPr>
          <p:cNvPr id="3" name="Content Placeholder 2">
            <a:extLst>
              <a:ext uri="{FF2B5EF4-FFF2-40B4-BE49-F238E27FC236}">
                <a16:creationId xmlns:a16="http://schemas.microsoft.com/office/drawing/2014/main" id="{06B67C2E-38F0-40B0-A882-22D5F5300E81}"/>
              </a:ext>
            </a:extLst>
          </p:cNvPr>
          <p:cNvSpPr>
            <a:spLocks noGrp="1"/>
          </p:cNvSpPr>
          <p:nvPr>
            <p:ph idx="1"/>
          </p:nvPr>
        </p:nvSpPr>
        <p:spPr/>
        <p:txBody>
          <a:bodyPr/>
          <a:lstStyle/>
          <a:p>
            <a:r>
              <a:rPr lang="en-US" b="1" i="1" dirty="0"/>
              <a:t>Length</a:t>
            </a:r>
          </a:p>
          <a:p>
            <a:pPr lvl="1"/>
            <a:r>
              <a:rPr lang="en-US" dirty="0"/>
              <a:t>Used to find the number of elements in an array</a:t>
            </a:r>
          </a:p>
          <a:p>
            <a:pPr lvl="1"/>
            <a:r>
              <a:rPr lang="en-US" dirty="0"/>
              <a:t>Always the highest index + 1</a:t>
            </a:r>
          </a:p>
          <a:p>
            <a:r>
              <a:rPr lang="en-US" b="1" i="1" dirty="0"/>
              <a:t>Push(element)</a:t>
            </a:r>
          </a:p>
          <a:p>
            <a:pPr lvl="1"/>
            <a:r>
              <a:rPr lang="en-US" dirty="0"/>
              <a:t>Adds an element to the end of the array</a:t>
            </a:r>
          </a:p>
          <a:p>
            <a:r>
              <a:rPr lang="en-US" b="1" i="1" dirty="0" err="1"/>
              <a:t>toString</a:t>
            </a:r>
            <a:r>
              <a:rPr lang="en-US" b="1" i="1" dirty="0"/>
              <a:t>()</a:t>
            </a:r>
          </a:p>
          <a:p>
            <a:pPr lvl="1"/>
            <a:r>
              <a:rPr lang="en-US" dirty="0"/>
              <a:t>Returns a String with each element separated by a comma</a:t>
            </a:r>
          </a:p>
        </p:txBody>
      </p:sp>
    </p:spTree>
    <p:extLst>
      <p:ext uri="{BB962C8B-B14F-4D97-AF65-F5344CB8AC3E}">
        <p14:creationId xmlns:p14="http://schemas.microsoft.com/office/powerpoint/2010/main" val="149790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560-97D9-4986-8663-C9663C49285A}"/>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AE5E0789-59F3-4653-B8C8-A27F3B39B904}"/>
              </a:ext>
            </a:extLst>
          </p:cNvPr>
          <p:cNvSpPr>
            <a:spLocks noGrp="1"/>
          </p:cNvSpPr>
          <p:nvPr>
            <p:ph idx="1"/>
          </p:nvPr>
        </p:nvSpPr>
        <p:spPr/>
        <p:txBody>
          <a:bodyPr/>
          <a:lstStyle/>
          <a:p>
            <a:r>
              <a:rPr lang="en-US" b="1" i="1" dirty="0"/>
              <a:t>join()</a:t>
            </a:r>
          </a:p>
          <a:p>
            <a:pPr lvl="1"/>
            <a:r>
              <a:rPr lang="en-US" dirty="0"/>
              <a:t>Also returns all elements in a String, but you can choose any separator you’d like instead of just using a comma</a:t>
            </a:r>
          </a:p>
          <a:p>
            <a:r>
              <a:rPr lang="en-US" b="1" i="1" dirty="0"/>
              <a:t>pop()</a:t>
            </a:r>
          </a:p>
          <a:p>
            <a:pPr lvl="1"/>
            <a:r>
              <a:rPr lang="en-US" dirty="0"/>
              <a:t>Removes and returns the last element of an array</a:t>
            </a:r>
          </a:p>
          <a:p>
            <a:r>
              <a:rPr lang="en-US" b="1" i="1" dirty="0"/>
              <a:t>push(element)</a:t>
            </a:r>
          </a:p>
          <a:p>
            <a:pPr lvl="1"/>
            <a:r>
              <a:rPr lang="en-US" dirty="0"/>
              <a:t>Adds a new element to the end of the array and returns the new length </a:t>
            </a:r>
          </a:p>
        </p:txBody>
      </p:sp>
    </p:spTree>
    <p:extLst>
      <p:ext uri="{BB962C8B-B14F-4D97-AF65-F5344CB8AC3E}">
        <p14:creationId xmlns:p14="http://schemas.microsoft.com/office/powerpoint/2010/main" val="24751959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629</TotalTime>
  <Words>1663</Words>
  <Application>Microsoft Office PowerPoint</Application>
  <PresentationFormat>Widescreen</PresentationFormat>
  <Paragraphs>168</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Gill Sans MT</vt:lpstr>
      <vt:lpstr>Gallery</vt:lpstr>
      <vt:lpstr>Arrays</vt:lpstr>
      <vt:lpstr>Arrays</vt:lpstr>
      <vt:lpstr>Creating an Array</vt:lpstr>
      <vt:lpstr>Accessing Array Elements</vt:lpstr>
      <vt:lpstr>Accessing Array Elements</vt:lpstr>
      <vt:lpstr>Changing Array Elements</vt:lpstr>
      <vt:lpstr>Arrays as Objects</vt:lpstr>
      <vt:lpstr>Array Properties and Methods</vt:lpstr>
      <vt:lpstr>Manipulating Arrays</vt:lpstr>
      <vt:lpstr>Manipulating Arrays</vt:lpstr>
      <vt:lpstr>Assigning Elements</vt:lpstr>
      <vt:lpstr>Assigning Elements</vt:lpstr>
      <vt:lpstr>Deleting Elements</vt:lpstr>
      <vt:lpstr>splice(startIndex, deleteCount, item1, item2, …)</vt:lpstr>
      <vt:lpstr>splice(startIndex, deleteCount, item1, item2, …)</vt:lpstr>
      <vt:lpstr>Merging Arrays</vt:lpstr>
      <vt:lpstr>slice(startIndex, endIndex)</vt:lpstr>
      <vt:lpstr>toString()</vt:lpstr>
      <vt:lpstr>Sorting Arrays</vt:lpstr>
      <vt:lpstr>Sorting Numbers</vt:lpstr>
      <vt:lpstr>Sorting Numbers</vt:lpstr>
      <vt:lpstr>Random Sort</vt:lpstr>
      <vt:lpstr>Finding the Min and Max of an Array</vt:lpstr>
      <vt:lpstr>Sorting Object Arrays</vt:lpstr>
      <vt:lpstr>Array Iteration</vt:lpstr>
      <vt:lpstr>Anonymous Functions</vt:lpstr>
      <vt:lpstr>forEach()</vt:lpstr>
      <vt:lpstr>forEach()</vt:lpstr>
      <vt:lpstr>map()</vt:lpstr>
      <vt:lpstr>map()</vt:lpstr>
      <vt:lpstr>filter()</vt:lpstr>
      <vt:lpstr>filter()</vt:lpstr>
      <vt:lpstr>reduce()</vt:lpstr>
      <vt:lpstr>reduce()</vt:lpstr>
      <vt:lpstr>every()</vt:lpstr>
      <vt:lpstr>some()</vt:lpstr>
      <vt:lpstr>indexOf()</vt:lpstr>
      <vt:lpstr>lastIndexOf()</vt:lpstr>
      <vt:lpstr>find()</vt:lpstr>
      <vt:lpstr>findIndex()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YWCA Rockford</dc:creator>
  <cp:lastModifiedBy>YWCA Rockford</cp:lastModifiedBy>
  <cp:revision>32</cp:revision>
  <dcterms:created xsi:type="dcterms:W3CDTF">2023-04-07T20:56:15Z</dcterms:created>
  <dcterms:modified xsi:type="dcterms:W3CDTF">2023-04-13T00:38:12Z</dcterms:modified>
</cp:coreProperties>
</file>