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94ED-1645-40D3-AB53-ED562FDDD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F05AFB-58C2-422F-A124-34414D18F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140E4B-FC42-4477-A3A0-7DB5D8968488}"/>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17BB4D00-01C4-4928-A294-23A075440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A8FC5-43CD-4D6D-BF37-C952910BAFEA}"/>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88722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42B-2ADA-4500-ADB0-0C3BC54662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B4FE2-0E49-4416-A170-84DB25104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F589C-199B-421F-96EB-B8BD2899869E}"/>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7E67ED5B-EC7C-45DC-A5B2-E21D2D927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2285E-2B4C-47B8-ACE9-B0A31476ED88}"/>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17721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CC56C-89F2-4840-8881-F9CB57C098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400C30-7989-486E-8167-212C1986A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88BAE-84FB-43D7-B2DA-8E176F40BB83}"/>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44AF60FE-82D6-4AF5-AC47-3128BF2C7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87F68-0230-41D2-A0D5-92C0C469F728}"/>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63748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01CC-180D-4AAB-B932-8C9015A0B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181B0-97EF-45CE-89E1-0474BAF24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05FE1-328E-48FF-AC19-4984EFFB55C5}"/>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BDB236E8-A79A-407F-A078-52961A48C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932A5-4D06-4154-B41A-4975201690D2}"/>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364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43C4-8D58-4479-B76D-0F9955F22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D8B144-49D0-440E-9BAB-B1429A413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A2CB2-DABC-4F92-8342-63F319F82966}"/>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DEFB97FC-9F31-4F6B-825E-9187C1DC1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040AE-9EC1-4007-AC90-044CC526BCDE}"/>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19791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F262-62C2-4A00-AFD0-41B510213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1C2DC-7C96-4BE9-9E2D-F0AC66509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A1433-2E08-4F71-A3D5-A25B4F252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55D2B-6D3D-4842-9250-35F33CE24920}"/>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6" name="Footer Placeholder 5">
            <a:extLst>
              <a:ext uri="{FF2B5EF4-FFF2-40B4-BE49-F238E27FC236}">
                <a16:creationId xmlns:a16="http://schemas.microsoft.com/office/drawing/2014/main" id="{57117FAA-5C2F-43DA-932B-1A6CF980F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395D8-C159-4762-AD0B-DC46E31D2B61}"/>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14977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E594-778F-4CFB-B57D-80729BDAFD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9C7605-3CC8-42DB-96E7-013E5ADCB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51F5BC-8CDE-4980-A6AE-D4C23FD45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D28AE-C714-4BB9-8349-B57B3396A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72B3B-ABB6-4284-850E-D8FA94296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0FF4C-E4F9-4C23-BCB9-B043D968DAE7}"/>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8" name="Footer Placeholder 7">
            <a:extLst>
              <a:ext uri="{FF2B5EF4-FFF2-40B4-BE49-F238E27FC236}">
                <a16:creationId xmlns:a16="http://schemas.microsoft.com/office/drawing/2014/main" id="{2710B94B-2289-42AD-BE55-6003A2DCB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B8D5B9-995B-49A6-9DEE-3D92A5095227}"/>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404011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F679-EF04-42EB-9628-1557019342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6F45A8-7832-46BD-96D3-D1E31A00543C}"/>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4" name="Footer Placeholder 3">
            <a:extLst>
              <a:ext uri="{FF2B5EF4-FFF2-40B4-BE49-F238E27FC236}">
                <a16:creationId xmlns:a16="http://schemas.microsoft.com/office/drawing/2014/main" id="{0A333382-F5C8-4FDF-ABF0-17593226D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C51E0-D5A4-4E51-BEC2-809F8C10FF9E}"/>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184519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D026-49EA-49B8-9F49-1E75F233EA8D}"/>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3" name="Footer Placeholder 2">
            <a:extLst>
              <a:ext uri="{FF2B5EF4-FFF2-40B4-BE49-F238E27FC236}">
                <a16:creationId xmlns:a16="http://schemas.microsoft.com/office/drawing/2014/main" id="{A7278B0B-B2E6-4EAE-90B1-DAE13571B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6B9C7-F460-4B6B-A90E-6B6CA365A62A}"/>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07534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286E-75F3-4D1B-81F0-F587CE00B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C05322-DAD9-4C0B-A615-3D1C672D3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F1842E-15A5-4AD7-9FEC-47D506D43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D16F3-0832-4432-8E11-C7C20C639164}"/>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6" name="Footer Placeholder 5">
            <a:extLst>
              <a:ext uri="{FF2B5EF4-FFF2-40B4-BE49-F238E27FC236}">
                <a16:creationId xmlns:a16="http://schemas.microsoft.com/office/drawing/2014/main" id="{D8F671D5-4BD0-4D41-8255-2861FD6CB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FCF06-BFB4-4474-BD45-C6D04AFAE189}"/>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41425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E7D7-A026-4B2B-88E9-724AE58ED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CC181-6A7F-4A8B-9344-49E1718A1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E88D1-8208-4983-8D19-A92FE9581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0CD36-B9F3-4A61-AA62-A86AE97D04F7}"/>
              </a:ext>
            </a:extLst>
          </p:cNvPr>
          <p:cNvSpPr>
            <a:spLocks noGrp="1"/>
          </p:cNvSpPr>
          <p:nvPr>
            <p:ph type="dt" sz="half" idx="10"/>
          </p:nvPr>
        </p:nvSpPr>
        <p:spPr/>
        <p:txBody>
          <a:bodyPr/>
          <a:lstStyle/>
          <a:p>
            <a:fld id="{A28F3DAD-FDE4-4B63-8F60-730F5BA11A21}" type="datetimeFigureOut">
              <a:rPr lang="en-US" smtClean="0"/>
              <a:t>4/10/2023</a:t>
            </a:fld>
            <a:endParaRPr lang="en-US"/>
          </a:p>
        </p:txBody>
      </p:sp>
      <p:sp>
        <p:nvSpPr>
          <p:cNvPr id="6" name="Footer Placeholder 5">
            <a:extLst>
              <a:ext uri="{FF2B5EF4-FFF2-40B4-BE49-F238E27FC236}">
                <a16:creationId xmlns:a16="http://schemas.microsoft.com/office/drawing/2014/main" id="{986083AE-D09D-40DE-920D-497BB156A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12AB2-EF4A-4D31-970B-5B85328CD1A3}"/>
              </a:ext>
            </a:extLst>
          </p:cNvPr>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06631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2D295-9EA9-4682-9CB3-A859B70B2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88BB7C-B160-4CA6-9767-D522FDF96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FA836-240E-43B1-B309-A543B7441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F3DAD-FDE4-4B63-8F60-730F5BA11A21}" type="datetimeFigureOut">
              <a:rPr lang="en-US" smtClean="0"/>
              <a:t>4/10/2023</a:t>
            </a:fld>
            <a:endParaRPr lang="en-US"/>
          </a:p>
        </p:txBody>
      </p:sp>
      <p:sp>
        <p:nvSpPr>
          <p:cNvPr id="5" name="Footer Placeholder 4">
            <a:extLst>
              <a:ext uri="{FF2B5EF4-FFF2-40B4-BE49-F238E27FC236}">
                <a16:creationId xmlns:a16="http://schemas.microsoft.com/office/drawing/2014/main" id="{57A429F3-1B5B-4056-82D8-9316DA76B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CE497-BD92-4E3B-9DB9-CCAD758E6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6A05-2266-41F4-9361-0989F8FF8F01}" type="slidenum">
              <a:rPr lang="en-US" smtClean="0"/>
              <a:t>‹#›</a:t>
            </a:fld>
            <a:endParaRPr lang="en-US"/>
          </a:p>
        </p:txBody>
      </p:sp>
    </p:spTree>
    <p:extLst>
      <p:ext uri="{BB962C8B-B14F-4D97-AF65-F5344CB8AC3E}">
        <p14:creationId xmlns:p14="http://schemas.microsoft.com/office/powerpoint/2010/main" val="275918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5AA2-B8C5-4F5C-B83B-2AA726EDC064}"/>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id="{E5A2E31D-D135-4BD9-98C2-E8218DD5FDEC}"/>
              </a:ext>
            </a:extLst>
          </p:cNvPr>
          <p:cNvSpPr>
            <a:spLocks noGrp="1"/>
          </p:cNvSpPr>
          <p:nvPr>
            <p:ph type="subTitle" idx="1"/>
          </p:nvPr>
        </p:nvSpPr>
        <p:spPr/>
        <p:txBody>
          <a:bodyPr/>
          <a:lstStyle/>
          <a:p>
            <a:r>
              <a:rPr lang="en-US" dirty="0"/>
              <a:t>Module 4 – Data Types</a:t>
            </a:r>
          </a:p>
        </p:txBody>
      </p:sp>
    </p:spTree>
    <p:extLst>
      <p:ext uri="{BB962C8B-B14F-4D97-AF65-F5344CB8AC3E}">
        <p14:creationId xmlns:p14="http://schemas.microsoft.com/office/powerpoint/2010/main" val="1846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2B04-37CE-4D92-8ED7-849DBA7D9305}"/>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0E7663C5-291A-4B1E-80EB-A1E3F52970BF}"/>
              </a:ext>
            </a:extLst>
          </p:cNvPr>
          <p:cNvSpPr>
            <a:spLocks noGrp="1"/>
          </p:cNvSpPr>
          <p:nvPr>
            <p:ph idx="1"/>
          </p:nvPr>
        </p:nvSpPr>
        <p:spPr/>
        <p:txBody>
          <a:bodyPr/>
          <a:lstStyle/>
          <a:p>
            <a:r>
              <a:rPr lang="en-US" b="1" i="1" dirty="0"/>
              <a:t>shift()</a:t>
            </a:r>
          </a:p>
          <a:p>
            <a:pPr lvl="1"/>
            <a:r>
              <a:rPr lang="en-US" dirty="0"/>
              <a:t>Sometimes you need to remove something from an array, but you would prefer to remove it from the front of the array instead of the back (like with push()). All other elements are moved one position lower (toward front)</a:t>
            </a:r>
          </a:p>
          <a:p>
            <a:pPr lvl="1"/>
            <a:r>
              <a:rPr lang="en-US" dirty="0"/>
              <a:t>This will return the method that was removed from the front of the array</a:t>
            </a:r>
          </a:p>
          <a:p>
            <a:r>
              <a:rPr lang="en-US" b="1" i="1" dirty="0"/>
              <a:t>unshift(element)</a:t>
            </a:r>
          </a:p>
          <a:p>
            <a:pPr lvl="1"/>
            <a:r>
              <a:rPr lang="en-US" dirty="0"/>
              <a:t>Adds an element to the front of the array and moves existing elements toward the back by one position</a:t>
            </a:r>
          </a:p>
          <a:p>
            <a:pPr lvl="1"/>
            <a:r>
              <a:rPr lang="en-US" dirty="0"/>
              <a:t>Returns the new length of the array</a:t>
            </a:r>
          </a:p>
        </p:txBody>
      </p:sp>
    </p:spTree>
    <p:extLst>
      <p:ext uri="{BB962C8B-B14F-4D97-AF65-F5344CB8AC3E}">
        <p14:creationId xmlns:p14="http://schemas.microsoft.com/office/powerpoint/2010/main" val="21099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2BFC-753D-4796-9F8B-284003F61C9F}"/>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1B2E4507-BE89-4AC6-8BF9-0A22B070AE4B}"/>
              </a:ext>
            </a:extLst>
          </p:cNvPr>
          <p:cNvSpPr>
            <a:spLocks noGrp="1"/>
          </p:cNvSpPr>
          <p:nvPr>
            <p:ph idx="1"/>
          </p:nvPr>
        </p:nvSpPr>
        <p:spPr/>
        <p:txBody>
          <a:bodyPr/>
          <a:lstStyle/>
          <a:p>
            <a:r>
              <a:rPr lang="en-US" dirty="0"/>
              <a:t>We can always access an array’s elements using it’s index inside brackets</a:t>
            </a:r>
          </a:p>
          <a:p>
            <a:r>
              <a:rPr lang="en-US" dirty="0"/>
              <a:t>Again, </a:t>
            </a:r>
            <a:r>
              <a:rPr lang="en-US" i="1" dirty="0"/>
              <a:t>indexes start from 0 and the last element is always 1 less than the length of the array</a:t>
            </a:r>
            <a:endParaRPr lang="en-US" dirty="0"/>
          </a:p>
          <a:p>
            <a:r>
              <a:rPr lang="en-US" dirty="0"/>
              <a:t>Ex: let students = [“Isaiah ”, “Carmen”, “Reality”, “Carolina”, “Mohammad”];</a:t>
            </a:r>
            <a:br>
              <a:rPr lang="en-US" dirty="0"/>
            </a:br>
            <a:r>
              <a:rPr lang="en-US" dirty="0"/>
              <a:t>       students[0] = “Graham”;	// Now updated with my name</a:t>
            </a:r>
          </a:p>
        </p:txBody>
      </p:sp>
    </p:spTree>
    <p:extLst>
      <p:ext uri="{BB962C8B-B14F-4D97-AF65-F5344CB8AC3E}">
        <p14:creationId xmlns:p14="http://schemas.microsoft.com/office/powerpoint/2010/main" val="407276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9D6-DF76-4AE0-8B8B-3E0B3F148AC6}"/>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DEFA36DC-7473-448C-994B-27F8FDE7C688}"/>
              </a:ext>
            </a:extLst>
          </p:cNvPr>
          <p:cNvSpPr>
            <a:spLocks noGrp="1"/>
          </p:cNvSpPr>
          <p:nvPr>
            <p:ph idx="1"/>
          </p:nvPr>
        </p:nvSpPr>
        <p:spPr/>
        <p:txBody>
          <a:bodyPr/>
          <a:lstStyle/>
          <a:p>
            <a:r>
              <a:rPr lang="en-US" dirty="0"/>
              <a:t>You can also use the length property to assign a new element</a:t>
            </a:r>
          </a:p>
          <a:p>
            <a:r>
              <a:rPr lang="en-US" dirty="0"/>
              <a:t>Ex: array[</a:t>
            </a:r>
            <a:r>
              <a:rPr lang="en-US" dirty="0" err="1"/>
              <a:t>array.length</a:t>
            </a:r>
            <a:r>
              <a:rPr lang="en-US" dirty="0"/>
              <a:t>] = “Another element”</a:t>
            </a:r>
          </a:p>
          <a:p>
            <a:r>
              <a:rPr lang="en-US" dirty="0"/>
              <a:t>This works the best for shorter arrays, but be careful about leaving “holes” in your array</a:t>
            </a:r>
          </a:p>
        </p:txBody>
      </p:sp>
    </p:spTree>
    <p:extLst>
      <p:ext uri="{BB962C8B-B14F-4D97-AF65-F5344CB8AC3E}">
        <p14:creationId xmlns:p14="http://schemas.microsoft.com/office/powerpoint/2010/main" val="37250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8BDC-F353-49EE-8C66-7B2E1845FFFB}"/>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B8D41757-A3F3-4F10-9BF9-D53AE8DBF83A}"/>
              </a:ext>
            </a:extLst>
          </p:cNvPr>
          <p:cNvSpPr>
            <a:spLocks noGrp="1"/>
          </p:cNvSpPr>
          <p:nvPr>
            <p:ph idx="1"/>
          </p:nvPr>
        </p:nvSpPr>
        <p:spPr/>
        <p:txBody>
          <a:bodyPr/>
          <a:lstStyle/>
          <a:p>
            <a:r>
              <a:rPr lang="en-US" dirty="0"/>
              <a:t>It is possible to remove elements using the </a:t>
            </a:r>
            <a:r>
              <a:rPr lang="en-US" b="1" dirty="0"/>
              <a:t>delete</a:t>
            </a:r>
            <a:r>
              <a:rPr lang="en-US" dirty="0"/>
              <a:t> keyword like such:</a:t>
            </a:r>
          </a:p>
          <a:p>
            <a:pPr lvl="1"/>
            <a:r>
              <a:rPr lang="en-US" dirty="0"/>
              <a:t>delete student[0];	// “Graham” -&gt; Undefined</a:t>
            </a:r>
          </a:p>
          <a:p>
            <a:r>
              <a:rPr lang="en-US" dirty="0"/>
              <a:t>Try to use pop() or shift() instead, since Undefined values can mess with our operations by creating “holes” in the array</a:t>
            </a:r>
          </a:p>
        </p:txBody>
      </p:sp>
    </p:spTree>
    <p:extLst>
      <p:ext uri="{BB962C8B-B14F-4D97-AF65-F5344CB8AC3E}">
        <p14:creationId xmlns:p14="http://schemas.microsoft.com/office/powerpoint/2010/main" val="22144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E9-E1B1-477A-A592-9FE73DBD6258}"/>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endParaRPr lang="en-US" dirty="0"/>
          </a:p>
        </p:txBody>
      </p:sp>
      <p:sp>
        <p:nvSpPr>
          <p:cNvPr id="3" name="Content Placeholder 2">
            <a:extLst>
              <a:ext uri="{FF2B5EF4-FFF2-40B4-BE49-F238E27FC236}">
                <a16:creationId xmlns:a16="http://schemas.microsoft.com/office/drawing/2014/main" id="{CD041F9B-AF3E-4415-BBB7-22FD2195F950}"/>
              </a:ext>
            </a:extLst>
          </p:cNvPr>
          <p:cNvSpPr>
            <a:spLocks noGrp="1"/>
          </p:cNvSpPr>
          <p:nvPr>
            <p:ph idx="1"/>
          </p:nvPr>
        </p:nvSpPr>
        <p:spPr/>
        <p:txBody>
          <a:bodyPr/>
          <a:lstStyle/>
          <a:p>
            <a:r>
              <a:rPr lang="en-US" dirty="0"/>
              <a:t>Used for adding AND/OR removing elements from an array</a:t>
            </a:r>
          </a:p>
          <a:p>
            <a:r>
              <a:rPr lang="en-US" dirty="0"/>
              <a:t>Returns an array of the removed elements, or an empty array if none were removed</a:t>
            </a:r>
          </a:p>
          <a:p>
            <a:r>
              <a:rPr lang="en-US" dirty="0"/>
              <a:t>It is possible to add and remove elements at the same time</a:t>
            </a:r>
          </a:p>
        </p:txBody>
      </p:sp>
    </p:spTree>
    <p:extLst>
      <p:ext uri="{BB962C8B-B14F-4D97-AF65-F5344CB8AC3E}">
        <p14:creationId xmlns:p14="http://schemas.microsoft.com/office/powerpoint/2010/main" val="198584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6723-B7D9-4311-A8B6-90652E171157}"/>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p>
        </p:txBody>
      </p:sp>
      <p:sp>
        <p:nvSpPr>
          <p:cNvPr id="3" name="Content Placeholder 2">
            <a:extLst>
              <a:ext uri="{FF2B5EF4-FFF2-40B4-BE49-F238E27FC236}">
                <a16:creationId xmlns:a16="http://schemas.microsoft.com/office/drawing/2014/main" id="{F3537F8B-EDC0-4B3E-8FAA-75855E68A45A}"/>
              </a:ext>
            </a:extLst>
          </p:cNvPr>
          <p:cNvSpPr>
            <a:spLocks noGrp="1"/>
          </p:cNvSpPr>
          <p:nvPr>
            <p:ph idx="1"/>
          </p:nvPr>
        </p:nvSpPr>
        <p:spPr/>
        <p:txBody>
          <a:bodyPr/>
          <a:lstStyle/>
          <a:p>
            <a:r>
              <a:rPr lang="en-US" dirty="0" err="1"/>
              <a:t>startIndex</a:t>
            </a:r>
            <a:r>
              <a:rPr lang="en-US" dirty="0"/>
              <a:t>: index to start changing the array at</a:t>
            </a:r>
          </a:p>
          <a:p>
            <a:r>
              <a:rPr lang="en-US" dirty="0" err="1"/>
              <a:t>deleteCount</a:t>
            </a:r>
            <a:r>
              <a:rPr lang="en-US" dirty="0"/>
              <a:t>: number of elements to remove (0 if you want to add)</a:t>
            </a:r>
          </a:p>
          <a:p>
            <a:r>
              <a:rPr lang="en-US" dirty="0"/>
              <a:t>items 1 – n (optional): items to add</a:t>
            </a:r>
          </a:p>
          <a:p>
            <a:endParaRPr lang="en-US" dirty="0"/>
          </a:p>
        </p:txBody>
      </p:sp>
    </p:spTree>
    <p:extLst>
      <p:ext uri="{BB962C8B-B14F-4D97-AF65-F5344CB8AC3E}">
        <p14:creationId xmlns:p14="http://schemas.microsoft.com/office/powerpoint/2010/main" val="31230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AD33-0F02-48BD-A65E-F1B7E9AE14E0}"/>
              </a:ext>
            </a:extLst>
          </p:cNvPr>
          <p:cNvSpPr>
            <a:spLocks noGrp="1"/>
          </p:cNvSpPr>
          <p:nvPr>
            <p:ph type="title"/>
          </p:nvPr>
        </p:nvSpPr>
        <p:spPr/>
        <p:txBody>
          <a:bodyPr/>
          <a:lstStyle/>
          <a:p>
            <a:r>
              <a:rPr lang="en-US" dirty="0"/>
              <a:t>Merging Arrays</a:t>
            </a:r>
          </a:p>
        </p:txBody>
      </p:sp>
      <p:sp>
        <p:nvSpPr>
          <p:cNvPr id="3" name="Content Placeholder 2">
            <a:extLst>
              <a:ext uri="{FF2B5EF4-FFF2-40B4-BE49-F238E27FC236}">
                <a16:creationId xmlns:a16="http://schemas.microsoft.com/office/drawing/2014/main" id="{7C8AA04B-A26D-4C70-9450-807C1D5C333F}"/>
              </a:ext>
            </a:extLst>
          </p:cNvPr>
          <p:cNvSpPr>
            <a:spLocks noGrp="1"/>
          </p:cNvSpPr>
          <p:nvPr>
            <p:ph idx="1"/>
          </p:nvPr>
        </p:nvSpPr>
        <p:spPr/>
        <p:txBody>
          <a:bodyPr/>
          <a:lstStyle/>
          <a:p>
            <a:r>
              <a:rPr lang="en-US" b="1" i="1" dirty="0" err="1"/>
              <a:t>concat</a:t>
            </a:r>
            <a:r>
              <a:rPr lang="en-US" b="1" i="1" dirty="0"/>
              <a:t>(array1, array2, …)</a:t>
            </a:r>
          </a:p>
          <a:p>
            <a:pPr lvl="1"/>
            <a:r>
              <a:rPr lang="en-US" dirty="0"/>
              <a:t>Concatenates array1 on to array2 </a:t>
            </a:r>
          </a:p>
          <a:p>
            <a:pPr lvl="1"/>
            <a:r>
              <a:rPr lang="en-US" dirty="0"/>
              <a:t>Returns a new array</a:t>
            </a:r>
          </a:p>
          <a:p>
            <a:pPr lvl="1"/>
            <a:r>
              <a:rPr lang="en-US" dirty="0"/>
              <a:t>Allows any number of arrays to be concatenated</a:t>
            </a:r>
          </a:p>
        </p:txBody>
      </p:sp>
    </p:spTree>
    <p:extLst>
      <p:ext uri="{BB962C8B-B14F-4D97-AF65-F5344CB8AC3E}">
        <p14:creationId xmlns:p14="http://schemas.microsoft.com/office/powerpoint/2010/main" val="90920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E75E-4EBF-4CBB-BDBA-3A6FB878EBAD}"/>
              </a:ext>
            </a:extLst>
          </p:cNvPr>
          <p:cNvSpPr>
            <a:spLocks noGrp="1"/>
          </p:cNvSpPr>
          <p:nvPr>
            <p:ph type="title"/>
          </p:nvPr>
        </p:nvSpPr>
        <p:spPr/>
        <p:txBody>
          <a:bodyPr/>
          <a:lstStyle/>
          <a:p>
            <a:r>
              <a:rPr lang="en-US" b="1" i="1" dirty="0"/>
              <a:t>slice(</a:t>
            </a:r>
            <a:r>
              <a:rPr lang="en-US" b="1" i="1" dirty="0" err="1"/>
              <a:t>startIndex</a:t>
            </a:r>
            <a:r>
              <a:rPr lang="en-US" b="1" i="1" dirty="0"/>
              <a:t>, </a:t>
            </a:r>
            <a:r>
              <a:rPr lang="en-US" b="1" i="1" dirty="0" err="1"/>
              <a:t>endIndex</a:t>
            </a:r>
            <a:r>
              <a:rPr lang="en-US" b="1" i="1" dirty="0"/>
              <a:t>)</a:t>
            </a:r>
          </a:p>
        </p:txBody>
      </p:sp>
      <p:sp>
        <p:nvSpPr>
          <p:cNvPr id="3" name="Content Placeholder 2">
            <a:extLst>
              <a:ext uri="{FF2B5EF4-FFF2-40B4-BE49-F238E27FC236}">
                <a16:creationId xmlns:a16="http://schemas.microsoft.com/office/drawing/2014/main" id="{21EB2531-8F34-4BB9-8E07-793739B74C26}"/>
              </a:ext>
            </a:extLst>
          </p:cNvPr>
          <p:cNvSpPr>
            <a:spLocks noGrp="1"/>
          </p:cNvSpPr>
          <p:nvPr>
            <p:ph idx="1"/>
          </p:nvPr>
        </p:nvSpPr>
        <p:spPr/>
        <p:txBody>
          <a:bodyPr/>
          <a:lstStyle/>
          <a:p>
            <a:r>
              <a:rPr lang="en-US" dirty="0"/>
              <a:t>“Slices” a portion of an array beginning with the index you give it</a:t>
            </a:r>
          </a:p>
          <a:p>
            <a:r>
              <a:rPr lang="en-US" dirty="0" err="1"/>
              <a:t>endIndex</a:t>
            </a:r>
            <a:r>
              <a:rPr lang="en-US" dirty="0"/>
              <a:t> is optional, but will allow a slice of all elements up to (not including) </a:t>
            </a:r>
            <a:r>
              <a:rPr lang="en-US" dirty="0" err="1"/>
              <a:t>endIndex</a:t>
            </a:r>
            <a:endParaRPr lang="en-US" dirty="0"/>
          </a:p>
          <a:p>
            <a:r>
              <a:rPr lang="en-US" dirty="0"/>
              <a:t>Returns a new array with all elements starting from your index</a:t>
            </a:r>
          </a:p>
        </p:txBody>
      </p:sp>
    </p:spTree>
    <p:extLst>
      <p:ext uri="{BB962C8B-B14F-4D97-AF65-F5344CB8AC3E}">
        <p14:creationId xmlns:p14="http://schemas.microsoft.com/office/powerpoint/2010/main" val="317083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8ACA-FF13-4287-B212-24E6F6462D95}"/>
              </a:ext>
            </a:extLst>
          </p:cNvPr>
          <p:cNvSpPr>
            <a:spLocks noGrp="1"/>
          </p:cNvSpPr>
          <p:nvPr>
            <p:ph type="title"/>
          </p:nvPr>
        </p:nvSpPr>
        <p:spPr/>
        <p:txBody>
          <a:bodyPr/>
          <a:lstStyle/>
          <a:p>
            <a:r>
              <a:rPr lang="en-US" b="1" i="1" dirty="0" err="1"/>
              <a:t>toString</a:t>
            </a:r>
            <a:r>
              <a:rPr lang="en-US" b="1" i="1" dirty="0"/>
              <a:t>()</a:t>
            </a:r>
          </a:p>
        </p:txBody>
      </p:sp>
      <p:sp>
        <p:nvSpPr>
          <p:cNvPr id="3" name="Content Placeholder 2">
            <a:extLst>
              <a:ext uri="{FF2B5EF4-FFF2-40B4-BE49-F238E27FC236}">
                <a16:creationId xmlns:a16="http://schemas.microsoft.com/office/drawing/2014/main" id="{30AF3338-485A-4EDE-AFF5-3EF785318492}"/>
              </a:ext>
            </a:extLst>
          </p:cNvPr>
          <p:cNvSpPr>
            <a:spLocks noGrp="1"/>
          </p:cNvSpPr>
          <p:nvPr>
            <p:ph idx="1"/>
          </p:nvPr>
        </p:nvSpPr>
        <p:spPr/>
        <p:txBody>
          <a:bodyPr/>
          <a:lstStyle/>
          <a:p>
            <a:r>
              <a:rPr lang="en-US" dirty="0"/>
              <a:t>Arrays, like all objects in JavaScript, have a built-in </a:t>
            </a:r>
            <a:r>
              <a:rPr lang="en-US" dirty="0" err="1"/>
              <a:t>toString</a:t>
            </a:r>
            <a:r>
              <a:rPr lang="en-US" dirty="0"/>
              <a:t> method</a:t>
            </a:r>
          </a:p>
          <a:p>
            <a:r>
              <a:rPr lang="en-US" dirty="0"/>
              <a:t>However, when a primitive type (Number, String, etc.) is expected, passing in an array with automatically call </a:t>
            </a:r>
            <a:r>
              <a:rPr lang="en-US" dirty="0" err="1"/>
              <a:t>toString</a:t>
            </a:r>
            <a:r>
              <a:rPr lang="en-US" dirty="0"/>
              <a:t>()</a:t>
            </a:r>
          </a:p>
        </p:txBody>
      </p:sp>
    </p:spTree>
    <p:extLst>
      <p:ext uri="{BB962C8B-B14F-4D97-AF65-F5344CB8AC3E}">
        <p14:creationId xmlns:p14="http://schemas.microsoft.com/office/powerpoint/2010/main" val="420456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0430-184B-4211-A069-0E83C281C941}"/>
              </a:ext>
            </a:extLst>
          </p:cNvPr>
          <p:cNvSpPr>
            <a:spLocks noGrp="1"/>
          </p:cNvSpPr>
          <p:nvPr>
            <p:ph type="title"/>
          </p:nvPr>
        </p:nvSpPr>
        <p:spPr/>
        <p:txBody>
          <a:bodyPr/>
          <a:lstStyle/>
          <a:p>
            <a:r>
              <a:rPr lang="en-US" dirty="0"/>
              <a:t>Sorting Arrays</a:t>
            </a:r>
          </a:p>
        </p:txBody>
      </p:sp>
      <p:sp>
        <p:nvSpPr>
          <p:cNvPr id="3" name="Content Placeholder 2">
            <a:extLst>
              <a:ext uri="{FF2B5EF4-FFF2-40B4-BE49-F238E27FC236}">
                <a16:creationId xmlns:a16="http://schemas.microsoft.com/office/drawing/2014/main" id="{4EE6FD30-6470-45AB-AFB2-EC191A45CDA6}"/>
              </a:ext>
            </a:extLst>
          </p:cNvPr>
          <p:cNvSpPr>
            <a:spLocks noGrp="1"/>
          </p:cNvSpPr>
          <p:nvPr>
            <p:ph idx="1"/>
          </p:nvPr>
        </p:nvSpPr>
        <p:spPr/>
        <p:txBody>
          <a:bodyPr/>
          <a:lstStyle/>
          <a:p>
            <a:r>
              <a:rPr lang="en-US" dirty="0"/>
              <a:t>We can store all kinds of values in an array, but unorganized data is much more difficult to work with</a:t>
            </a:r>
          </a:p>
          <a:p>
            <a:r>
              <a:rPr lang="en-US" dirty="0"/>
              <a:t>Many problems will become much easier if we can sort an array</a:t>
            </a:r>
          </a:p>
          <a:p>
            <a:r>
              <a:rPr lang="en-US" dirty="0"/>
              <a:t>For these situations, we have </a:t>
            </a:r>
            <a:r>
              <a:rPr lang="en-US" b="1" i="1" dirty="0"/>
              <a:t>sort()</a:t>
            </a:r>
            <a:r>
              <a:rPr lang="en-US" dirty="0"/>
              <a:t> and </a:t>
            </a:r>
            <a:r>
              <a:rPr lang="en-US" b="1" i="1" dirty="0"/>
              <a:t>reverse()</a:t>
            </a:r>
            <a:r>
              <a:rPr lang="en-US" dirty="0"/>
              <a:t>.</a:t>
            </a:r>
          </a:p>
          <a:p>
            <a:pPr lvl="1"/>
            <a:r>
              <a:rPr lang="en-US" dirty="0"/>
              <a:t>sort(): 1 – n or a –z</a:t>
            </a:r>
          </a:p>
          <a:p>
            <a:pPr lvl="1"/>
            <a:r>
              <a:rPr lang="en-US" dirty="0"/>
              <a:t>Reverse(): n -1 or z - a</a:t>
            </a:r>
          </a:p>
        </p:txBody>
      </p:sp>
    </p:spTree>
    <p:extLst>
      <p:ext uri="{BB962C8B-B14F-4D97-AF65-F5344CB8AC3E}">
        <p14:creationId xmlns:p14="http://schemas.microsoft.com/office/powerpoint/2010/main" val="28267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D818-7F3A-4235-B4EC-75111A3AAA7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D902F77-17AA-4183-9EBB-1899B33F142A}"/>
              </a:ext>
            </a:extLst>
          </p:cNvPr>
          <p:cNvSpPr>
            <a:spLocks noGrp="1"/>
          </p:cNvSpPr>
          <p:nvPr>
            <p:ph idx="1"/>
          </p:nvPr>
        </p:nvSpPr>
        <p:spPr/>
        <p:txBody>
          <a:bodyPr/>
          <a:lstStyle/>
          <a:p>
            <a:r>
              <a:rPr lang="en-US" dirty="0"/>
              <a:t>Used to store a list of values in a variable</a:t>
            </a:r>
          </a:p>
          <a:p>
            <a:r>
              <a:rPr lang="en-US" dirty="0"/>
              <a:t>Can hold any number of values</a:t>
            </a:r>
          </a:p>
        </p:txBody>
      </p:sp>
    </p:spTree>
    <p:extLst>
      <p:ext uri="{BB962C8B-B14F-4D97-AF65-F5344CB8AC3E}">
        <p14:creationId xmlns:p14="http://schemas.microsoft.com/office/powerpoint/2010/main" val="232638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2A-8CA6-4CF9-8216-867D4FEEC91B}"/>
              </a:ext>
            </a:extLst>
          </p:cNvPr>
          <p:cNvSpPr>
            <a:spLocks noGrp="1"/>
          </p:cNvSpPr>
          <p:nvPr>
            <p:ph type="title"/>
          </p:nvPr>
        </p:nvSpPr>
        <p:spPr/>
        <p:txBody>
          <a:bodyPr/>
          <a:lstStyle/>
          <a:p>
            <a:r>
              <a:rPr lang="en-US" dirty="0"/>
              <a:t>Sorting Numbers</a:t>
            </a:r>
          </a:p>
        </p:txBody>
      </p:sp>
      <p:sp>
        <p:nvSpPr>
          <p:cNvPr id="3" name="Content Placeholder 2">
            <a:extLst>
              <a:ext uri="{FF2B5EF4-FFF2-40B4-BE49-F238E27FC236}">
                <a16:creationId xmlns:a16="http://schemas.microsoft.com/office/drawing/2014/main" id="{C638A269-53C4-46D4-8EC0-6E540E273012}"/>
              </a:ext>
            </a:extLst>
          </p:cNvPr>
          <p:cNvSpPr>
            <a:spLocks noGrp="1"/>
          </p:cNvSpPr>
          <p:nvPr>
            <p:ph idx="1"/>
          </p:nvPr>
        </p:nvSpPr>
        <p:spPr/>
        <p:txBody>
          <a:bodyPr/>
          <a:lstStyle/>
          <a:p>
            <a:r>
              <a:rPr lang="en-US" dirty="0"/>
              <a:t>While sort() </a:t>
            </a:r>
            <a:r>
              <a:rPr lang="en-US" i="1" dirty="0"/>
              <a:t>can</a:t>
            </a:r>
            <a:r>
              <a:rPr lang="en-US" dirty="0"/>
              <a:t> sort Numbers, it is not as accurate as with Strings</a:t>
            </a:r>
          </a:p>
        </p:txBody>
      </p:sp>
    </p:spTree>
    <p:extLst>
      <p:ext uri="{BB962C8B-B14F-4D97-AF65-F5344CB8AC3E}">
        <p14:creationId xmlns:p14="http://schemas.microsoft.com/office/powerpoint/2010/main" val="280886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5058-24DC-4BA0-A5A4-7227559BADFD}"/>
              </a:ext>
            </a:extLst>
          </p:cNvPr>
          <p:cNvSpPr>
            <a:spLocks noGrp="1"/>
          </p:cNvSpPr>
          <p:nvPr>
            <p:ph type="title"/>
          </p:nvPr>
        </p:nvSpPr>
        <p:spPr/>
        <p:txBody>
          <a:bodyPr/>
          <a:lstStyle/>
          <a:p>
            <a:r>
              <a:rPr lang="en-US" dirty="0"/>
              <a:t>Creating an Array</a:t>
            </a:r>
          </a:p>
        </p:txBody>
      </p:sp>
      <p:sp>
        <p:nvSpPr>
          <p:cNvPr id="3" name="Content Placeholder 2">
            <a:extLst>
              <a:ext uri="{FF2B5EF4-FFF2-40B4-BE49-F238E27FC236}">
                <a16:creationId xmlns:a16="http://schemas.microsoft.com/office/drawing/2014/main" id="{1510358A-DFAC-402B-936A-969B0C751261}"/>
              </a:ext>
            </a:extLst>
          </p:cNvPr>
          <p:cNvSpPr>
            <a:spLocks noGrp="1"/>
          </p:cNvSpPr>
          <p:nvPr>
            <p:ph idx="1"/>
          </p:nvPr>
        </p:nvSpPr>
        <p:spPr/>
        <p:txBody>
          <a:bodyPr/>
          <a:lstStyle/>
          <a:p>
            <a:r>
              <a:rPr lang="en-US" dirty="0"/>
              <a:t>Created using bracket [] notation</a:t>
            </a:r>
          </a:p>
          <a:p>
            <a:r>
              <a:rPr lang="en-US" dirty="0"/>
              <a:t>let </a:t>
            </a:r>
            <a:r>
              <a:rPr lang="en-US" dirty="0" err="1"/>
              <a:t>ourFirstArray</a:t>
            </a:r>
            <a:r>
              <a:rPr lang="en-US" dirty="0"/>
              <a:t> = [ </a:t>
            </a:r>
            <a:r>
              <a:rPr lang="en-US" dirty="0" err="1"/>
              <a:t>firstValue</a:t>
            </a:r>
            <a:r>
              <a:rPr lang="en-US" dirty="0"/>
              <a:t>, </a:t>
            </a:r>
            <a:r>
              <a:rPr lang="en-US" dirty="0" err="1"/>
              <a:t>secondValue</a:t>
            </a:r>
            <a:r>
              <a:rPr lang="en-US" dirty="0"/>
              <a:t>, </a:t>
            </a:r>
            <a:r>
              <a:rPr lang="en-US" dirty="0" err="1"/>
              <a:t>thirdValue</a:t>
            </a:r>
            <a:r>
              <a:rPr lang="en-US" dirty="0"/>
              <a:t>];</a:t>
            </a:r>
          </a:p>
          <a:p>
            <a:r>
              <a:rPr lang="en-US" dirty="0"/>
              <a:t>Can be created on a single line, or on multiple like we do with objects</a:t>
            </a:r>
          </a:p>
        </p:txBody>
      </p:sp>
    </p:spTree>
    <p:extLst>
      <p:ext uri="{BB962C8B-B14F-4D97-AF65-F5344CB8AC3E}">
        <p14:creationId xmlns:p14="http://schemas.microsoft.com/office/powerpoint/2010/main" val="38498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9FB0-53A5-424B-8D5D-D6FDEC64D4A5}"/>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13B6C116-C6AA-4A6E-94D0-D13C81475F7D}"/>
              </a:ext>
            </a:extLst>
          </p:cNvPr>
          <p:cNvSpPr>
            <a:spLocks noGrp="1"/>
          </p:cNvSpPr>
          <p:nvPr>
            <p:ph idx="1"/>
          </p:nvPr>
        </p:nvSpPr>
        <p:spPr/>
        <p:txBody>
          <a:bodyPr/>
          <a:lstStyle/>
          <a:p>
            <a:r>
              <a:rPr lang="en-US" dirty="0"/>
              <a:t>You can find the value at any position by using an </a:t>
            </a:r>
            <a:r>
              <a:rPr lang="en-US" b="1" dirty="0"/>
              <a:t>index</a:t>
            </a:r>
            <a:r>
              <a:rPr lang="en-US" dirty="0"/>
              <a:t>, which work the same way they do with Strings</a:t>
            </a:r>
          </a:p>
          <a:p>
            <a:r>
              <a:rPr lang="en-US" dirty="0"/>
              <a:t>Again, Indexes in JS always begin with 0, so we count the positions of an Array from 0.</a:t>
            </a:r>
          </a:p>
        </p:txBody>
      </p:sp>
    </p:spTree>
    <p:extLst>
      <p:ext uri="{BB962C8B-B14F-4D97-AF65-F5344CB8AC3E}">
        <p14:creationId xmlns:p14="http://schemas.microsoft.com/office/powerpoint/2010/main" val="380690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87E1-05C9-42CA-B48E-1DCA40E9097E}"/>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8D1730E9-ADEB-4429-95F9-BAB9456285FF}"/>
              </a:ext>
            </a:extLst>
          </p:cNvPr>
          <p:cNvSpPr>
            <a:spLocks noGrp="1"/>
          </p:cNvSpPr>
          <p:nvPr>
            <p:ph idx="1"/>
          </p:nvPr>
        </p:nvSpPr>
        <p:spPr/>
        <p:txBody>
          <a:bodyPr/>
          <a:lstStyle/>
          <a:p>
            <a:r>
              <a:rPr lang="en-US" dirty="0"/>
              <a:t>To get the first element of the array we created earlier, we would use </a:t>
            </a:r>
            <a:r>
              <a:rPr lang="en-US" dirty="0" err="1"/>
              <a:t>myFirstArray</a:t>
            </a:r>
            <a:r>
              <a:rPr lang="en-US" dirty="0"/>
              <a:t>[0]; // </a:t>
            </a:r>
            <a:r>
              <a:rPr lang="en-US" dirty="0" err="1"/>
              <a:t>firstValue</a:t>
            </a:r>
            <a:endParaRPr lang="en-US" dirty="0"/>
          </a:p>
          <a:p>
            <a:r>
              <a:rPr lang="en-US" dirty="0"/>
              <a:t>To get the last element of the array, we use </a:t>
            </a:r>
            <a:r>
              <a:rPr lang="en-US" dirty="0" err="1"/>
              <a:t>myFirstArray</a:t>
            </a:r>
            <a:r>
              <a:rPr lang="en-US" dirty="0"/>
              <a:t>[</a:t>
            </a:r>
            <a:r>
              <a:rPr lang="en-US" dirty="0" err="1"/>
              <a:t>myFirstArray.length</a:t>
            </a:r>
            <a:r>
              <a:rPr lang="en-US" dirty="0"/>
              <a:t> - 1]</a:t>
            </a:r>
          </a:p>
          <a:p>
            <a:r>
              <a:rPr lang="en-US" dirty="0"/>
              <a:t>We can access the entire array by using its variable</a:t>
            </a:r>
          </a:p>
          <a:p>
            <a:endParaRPr lang="en-US" dirty="0"/>
          </a:p>
        </p:txBody>
      </p:sp>
    </p:spTree>
    <p:extLst>
      <p:ext uri="{BB962C8B-B14F-4D97-AF65-F5344CB8AC3E}">
        <p14:creationId xmlns:p14="http://schemas.microsoft.com/office/powerpoint/2010/main" val="104965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D6F7-7CD0-4667-A979-083418B7B659}"/>
              </a:ext>
            </a:extLst>
          </p:cNvPr>
          <p:cNvSpPr>
            <a:spLocks noGrp="1"/>
          </p:cNvSpPr>
          <p:nvPr>
            <p:ph type="title"/>
          </p:nvPr>
        </p:nvSpPr>
        <p:spPr/>
        <p:txBody>
          <a:bodyPr/>
          <a:lstStyle/>
          <a:p>
            <a:r>
              <a:rPr lang="en-US" dirty="0"/>
              <a:t>Changing Array Elements</a:t>
            </a:r>
          </a:p>
        </p:txBody>
      </p:sp>
      <p:sp>
        <p:nvSpPr>
          <p:cNvPr id="3" name="Content Placeholder 2">
            <a:extLst>
              <a:ext uri="{FF2B5EF4-FFF2-40B4-BE49-F238E27FC236}">
                <a16:creationId xmlns:a16="http://schemas.microsoft.com/office/drawing/2014/main" id="{946BAC88-B730-40A8-8D0F-63CD910D7BB4}"/>
              </a:ext>
            </a:extLst>
          </p:cNvPr>
          <p:cNvSpPr>
            <a:spLocks noGrp="1"/>
          </p:cNvSpPr>
          <p:nvPr>
            <p:ph idx="1"/>
          </p:nvPr>
        </p:nvSpPr>
        <p:spPr/>
        <p:txBody>
          <a:bodyPr/>
          <a:lstStyle/>
          <a:p>
            <a:r>
              <a:rPr lang="en-US" dirty="0"/>
              <a:t>Unlike Strings, Arrays are </a:t>
            </a:r>
            <a:r>
              <a:rPr lang="en-US" b="1" dirty="0"/>
              <a:t>mutable</a:t>
            </a:r>
            <a:r>
              <a:rPr lang="en-US" dirty="0"/>
              <a:t>, meaning you can change their values at will</a:t>
            </a:r>
          </a:p>
          <a:p>
            <a:r>
              <a:rPr lang="en-US" dirty="0"/>
              <a:t>We can assign a value to arrays using their indexes as well</a:t>
            </a:r>
          </a:p>
          <a:p>
            <a:r>
              <a:rPr lang="en-US" dirty="0"/>
              <a:t>Ex: </a:t>
            </a:r>
            <a:r>
              <a:rPr lang="en-US" dirty="0" err="1"/>
              <a:t>myFirstArray</a:t>
            </a:r>
            <a:r>
              <a:rPr lang="en-US" dirty="0"/>
              <a:t>[0] = “I am assigning this array a value”;</a:t>
            </a:r>
          </a:p>
        </p:txBody>
      </p:sp>
    </p:spTree>
    <p:extLst>
      <p:ext uri="{BB962C8B-B14F-4D97-AF65-F5344CB8AC3E}">
        <p14:creationId xmlns:p14="http://schemas.microsoft.com/office/powerpoint/2010/main" val="3280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D9A0-2E15-486F-BE88-F0C12A2D719B}"/>
              </a:ext>
            </a:extLst>
          </p:cNvPr>
          <p:cNvSpPr>
            <a:spLocks noGrp="1"/>
          </p:cNvSpPr>
          <p:nvPr>
            <p:ph type="title"/>
          </p:nvPr>
        </p:nvSpPr>
        <p:spPr/>
        <p:txBody>
          <a:bodyPr/>
          <a:lstStyle/>
          <a:p>
            <a:r>
              <a:rPr lang="en-US" dirty="0"/>
              <a:t>Arrays as Objects</a:t>
            </a:r>
          </a:p>
        </p:txBody>
      </p:sp>
      <p:sp>
        <p:nvSpPr>
          <p:cNvPr id="3" name="Content Placeholder 2">
            <a:extLst>
              <a:ext uri="{FF2B5EF4-FFF2-40B4-BE49-F238E27FC236}">
                <a16:creationId xmlns:a16="http://schemas.microsoft.com/office/drawing/2014/main" id="{1F0759BB-BBE6-4EB6-A9A0-9CA78DB9FC64}"/>
              </a:ext>
            </a:extLst>
          </p:cNvPr>
          <p:cNvSpPr>
            <a:spLocks noGrp="1"/>
          </p:cNvSpPr>
          <p:nvPr>
            <p:ph idx="1"/>
          </p:nvPr>
        </p:nvSpPr>
        <p:spPr/>
        <p:txBody>
          <a:bodyPr/>
          <a:lstStyle/>
          <a:p>
            <a:r>
              <a:rPr lang="en-US" dirty="0"/>
              <a:t>Arrays are Objects in JavaScript, but they do not function the same way Objects do</a:t>
            </a:r>
          </a:p>
          <a:p>
            <a:r>
              <a:rPr lang="en-US" dirty="0"/>
              <a:t>Arrays use Numbers to access elements instead of using Names to access its “Members”</a:t>
            </a:r>
          </a:p>
          <a:p>
            <a:r>
              <a:rPr lang="en-US" dirty="0"/>
              <a:t>Arrays can hold any kind of data, including Objects, Functions, and other Arrays</a:t>
            </a:r>
          </a:p>
        </p:txBody>
      </p:sp>
    </p:spTree>
    <p:extLst>
      <p:ext uri="{BB962C8B-B14F-4D97-AF65-F5344CB8AC3E}">
        <p14:creationId xmlns:p14="http://schemas.microsoft.com/office/powerpoint/2010/main" val="405377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7BE-4EA6-4770-BE63-73719790604C}"/>
              </a:ext>
            </a:extLst>
          </p:cNvPr>
          <p:cNvSpPr>
            <a:spLocks noGrp="1"/>
          </p:cNvSpPr>
          <p:nvPr>
            <p:ph type="title"/>
          </p:nvPr>
        </p:nvSpPr>
        <p:spPr/>
        <p:txBody>
          <a:bodyPr/>
          <a:lstStyle/>
          <a:p>
            <a:r>
              <a:rPr lang="en-US" dirty="0"/>
              <a:t>Array Properties and Methods</a:t>
            </a:r>
          </a:p>
        </p:txBody>
      </p:sp>
      <p:sp>
        <p:nvSpPr>
          <p:cNvPr id="3" name="Content Placeholder 2">
            <a:extLst>
              <a:ext uri="{FF2B5EF4-FFF2-40B4-BE49-F238E27FC236}">
                <a16:creationId xmlns:a16="http://schemas.microsoft.com/office/drawing/2014/main" id="{06B67C2E-38F0-40B0-A882-22D5F5300E81}"/>
              </a:ext>
            </a:extLst>
          </p:cNvPr>
          <p:cNvSpPr>
            <a:spLocks noGrp="1"/>
          </p:cNvSpPr>
          <p:nvPr>
            <p:ph idx="1"/>
          </p:nvPr>
        </p:nvSpPr>
        <p:spPr/>
        <p:txBody>
          <a:bodyPr/>
          <a:lstStyle/>
          <a:p>
            <a:r>
              <a:rPr lang="en-US" b="1" i="1" dirty="0"/>
              <a:t>Length</a:t>
            </a:r>
          </a:p>
          <a:p>
            <a:pPr lvl="1"/>
            <a:r>
              <a:rPr lang="en-US" dirty="0"/>
              <a:t>Used to find the number of elements in an array</a:t>
            </a:r>
          </a:p>
          <a:p>
            <a:pPr lvl="1"/>
            <a:r>
              <a:rPr lang="en-US" dirty="0"/>
              <a:t>Always the highest index + 1</a:t>
            </a:r>
          </a:p>
          <a:p>
            <a:r>
              <a:rPr lang="en-US" b="1" i="1" dirty="0"/>
              <a:t>Push(element)</a:t>
            </a:r>
          </a:p>
          <a:p>
            <a:pPr lvl="1"/>
            <a:r>
              <a:rPr lang="en-US" dirty="0"/>
              <a:t>Adds an element to the end of the array</a:t>
            </a:r>
          </a:p>
          <a:p>
            <a:r>
              <a:rPr lang="en-US" b="1" i="1" dirty="0" err="1"/>
              <a:t>toString</a:t>
            </a:r>
            <a:r>
              <a:rPr lang="en-US" b="1" i="1" dirty="0"/>
              <a:t>()</a:t>
            </a:r>
          </a:p>
          <a:p>
            <a:pPr lvl="1"/>
            <a:r>
              <a:rPr lang="en-US" dirty="0"/>
              <a:t>Returns a String with each element separated by a comma</a:t>
            </a:r>
          </a:p>
        </p:txBody>
      </p:sp>
    </p:spTree>
    <p:extLst>
      <p:ext uri="{BB962C8B-B14F-4D97-AF65-F5344CB8AC3E}">
        <p14:creationId xmlns:p14="http://schemas.microsoft.com/office/powerpoint/2010/main" val="149790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560-97D9-4986-8663-C9663C49285A}"/>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AE5E0789-59F3-4653-B8C8-A27F3B39B904}"/>
              </a:ext>
            </a:extLst>
          </p:cNvPr>
          <p:cNvSpPr>
            <a:spLocks noGrp="1"/>
          </p:cNvSpPr>
          <p:nvPr>
            <p:ph idx="1"/>
          </p:nvPr>
        </p:nvSpPr>
        <p:spPr/>
        <p:txBody>
          <a:bodyPr/>
          <a:lstStyle/>
          <a:p>
            <a:r>
              <a:rPr lang="en-US" b="1" i="1" dirty="0"/>
              <a:t>join()</a:t>
            </a:r>
          </a:p>
          <a:p>
            <a:pPr lvl="1"/>
            <a:r>
              <a:rPr lang="en-US" dirty="0"/>
              <a:t>Also returns all elements in a String, but you can choose any separator you’d like instead of just using a comma</a:t>
            </a:r>
          </a:p>
          <a:p>
            <a:r>
              <a:rPr lang="en-US" b="1" i="1" dirty="0"/>
              <a:t>pop()</a:t>
            </a:r>
          </a:p>
          <a:p>
            <a:pPr lvl="1"/>
            <a:r>
              <a:rPr lang="en-US" dirty="0"/>
              <a:t>Removes and returns the last element of an array</a:t>
            </a:r>
          </a:p>
          <a:p>
            <a:r>
              <a:rPr lang="en-US" b="1" i="1" dirty="0"/>
              <a:t>push(element)</a:t>
            </a:r>
          </a:p>
          <a:p>
            <a:pPr lvl="1"/>
            <a:r>
              <a:rPr lang="en-US" dirty="0"/>
              <a:t>Adds a new element to the end of the array and returns the new length </a:t>
            </a:r>
          </a:p>
        </p:txBody>
      </p:sp>
    </p:spTree>
    <p:extLst>
      <p:ext uri="{BB962C8B-B14F-4D97-AF65-F5344CB8AC3E}">
        <p14:creationId xmlns:p14="http://schemas.microsoft.com/office/powerpoint/2010/main" val="247519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910</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Arrays</vt:lpstr>
      <vt:lpstr>Arrays</vt:lpstr>
      <vt:lpstr>Creating an Array</vt:lpstr>
      <vt:lpstr>Accessing Array Elements</vt:lpstr>
      <vt:lpstr>Accessing Array Elements</vt:lpstr>
      <vt:lpstr>Changing Array Elements</vt:lpstr>
      <vt:lpstr>Arrays as Objects</vt:lpstr>
      <vt:lpstr>Array Properties and Methods</vt:lpstr>
      <vt:lpstr>Manipulating Arrays</vt:lpstr>
      <vt:lpstr>Manipulating Arrays</vt:lpstr>
      <vt:lpstr>Assigning Elements</vt:lpstr>
      <vt:lpstr>Assigning Elements</vt:lpstr>
      <vt:lpstr>Deleting Elements</vt:lpstr>
      <vt:lpstr>splice(startIndex, deleteCount, item1, item2, …)</vt:lpstr>
      <vt:lpstr>splice(startIndex, deleteCount, item1, item2, …)</vt:lpstr>
      <vt:lpstr>Merging Arrays</vt:lpstr>
      <vt:lpstr>slice(startIndex, endIndex)</vt:lpstr>
      <vt:lpstr>toString()</vt:lpstr>
      <vt:lpstr>Sorting Arrays</vt:lpstr>
      <vt:lpstr>Sorting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YWCA Rockford</dc:creator>
  <cp:lastModifiedBy>YWCA Rockford</cp:lastModifiedBy>
  <cp:revision>18</cp:revision>
  <dcterms:created xsi:type="dcterms:W3CDTF">2023-04-07T20:56:15Z</dcterms:created>
  <dcterms:modified xsi:type="dcterms:W3CDTF">2023-04-10T18:40:11Z</dcterms:modified>
</cp:coreProperties>
</file>