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62" r:id="rId11"/>
    <p:sldId id="263" r:id="rId12"/>
    <p:sldId id="264" r:id="rId13"/>
    <p:sldId id="281" r:id="rId14"/>
    <p:sldId id="265" r:id="rId15"/>
    <p:sldId id="282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4199-4572-5100-080F-51E1C718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F60AC-97CF-996B-B4A3-A4D4750B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C2D7-2D20-8FAD-7F4A-D8043EE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A979-477D-52FA-7E8C-6345228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52B2-AE4B-1EAF-9763-E7DFABF1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1E1-5D6B-87A6-57BE-E428821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1EE82-DB2B-6B28-CECA-EB5D9A71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CFCA-82D6-246F-EAF4-2A29C0A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B85D-267F-12E8-8F31-25DB12E2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2B33-361A-F590-095F-2F1A233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F3BD-04A9-7027-BBCD-2B898CD71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0B4B-FAD6-9FC3-A9A3-956438C1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56AA-2A0E-6E5F-B00F-623DE3C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2A43-9163-5827-900F-0920299D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1479-D477-6F62-3D80-1231A313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0A5E-04E7-557E-E9DC-89AD76D1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D673-4ED8-556B-581B-9183B51D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2AE5-C856-E2B5-9998-EA58F787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B84C-FFCE-ECAA-0204-EA2CC454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D851-E38E-B059-8F7A-098864F2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339E-B91E-C55B-4C06-904832A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D60E-8854-9293-4CE2-02D99FBA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E36D-29FF-DD38-05FC-4EFF896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65FA-322A-A125-4BD7-8E173D50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CAE3-6E9D-47B1-A49C-8B2E056E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2323-70B3-29ED-FB3B-8F1B7307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8AFD-E20B-50A6-FD0F-6A6B17097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A753-B2AB-60C2-80FE-77364EE1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83F7-AA11-EE1E-603A-DD64A491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69F4-11C7-C4D4-9599-40049749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C81A-653D-4808-24BC-CDB616C8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00CD-D469-A029-F5F2-5D25352B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6AD2-8A26-35F6-AFD9-38BCEC8A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C9A4E-C441-D0F7-717B-C4DD0629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F3AC-7754-6373-BFFC-5E5E5B540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7FAA2-575A-6B32-4910-DC1BC7237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70DFC-6C11-2C11-C7C8-15F5E8AE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8B8C7-E1DF-19D7-2571-1784921D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5C5B-D9C2-95C8-001F-92C6A1C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D256-E487-5F76-E7D5-85BCDBE0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42084-B7B0-9D76-B57B-6350B564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47191-2257-DFE5-2570-6AF43D7B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126F1-34C5-1F2A-398F-0E907F77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842D8-1E9A-2BF8-3528-9C2A06C8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B471C-34B2-064C-12AB-6F17C37F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412D-6979-47F0-23FC-66CB7125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42F3-4684-C079-12F9-51C88D26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1568-9055-2144-15A6-8C056CFF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50A9-D0D4-D9FC-923C-C07C699B7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B6BFF-29BA-12C3-CB92-862821C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C349-AF38-A062-7092-30F6816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7BA6-FF60-2B68-375D-D605C4E6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31F3-C887-F5ED-ED84-75568D5D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822F-24C5-C92C-F5BF-051105AEB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15B95-767B-F0ED-4492-FB341083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9B1F-BDD1-B697-1877-93A44BE3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DDFB-BC1F-573B-BF61-617E37C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C73C-1BEF-89EE-DE6C-1ABDD012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F69EF-BBCE-63E4-78C1-D110A249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C9CA-DBD2-2B83-2F53-473043A2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C9AC-88D4-785F-4518-F10A6D574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2689-2DA0-479A-A453-A3812B106BF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C388-7C05-885C-77A4-483D02AF3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EA98-5D8F-86E6-6DB3-BCEC392DD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B42A-C2B5-470E-AA8F-AEB7D87E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F78-C177-4B7F-9227-E2C3FBF1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2342-8675-49DB-9952-3081B30B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535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CE5-0341-4769-B187-EB52CC6B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1A4-1E33-4159-9F3A-F98A212C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NaN</a:t>
            </a:r>
            <a:r>
              <a:rPr lang="en-US" dirty="0"/>
              <a:t> keyword means “Not a Number”</a:t>
            </a:r>
          </a:p>
          <a:p>
            <a:r>
              <a:rPr lang="en-US" dirty="0"/>
              <a:t>Trying to do Math with a non-numeric String will result in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Any time you do Math with a </a:t>
            </a:r>
            <a:r>
              <a:rPr lang="en-US" dirty="0" err="1"/>
              <a:t>NaN</a:t>
            </a:r>
            <a:r>
              <a:rPr lang="en-US" dirty="0"/>
              <a:t> value, the result with be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screen with blue text&#10;&#10;Description automatically generated">
            <a:extLst>
              <a:ext uri="{FF2B5EF4-FFF2-40B4-BE49-F238E27FC236}">
                <a16:creationId xmlns:a16="http://schemas.microsoft.com/office/drawing/2014/main" id="{7ADADEB4-A569-532E-4711-1ED80707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772"/>
            <a:ext cx="6096000" cy="2665228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2DA9046-7697-548B-6665-6BABCADA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4203778"/>
            <a:ext cx="5257800" cy="26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0262-6EA8-41EE-8E08-FB97BAEB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isNaN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4E4-A5A3-4FB9-9D6F-2D3E1B17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isNan</a:t>
            </a:r>
            <a:r>
              <a:rPr lang="en-US" b="1" i="1" dirty="0"/>
              <a:t>() </a:t>
            </a:r>
            <a:r>
              <a:rPr lang="en-US" dirty="0"/>
              <a:t>is a global function for determining whether a something is </a:t>
            </a:r>
            <a:r>
              <a:rPr lang="en-US" i="1" dirty="0"/>
              <a:t>Not a Number</a:t>
            </a:r>
            <a:endParaRPr lang="en-US" dirty="0"/>
          </a:p>
          <a:p>
            <a:r>
              <a:rPr lang="en-US" dirty="0"/>
              <a:t>You can place any type inside it, and it will tell you if that type is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2516F2-11E9-6354-9293-AAC64B45C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368"/>
            <a:ext cx="6096000" cy="35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29DA-13B7-46E1-A8BE-26EEC42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1DB5-8D1F-40E7-A914-97235387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keyword that represents a Number larger than the largest possible Number</a:t>
            </a:r>
          </a:p>
          <a:p>
            <a:r>
              <a:rPr lang="en-US" dirty="0"/>
              <a:t>Does not have a Mathematical value, but is larger than all other Numbers</a:t>
            </a:r>
          </a:p>
        </p:txBody>
      </p:sp>
      <p:pic>
        <p:nvPicPr>
          <p:cNvPr id="5" name="Picture 4" descr="A black background with blue and green text&#10;&#10;Description automatically generated">
            <a:extLst>
              <a:ext uri="{FF2B5EF4-FFF2-40B4-BE49-F238E27FC236}">
                <a16:creationId xmlns:a16="http://schemas.microsoft.com/office/drawing/2014/main" id="{F3500694-EB1F-7F7E-09F1-335A7AC4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3305"/>
            <a:ext cx="4895273" cy="32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5EA2-C910-9FDA-6747-3AA77871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94D-659E-8C51-2308-7715DB2A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 an Infinity value if you try to do Math above the max possible Number, or if you try to divide by 0</a:t>
            </a:r>
          </a:p>
          <a:p>
            <a:r>
              <a:rPr lang="en-US" dirty="0"/>
              <a:t>Note: In Math, anything divided by 0 is undefined, not Infinity, but this is how JS represents it.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BD1B52-8675-1188-ED72-AEF22F35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469"/>
            <a:ext cx="6096000" cy="31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43B5-6661-4F11-BC42-7AE6899A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7787-A0D7-4336-B059-43227BD0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are interpreted as Hexadecimal if 0x comes before them</a:t>
            </a:r>
          </a:p>
          <a:p>
            <a:r>
              <a:rPr lang="en-US" dirty="0"/>
              <a:t>By default, JavaScript Number are shown as </a:t>
            </a:r>
            <a:r>
              <a:rPr lang="en-US" b="1" dirty="0"/>
              <a:t>base 10</a:t>
            </a:r>
            <a:r>
              <a:rPr lang="en-US" dirty="0"/>
              <a:t> (regular numbers).</a:t>
            </a:r>
          </a:p>
          <a:p>
            <a:r>
              <a:rPr lang="en-US" dirty="0"/>
              <a:t>We can convert them to other bases (2 – 36) using </a:t>
            </a:r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Picture 4" descr="A blue and green text on a black background&#10;&#10;Description automatically generated">
            <a:extLst>
              <a:ext uri="{FF2B5EF4-FFF2-40B4-BE49-F238E27FC236}">
                <a16:creationId xmlns:a16="http://schemas.microsoft.com/office/drawing/2014/main" id="{421D125F-B192-0A0A-57AD-8B1E4216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55" y="3811671"/>
            <a:ext cx="2780145" cy="30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67F-C937-49A7-90E2-736E684B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9C04-FADB-6203-FA06-0923587E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them to other bases (2 – 36) using </a:t>
            </a:r>
            <a:r>
              <a:rPr lang="en-US" b="1" i="1" dirty="0" err="1"/>
              <a:t>toString</a:t>
            </a:r>
            <a:r>
              <a:rPr lang="en-US" b="1" i="1" dirty="0"/>
              <a:t>()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CD295BE-83CB-1EFE-E562-F0DC0B09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7237"/>
            <a:ext cx="3629891" cy="414076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73318D-2A7F-4E63-D15E-E9DA212CB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91" y="2716611"/>
            <a:ext cx="5412509" cy="41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7AEE-2BF5-49FA-A416-D344751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F6F9-2711-4F94-A574-A4F9AF6B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treats Numbers as Objects for the purpose of executing methods and accessing properties (just like with Strings)</a:t>
            </a:r>
          </a:p>
          <a:p>
            <a:r>
              <a:rPr lang="en-US" dirty="0"/>
              <a:t>All Number methods can be used on any type of Number (variables, literals, expressions)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D421-EAE2-45D7-AFE7-86B7B1B0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DCC-AEA5-4789-B44F-21A88006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is called from</a:t>
            </a:r>
          </a:p>
          <a:p>
            <a:endParaRPr lang="en-US" dirty="0"/>
          </a:p>
        </p:txBody>
      </p:sp>
      <p:pic>
        <p:nvPicPr>
          <p:cNvPr id="5" name="Picture 4" descr="A black background with green and blue text&#10;&#10;Description automatically generated">
            <a:extLst>
              <a:ext uri="{FF2B5EF4-FFF2-40B4-BE49-F238E27FC236}">
                <a16:creationId xmlns:a16="http://schemas.microsoft.com/office/drawing/2014/main" id="{CA23F011-A31C-9379-EC95-A6277064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2294"/>
            <a:ext cx="6096000" cy="1728149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D427267-66D9-3A68-3D21-03A5ED12F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15980"/>
            <a:ext cx="6096000" cy="41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BC09-FB37-4D33-8B2E-D6E61B62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toExponential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CAC3-BC94-416E-9A7A-C15079F3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String of the Number it was called from where the Number is rounded and written using scientific/exponential notation</a:t>
            </a:r>
          </a:p>
          <a:p>
            <a:r>
              <a:rPr lang="en-US" dirty="0"/>
              <a:t>The parameter is optional – if you do not use it, the number does not get rounded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EA7F7D-2F5D-77D3-6D43-208859DD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9628"/>
            <a:ext cx="3352800" cy="3298372"/>
          </a:xfrm>
          <a:prstGeom prst="rect">
            <a:avLst/>
          </a:prstGeom>
        </p:spPr>
      </p:pic>
      <p:pic>
        <p:nvPicPr>
          <p:cNvPr id="7" name="Picture 6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96611F39-8804-13F4-3710-6C3B18B0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2981"/>
            <a:ext cx="6096000" cy="17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805-C360-4C8B-BDED-93FD3DB5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toFixed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82D2-5F23-44A0-BE6E-D196E712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number of decimal places</a:t>
            </a:r>
          </a:p>
          <a:p>
            <a:r>
              <a:rPr lang="en-US" b="1" i="1" dirty="0" err="1"/>
              <a:t>toFixed</a:t>
            </a:r>
            <a:r>
              <a:rPr lang="en-US" b="1" i="1" dirty="0"/>
              <a:t>()</a:t>
            </a:r>
            <a:r>
              <a:rPr lang="en-US" dirty="0"/>
              <a:t> is often used to work with Money</a:t>
            </a:r>
            <a:endParaRPr lang="en-US" b="1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950B05-35AC-7F4E-CCC7-59D7CCDC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89"/>
            <a:ext cx="3814618" cy="301621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6EE576-1FC1-F732-EDAC-751D043A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45" y="3836589"/>
            <a:ext cx="3722255" cy="30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5743-E892-4CF2-9FA7-09F0B74C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03C7-5F2F-4030-ACF0-908BC6B9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Number type does not discriminate between numbers with decimals (floats) and whole numbers (integers)</a:t>
            </a:r>
          </a:p>
          <a:p>
            <a:r>
              <a:rPr lang="en-US" dirty="0"/>
              <a:t>Numbers are always 64-bit Floating Point, meaning they always use the same amount of memory and always has assumes 2 decimals (00 integers)</a:t>
            </a:r>
          </a:p>
          <a:p>
            <a:endParaRPr lang="en-US" dirty="0"/>
          </a:p>
        </p:txBody>
      </p:sp>
      <p:pic>
        <p:nvPicPr>
          <p:cNvPr id="5" name="Picture 4" descr="A black background with white text and pink letters&#10;&#10;Description automatically generated">
            <a:extLst>
              <a:ext uri="{FF2B5EF4-FFF2-40B4-BE49-F238E27FC236}">
                <a16:creationId xmlns:a16="http://schemas.microsoft.com/office/drawing/2014/main" id="{3B115CA0-789B-ECE8-2251-F1BB9386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7669"/>
            <a:ext cx="4821382" cy="2904808"/>
          </a:xfrm>
          <a:prstGeom prst="rect">
            <a:avLst/>
          </a:prstGeom>
        </p:spPr>
      </p:pic>
      <p:pic>
        <p:nvPicPr>
          <p:cNvPr id="7" name="Picture 6" descr="A black background with white text and blue and pink letters&#10;&#10;Description automatically generated">
            <a:extLst>
              <a:ext uri="{FF2B5EF4-FFF2-40B4-BE49-F238E27FC236}">
                <a16:creationId xmlns:a16="http://schemas.microsoft.com/office/drawing/2014/main" id="{BF63D305-1E71-09C1-1354-96849118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19" y="3961395"/>
            <a:ext cx="6243782" cy="28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5789-37CD-4FD7-942E-92E99F89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toPrecision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064F-AF2B-4FB8-A2BA-CC0BDB66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with a specified number of digits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75CB1D-47F1-A50F-70D5-ECFDE8D4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72092"/>
            <a:ext cx="6012873" cy="328590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326430-6EBF-C21D-6813-D834F7B2F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01" y="3572092"/>
            <a:ext cx="6234800" cy="32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0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7634-6E13-41FD-946A-9AF96E6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valueOf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92F1-4EC7-46DA-B72E-658115A2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Number (primitive) of a Number (object)</a:t>
            </a:r>
          </a:p>
          <a:p>
            <a:r>
              <a:rPr lang="en-US" dirty="0"/>
              <a:t>You will not need to use this, since we should be avoiding Number Objects</a:t>
            </a:r>
          </a:p>
        </p:txBody>
      </p:sp>
    </p:spTree>
    <p:extLst>
      <p:ext uri="{BB962C8B-B14F-4D97-AF65-F5344CB8AC3E}">
        <p14:creationId xmlns:p14="http://schemas.microsoft.com/office/powerpoint/2010/main" val="197375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03C5-B1F0-4B0F-9F81-6D75F64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Variables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E4D1-6C53-48F0-88B1-F0ABED24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methods to do this, and all are Global (not Number methods)</a:t>
            </a:r>
          </a:p>
          <a:p>
            <a:r>
              <a:rPr lang="en-US" b="1" i="1" dirty="0"/>
              <a:t>Number()</a:t>
            </a:r>
          </a:p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954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6885-8594-4CFE-A0E3-6A533CC2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Number()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0621-10BA-4710-AA25-5307182B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variable to a Number if possible, otherwise returns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Used for Type Coercion (forcing a piece of data from one type to another)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2A94D7-6CDF-6A19-0C7C-4DA0038A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9657"/>
            <a:ext cx="6096000" cy="34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1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D91-7761-4022-9716-592DDF3A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parseInt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BE0F-3511-4289-8DB3-041B55B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integer (whole number)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4B2193-6627-1A41-3E34-52316A05E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563"/>
            <a:ext cx="3955763" cy="27524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DB1CF0-0D9D-7310-02A0-D953ACBB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91" y="4105563"/>
            <a:ext cx="8257310" cy="27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3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2A4-F0FD-495B-A663-48F1FAC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parseFloat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138F-4A80-414E-84EA-7A60DEC5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through a String and returns the first float (number with a decimal).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04FC2A-B3E8-16AD-2AC2-4186E11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4639"/>
            <a:ext cx="5329382" cy="336336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316F93-60D5-C1ED-F7A1-2579DF41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2" y="3495319"/>
            <a:ext cx="6862618" cy="33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2C5-793D-4620-BBD4-A6ED33E2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883B-2733-4927-A285-A04806EE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Properties of JS Numbers</a:t>
            </a:r>
          </a:p>
          <a:p>
            <a:pPr lvl="1"/>
            <a:r>
              <a:rPr lang="en-US" dirty="0"/>
              <a:t>MAX_VALUE = Largest possible Number in JS</a:t>
            </a:r>
          </a:p>
          <a:p>
            <a:pPr lvl="1"/>
            <a:r>
              <a:rPr lang="en-US" dirty="0"/>
              <a:t>MIN_VALUE = Smallest possible Number in JS</a:t>
            </a:r>
          </a:p>
          <a:p>
            <a:pPr lvl="1"/>
            <a:r>
              <a:rPr lang="en-US" dirty="0"/>
              <a:t>POSITIVE_INFINITY – Seen when Number is too large for Number’s 64-bit limit</a:t>
            </a:r>
          </a:p>
          <a:p>
            <a:pPr lvl="1"/>
            <a:r>
              <a:rPr lang="en-US" dirty="0"/>
              <a:t>NEGATIVE_INFINITY – Works like Positive Infinity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BA383C-695C-DFA8-334B-3F43764F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099"/>
            <a:ext cx="5089236" cy="295090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A96E89-97F1-CCAD-8B4E-EEC639A5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1" y="3909637"/>
            <a:ext cx="5578764" cy="29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3DE-F2A6-4E18-A4AE-B154ADB0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10B9-0F03-42E6-BBAB-2907B3F0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belong to JS’s Number Object Wrapper class called Number</a:t>
            </a:r>
          </a:p>
          <a:p>
            <a:r>
              <a:rPr lang="en-US" dirty="0"/>
              <a:t>To access those properties, use </a:t>
            </a:r>
            <a:r>
              <a:rPr lang="en-US" i="1" dirty="0" err="1"/>
              <a:t>Number.</a:t>
            </a:r>
            <a:r>
              <a:rPr lang="en-US" b="1" i="1" dirty="0" err="1"/>
              <a:t>property</a:t>
            </a:r>
            <a:endParaRPr lang="en-US" b="1" i="1" dirty="0"/>
          </a:p>
          <a:p>
            <a:r>
              <a:rPr lang="en-US" dirty="0"/>
              <a:t>They cannot be accessed through a variable of type Number</a:t>
            </a:r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A92E941-9A0D-A0D8-944B-EDD57F8E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0408"/>
            <a:ext cx="6096000" cy="15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BD61-604D-41C3-B698-C10354C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3E71-A168-4A92-B3CE-4E58A2FA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are accurate up to 15 digits</a:t>
            </a:r>
          </a:p>
          <a:p>
            <a:r>
              <a:rPr lang="en-US" dirty="0"/>
              <a:t>Numbers can have up to 17 decimals </a:t>
            </a:r>
          </a:p>
          <a:p>
            <a:r>
              <a:rPr lang="en-US" dirty="0"/>
              <a:t>Math using decimals tends to be inaccurate, but you can multiply and divide to solve this</a:t>
            </a:r>
          </a:p>
          <a:p>
            <a:r>
              <a:rPr lang="en-US" dirty="0"/>
              <a:t>Ex: (.5 * 10 + .5 * 10) / 10 = .25</a:t>
            </a:r>
          </a:p>
          <a:p>
            <a:endParaRPr lang="en-US" dirty="0"/>
          </a:p>
        </p:txBody>
      </p:sp>
      <p:pic>
        <p:nvPicPr>
          <p:cNvPr id="5" name="Picture 4" descr="A number and numbers on a black background&#10;&#10;Description automatically generated">
            <a:extLst>
              <a:ext uri="{FF2B5EF4-FFF2-40B4-BE49-F238E27FC236}">
                <a16:creationId xmlns:a16="http://schemas.microsoft.com/office/drawing/2014/main" id="{D48F62B9-ABE3-9436-7A28-8B59275EE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5916"/>
            <a:ext cx="6096000" cy="20820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0CCA43-EBD4-92FA-6DE1-473E8B52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84197"/>
            <a:ext cx="609600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4401-7E47-4D51-A461-58937264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4D6-3C82-48C9-8CE6-86F89A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“add” a Number and a String, the process is called </a:t>
            </a:r>
            <a:r>
              <a:rPr lang="en-US" b="1" dirty="0"/>
              <a:t>concatenation</a:t>
            </a:r>
            <a:r>
              <a:rPr lang="en-US" dirty="0"/>
              <a:t>.</a:t>
            </a:r>
          </a:p>
          <a:p>
            <a:r>
              <a:rPr lang="en-US" dirty="0"/>
              <a:t>You are attaching the Number to the end of the String or attaching a Number to the beginning of a String.</a:t>
            </a:r>
          </a:p>
          <a:p>
            <a:r>
              <a:rPr lang="en-US" dirty="0"/>
              <a:t>This will convert the Number to a String, which is why we are able to use the + operator to combine Strings and Numbers</a:t>
            </a:r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E8414C-2173-4114-1A18-B2F847ED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3895"/>
            <a:ext cx="6096000" cy="13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E3A-268D-4E8B-8AAD-DD6429A7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582D-8D7F-4F43-BF4A-47B908D2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treat the statement as a Number, until it encounters a String.</a:t>
            </a:r>
          </a:p>
          <a:p>
            <a:r>
              <a:rPr lang="en-US" dirty="0"/>
              <a:t>Ex: (10 + 10 + “ Hello”) encounters 10 + 10 (Numbers) before it encounters “Hello” (String), so it will add them, but concatenate the string and will result in “20 Hello”</a:t>
            </a:r>
          </a:p>
          <a:p>
            <a:r>
              <a:rPr lang="en-US" dirty="0"/>
              <a:t>Ex: (“Hello” + 10 + 10) encounters “Hello” (a String) before it encounters 10 + 10, so it treats them as a String and will result in “Hello1010”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BB1EAEA-5952-0058-2C7B-4CE5282C6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7823"/>
            <a:ext cx="6121279" cy="1860177"/>
          </a:xfrm>
          <a:prstGeom prst="rect">
            <a:avLst/>
          </a:prstGeom>
        </p:spPr>
      </p:pic>
      <p:pic>
        <p:nvPicPr>
          <p:cNvPr id="7" name="Picture 6" descr="A black background with white text and blue numbers&#10;&#10;Description automatically generated">
            <a:extLst>
              <a:ext uri="{FF2B5EF4-FFF2-40B4-BE49-F238E27FC236}">
                <a16:creationId xmlns:a16="http://schemas.microsoft.com/office/drawing/2014/main" id="{D83C8141-A61E-D1B1-B24E-A3F56DAE4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97823"/>
            <a:ext cx="6096000" cy="18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E1A-1C0E-45BB-BA91-693AA32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0DA6-4264-4B3F-BF24-12508BC8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type and will try to convert Strings to Numbers in numeric operations</a:t>
            </a:r>
          </a:p>
          <a:p>
            <a:r>
              <a:rPr lang="en-US" dirty="0"/>
              <a:t>Ex: “100” / “10” will be 10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8A2B39-9CB1-BDC4-4850-9AD47C3F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230"/>
            <a:ext cx="6096000" cy="29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CBA0-39EF-51EA-C8D5-58956E4C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CFFC-2BD8-2B05-4381-D8DF20DB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“100” * “10” would be 1000</a:t>
            </a:r>
          </a:p>
        </p:txBody>
      </p:sp>
      <p:pic>
        <p:nvPicPr>
          <p:cNvPr id="5" name="Picture 4" descr="A black screen with different colored symbols&#10;&#10;Description automatically generated">
            <a:extLst>
              <a:ext uri="{FF2B5EF4-FFF2-40B4-BE49-F238E27FC236}">
                <a16:creationId xmlns:a16="http://schemas.microsoft.com/office/drawing/2014/main" id="{FF4969C2-689A-C0A8-CA48-A1EC78AD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326"/>
            <a:ext cx="6096000" cy="26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DDCD-6298-EFE2-F6DC-C25ECF25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49CC-8E19-8825-5640-7713D794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“100” – “10” would be 90</a:t>
            </a:r>
          </a:p>
        </p:txBody>
      </p:sp>
      <p:pic>
        <p:nvPicPr>
          <p:cNvPr id="5" name="Picture 4" descr="A black screen with blue and white text&#10;&#10;Description automatically generated">
            <a:extLst>
              <a:ext uri="{FF2B5EF4-FFF2-40B4-BE49-F238E27FC236}">
                <a16:creationId xmlns:a16="http://schemas.microsoft.com/office/drawing/2014/main" id="{921E7721-6CEF-FD46-3D02-AE42C556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224"/>
            <a:ext cx="60960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DCC-ACB6-E469-EA46-546AC222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4B25-5E8F-9EA6-58DE-2E7FBBAA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“100” + “10” would </a:t>
            </a:r>
            <a:r>
              <a:rPr lang="en-US" i="1" dirty="0"/>
              <a:t>not</a:t>
            </a:r>
            <a:r>
              <a:rPr lang="en-US" dirty="0"/>
              <a:t> be 110</a:t>
            </a:r>
          </a:p>
          <a:p>
            <a:r>
              <a:rPr lang="en-US" dirty="0"/>
              <a:t>With strings the + operator is used for concatenation, not addition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94788C4-4410-BDA6-2F14-92BA94884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3195"/>
            <a:ext cx="6096000" cy="32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876</Words>
  <Application>Microsoft Office PowerPoint</Application>
  <PresentationFormat>Widescreen</PresentationFormat>
  <Paragraphs>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Numbers</vt:lpstr>
      <vt:lpstr>JavaScript’s Number</vt:lpstr>
      <vt:lpstr>Precision</vt:lpstr>
      <vt:lpstr>Numbers and Strings </vt:lpstr>
      <vt:lpstr>Numbers and String</vt:lpstr>
      <vt:lpstr>Numeric Strings</vt:lpstr>
      <vt:lpstr>Numeric Strings</vt:lpstr>
      <vt:lpstr>Numeric Strings</vt:lpstr>
      <vt:lpstr>Numeric Strings</vt:lpstr>
      <vt:lpstr>NaN</vt:lpstr>
      <vt:lpstr>isNaN()</vt:lpstr>
      <vt:lpstr>Infinity</vt:lpstr>
      <vt:lpstr>Infinity</vt:lpstr>
      <vt:lpstr>Hexadecimal</vt:lpstr>
      <vt:lpstr>Hexadecimal</vt:lpstr>
      <vt:lpstr>Number Methods and Properties</vt:lpstr>
      <vt:lpstr>toString()</vt:lpstr>
      <vt:lpstr>toExponential()</vt:lpstr>
      <vt:lpstr>toFixed()</vt:lpstr>
      <vt:lpstr>toPrecision()</vt:lpstr>
      <vt:lpstr>valueOf()</vt:lpstr>
      <vt:lpstr>Converting Variables to Numbers</vt:lpstr>
      <vt:lpstr>Number()</vt:lpstr>
      <vt:lpstr>parseInt()</vt:lpstr>
      <vt:lpstr>parseFloat()</vt:lpstr>
      <vt:lpstr>Number Properties</vt:lpstr>
      <vt:lpstr>Number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YWCA Rockford</dc:creator>
  <cp:lastModifiedBy>Graham Eichstaedt</cp:lastModifiedBy>
  <cp:revision>18</cp:revision>
  <dcterms:created xsi:type="dcterms:W3CDTF">2023-04-07T17:59:07Z</dcterms:created>
  <dcterms:modified xsi:type="dcterms:W3CDTF">2023-08-10T01:27:28Z</dcterms:modified>
</cp:coreProperties>
</file>