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9" r:id="rId27"/>
    <p:sldId id="288" r:id="rId28"/>
    <p:sldId id="290" r:id="rId29"/>
    <p:sldId id="282" r:id="rId30"/>
    <p:sldId id="283" r:id="rId31"/>
    <p:sldId id="291" r:id="rId32"/>
    <p:sldId id="292" r:id="rId33"/>
    <p:sldId id="293" r:id="rId34"/>
    <p:sldId id="294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76B5-C160-461E-F079-FAF65372B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3C9FA-9583-7228-758B-D4FF05108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A8C3-39B3-5C86-B1B4-F8AA1C07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42E63-6E21-A6D4-229A-453582C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BAF9-7243-844C-87BE-922B1FCA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9D8B-CCAC-F15F-3C7B-94EFFCC8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C02D5-1D54-3DE3-13B7-9AC0ADA81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8AC0-AD1A-8339-7A60-848B698F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D2D1-3908-F4E3-4EFD-A008E534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3A1F-2804-A72B-AEA8-BB144C71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6F91C-84B3-1337-35C2-613F9DBCE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F50EB-F2DA-FC21-9E9C-84F6C3EA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C281-7BF9-A6AC-64B4-F1D02AAB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2371-C399-B0D3-1D5A-FCEBE2E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67F6-6873-CA9F-8CFF-07085D0F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A0EE-D549-3F55-3AD7-44D5EEF7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DB88-9E87-F78D-2D42-4CAE5A2F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9D97-03CB-10B7-C11F-9B5CF46A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EB3B-24ED-68E1-C890-D0E504C5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39F2-1843-F48A-0DDF-62117F53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2EE9-C851-57F8-0671-77163DE1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8649E-72FD-DAD7-659F-7C4315EA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6C2B-C1F0-C12D-C6D8-94074BD6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5FF8-F610-A1C2-C89E-45B3482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0F89-4599-5481-699A-06CAB808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D373-A668-DBA2-9C16-05DFFAF9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9A84-65B7-9EBE-C770-E3A92B6E5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083B6-DE4A-2AF7-345F-89DED3151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ED4A2-A031-E11C-E91D-7AF7E1D4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EC07-411C-6759-48B8-71976052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B1CE-0325-E505-84A9-6D52F2F9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AB92-B834-ED12-4099-6E6F4BB9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F3ADC-6FE5-697E-F995-3E4E473B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F3FB1-750B-05C6-773C-92C46CACC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6C978-EC02-603E-01A1-DCEC557FC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AA8E0-95FB-3A2F-6D91-E39E6A152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EE78A-D155-8805-E67F-49676894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4C6BF-AC49-4D54-B1AC-87339D19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3474B-5BB1-10B3-0B46-9BA0DA1A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6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AFC0-5038-1553-C105-0C35DF3A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159BE-CA27-5082-02C8-C94075C7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8D228-9283-AA8D-586B-D2B92BEB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6D8D0-46E1-0AF0-5C6E-D416817F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71D89-DD64-81A7-F82D-24A32029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1E7F0-77D3-2AE7-1C6F-0ED8054B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8AB2-BD5E-3329-BA8F-D8C8523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CAD4-AF7E-2D59-9969-8991867B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B1B8-DBC1-5C5E-E9D1-1658554B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7A295-BC04-C5DC-F78A-4DA69776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51A2C-1581-E326-41C3-759922B7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3B6-B590-E67E-6FA8-2A5ECAA1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4281-61F4-FAA8-E2FC-CC779FC2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2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3266-6557-6DF0-0455-F008D414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AFEA7-DBE1-CC0D-D50B-04A52E18C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3ABA5-4F68-27AF-A1F2-11DEF623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2753-778A-0B37-4010-BCE97616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4ED1-097D-347B-7A00-DADEDC34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21A52-FFAB-418E-BAF9-893927FF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D4861-E7B0-044C-38C2-AD47455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6F16-2D31-2D0A-9265-4399DD49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A87F-8B48-DAB2-5F47-1B1C2E671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1320-CFC6-409D-A552-76F9BE3B388C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BC70-E469-7121-DE34-F55C4939C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20CA-6DF5-2219-CFB4-D3E5A7770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00C9-CAB2-44E3-9413-A7036063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E23C-1CE1-49DC-8C9C-F19BADAC8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Logic, Conditionals, and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96345-D666-4693-B6E9-DF9F489BF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23022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06C8-B178-4381-A95B-566B85D2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9EE6-7CCC-4590-B596-A7624300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else statements like this:</a:t>
            </a:r>
          </a:p>
          <a:p>
            <a:r>
              <a:rPr lang="en-US" dirty="0"/>
              <a:t>Else statements will run </a:t>
            </a:r>
            <a:r>
              <a:rPr lang="en-US" b="1" i="1" dirty="0"/>
              <a:t>only if the condition in the if statement was false</a:t>
            </a:r>
            <a:endParaRPr lang="en-US" dirty="0"/>
          </a:p>
          <a:p>
            <a:r>
              <a:rPr lang="en-US" dirty="0"/>
              <a:t>Else statements are optional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6B823-CFEA-480E-8562-7FC9A1C7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4455"/>
            <a:ext cx="6096000" cy="29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5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9971-6D42-45C2-92C6-30726489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BE05-46B7-40E0-8AAC-36FF51A7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else if statements like this:</a:t>
            </a:r>
          </a:p>
          <a:p>
            <a:r>
              <a:rPr lang="en-US" dirty="0"/>
              <a:t>Else if will execute </a:t>
            </a:r>
            <a:r>
              <a:rPr lang="en-US" b="1" i="1" dirty="0"/>
              <a:t>only if the first condition was false AND the second was true</a:t>
            </a:r>
            <a:endParaRPr lang="en-US" dirty="0"/>
          </a:p>
          <a:p>
            <a:r>
              <a:rPr lang="en-US" dirty="0"/>
              <a:t>You can only create an else if statement </a:t>
            </a:r>
            <a:r>
              <a:rPr lang="en-US" b="1" i="1" dirty="0"/>
              <a:t>if you have already created an if statement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40045-B018-4F23-8EE8-6C528B98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18" y="3894219"/>
            <a:ext cx="4195482" cy="29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3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4CA9-A4F9-4686-9D07-2BC7EB99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310E-E22A-4182-9F10-8AB23F3B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switch statement</a:t>
            </a:r>
            <a:r>
              <a:rPr lang="en-US" dirty="0"/>
              <a:t> will execute one of many blocks of code depending on the value of the condition</a:t>
            </a:r>
          </a:p>
          <a:p>
            <a:r>
              <a:rPr lang="en-US" dirty="0"/>
              <a:t>Better to use when you have many conditions</a:t>
            </a:r>
          </a:p>
          <a:p>
            <a:r>
              <a:rPr lang="en-US" dirty="0"/>
              <a:t>If the condition is not met, it will not 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4803F-5E9B-422F-94B2-8332FB36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73" y="2483741"/>
            <a:ext cx="3772227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1C91-41E0-4893-839F-5FD7E7D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1AE5-FA3C-4CB6-84DD-74A53AF5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break</a:t>
            </a:r>
            <a:r>
              <a:rPr lang="en-US" dirty="0"/>
              <a:t> keyword “breaks out of” a block of code</a:t>
            </a:r>
          </a:p>
          <a:p>
            <a:r>
              <a:rPr lang="en-US" dirty="0"/>
              <a:t>For a switch statement to function correctly, </a:t>
            </a:r>
            <a:r>
              <a:rPr lang="en-US" b="1" i="1" dirty="0"/>
              <a:t>you must include a break or a return at the end of each block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632F-F7CF-480E-80C9-8818D6291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29" y="3047670"/>
            <a:ext cx="4046571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21E-5AEC-40D0-A1F9-0A23E2BA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AEB0-8F1F-4201-9CEC-0A9517DA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default</a:t>
            </a:r>
            <a:r>
              <a:rPr lang="en-US" dirty="0"/>
              <a:t> keyword specifies a case of a switch statement to run if no other case is executed</a:t>
            </a:r>
          </a:p>
          <a:p>
            <a:r>
              <a:rPr lang="en-US" dirty="0"/>
              <a:t>We generally make the default our last case, but it will function perfectly fine regardless – this is just a convention</a:t>
            </a:r>
          </a:p>
          <a:p>
            <a:r>
              <a:rPr lang="en-US" dirty="0"/>
              <a:t>A default case is always </a:t>
            </a:r>
            <a:r>
              <a:rPr lang="en-US" i="1" dirty="0"/>
              <a:t>optional -</a:t>
            </a:r>
            <a:r>
              <a:rPr lang="en-US" dirty="0"/>
              <a:t> you can omit the default if you would like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0C526-BAF4-44F4-A871-9748C180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66" y="3048000"/>
            <a:ext cx="3008233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4E170-63BE-4D48-AECA-201016E0F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86" y="4838525"/>
            <a:ext cx="3459780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0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E5B1-49ED-4D72-8DD5-E5792135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00D5-77EE-46CE-9139-67506002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 allow multiple cases to execute the same block of code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8D350-31CA-4ADF-BB84-DD64D8F13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756" y="2832847"/>
            <a:ext cx="5065244" cy="40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66B3-9BEA-4FA0-BDD8-D9B75913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88FA-2501-4A79-A422-3CAF7429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your condition might satisfy multiple cases, but </a:t>
            </a:r>
            <a:r>
              <a:rPr lang="en-US" i="1" dirty="0"/>
              <a:t>only the first case met will be executed</a:t>
            </a:r>
          </a:p>
          <a:p>
            <a:r>
              <a:rPr lang="en-US" dirty="0"/>
              <a:t>If there is no default, the switch statement will not execute any of the code blocks</a:t>
            </a:r>
          </a:p>
          <a:p>
            <a:r>
              <a:rPr lang="en-US" dirty="0"/>
              <a:t>Switch statements always use </a:t>
            </a:r>
            <a:r>
              <a:rPr lang="en-US" b="1" i="1" dirty="0"/>
              <a:t>strict comparison ( === )</a:t>
            </a:r>
            <a:r>
              <a:rPr lang="en-US" dirty="0"/>
              <a:t>, so you </a:t>
            </a:r>
            <a:r>
              <a:rPr lang="en-US" b="1" i="1" dirty="0"/>
              <a:t>must</a:t>
            </a:r>
            <a:r>
              <a:rPr lang="en-US" dirty="0"/>
              <a:t> </a:t>
            </a:r>
            <a:r>
              <a:rPr lang="en-US" b="1" i="1" dirty="0"/>
              <a:t>match the value AND the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5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F31D-10C9-4929-9C94-DEC671ED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004B-0B61-4480-9ACD-659F2A6E7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FE2-FC34-4766-BF10-BC455427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B4C2-7BBB-46E9-A4EE-91CBA3D1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times we want to do the same thing to a whole bunch of items in an array, data structure, or even a webpage.</a:t>
            </a:r>
          </a:p>
          <a:p>
            <a:r>
              <a:rPr lang="en-US" dirty="0"/>
              <a:t>If we had an array and wanted to assign the String “New Element” to each value, it could take a long time to do that manually.</a:t>
            </a:r>
          </a:p>
          <a:p>
            <a:r>
              <a:rPr lang="en-US" dirty="0"/>
              <a:t>Instead, we can “loop” through each element and use the same line of code on each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C530-F2C2-416E-B870-EE5AF8DC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4610"/>
            <a:ext cx="12192000" cy="2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8A4E-2E4C-4547-BE01-ED798FC1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03F1-43DD-47E2-8ECF-0D48E9A9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5 kinds of loops that fall into 2 categories</a:t>
            </a:r>
          </a:p>
          <a:p>
            <a:r>
              <a:rPr lang="en-US" dirty="0"/>
              <a:t>For Loops</a:t>
            </a:r>
          </a:p>
          <a:p>
            <a:pPr lvl="1"/>
            <a:r>
              <a:rPr lang="en-US" b="1" i="1" dirty="0"/>
              <a:t>for</a:t>
            </a:r>
            <a:r>
              <a:rPr lang="en-US" dirty="0"/>
              <a:t> loop, </a:t>
            </a:r>
            <a:r>
              <a:rPr lang="en-US" b="1" i="1" dirty="0"/>
              <a:t>for/in</a:t>
            </a:r>
            <a:r>
              <a:rPr lang="en-US" dirty="0"/>
              <a:t> loop, and </a:t>
            </a:r>
            <a:r>
              <a:rPr lang="en-US" b="1" i="1" dirty="0"/>
              <a:t>for/of </a:t>
            </a:r>
            <a:r>
              <a:rPr lang="en-US" dirty="0"/>
              <a:t>loop</a:t>
            </a:r>
          </a:p>
          <a:p>
            <a:r>
              <a:rPr lang="en-US" dirty="0"/>
              <a:t>While Loops</a:t>
            </a:r>
          </a:p>
          <a:p>
            <a:pPr lvl="1"/>
            <a:r>
              <a:rPr lang="en-US" b="1" i="1" dirty="0"/>
              <a:t>while</a:t>
            </a:r>
            <a:r>
              <a:rPr lang="en-US" dirty="0"/>
              <a:t> loop, and </a:t>
            </a:r>
            <a:r>
              <a:rPr lang="en-US" b="1" i="1" dirty="0"/>
              <a:t>do/while </a:t>
            </a:r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69990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7C0F-E725-4C29-9002-C9C01101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8FF73-7122-4614-8365-98B2614FE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587C-4ABB-4C62-B3F9-5C20B6AC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69BC-C30C-4DDF-8269-F3702DBB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classic that is available across all languages</a:t>
            </a:r>
          </a:p>
          <a:p>
            <a:r>
              <a:rPr lang="en-US" dirty="0"/>
              <a:t>Has three parts:</a:t>
            </a:r>
          </a:p>
          <a:p>
            <a:pPr lvl="1"/>
            <a:r>
              <a:rPr lang="en-US" dirty="0"/>
              <a:t>Initialization – A variable you create to keep track of where you are in the loop</a:t>
            </a:r>
          </a:p>
          <a:p>
            <a:pPr lvl="1"/>
            <a:r>
              <a:rPr lang="en-US" dirty="0"/>
              <a:t>Condition – A test that tells the loop how long to run</a:t>
            </a:r>
          </a:p>
          <a:p>
            <a:pPr lvl="1"/>
            <a:r>
              <a:rPr lang="en-US" dirty="0" err="1"/>
              <a:t>Incrementer</a:t>
            </a:r>
            <a:r>
              <a:rPr lang="en-US" dirty="0"/>
              <a:t>/</a:t>
            </a:r>
            <a:r>
              <a:rPr lang="en-US" dirty="0" err="1"/>
              <a:t>Decrementer</a:t>
            </a:r>
            <a:r>
              <a:rPr lang="en-US" dirty="0"/>
              <a:t> – Increments the variable 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</p:txBody>
      </p:sp>
      <p:pic>
        <p:nvPicPr>
          <p:cNvPr id="5" name="Picture 4" descr="A black background with white text and blue and white letters&#10;&#10;Description automatically generated">
            <a:extLst>
              <a:ext uri="{FF2B5EF4-FFF2-40B4-BE49-F238E27FC236}">
                <a16:creationId xmlns:a16="http://schemas.microsoft.com/office/drawing/2014/main" id="{D6E3599D-35AE-74AE-7236-CE6F8107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0673"/>
            <a:ext cx="6096000" cy="1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6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0711-641D-4D69-9B86-598866EA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6833-60C8-48F1-8DFA-97BE3066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initialize a variable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Then check that </a:t>
            </a:r>
            <a:r>
              <a:rPr lang="en-US" dirty="0" err="1"/>
              <a:t>i</a:t>
            </a:r>
            <a:r>
              <a:rPr lang="en-US" dirty="0"/>
              <a:t> meets a condition</a:t>
            </a:r>
          </a:p>
          <a:p>
            <a:r>
              <a:rPr lang="en-US" dirty="0"/>
              <a:t>Then we increment </a:t>
            </a:r>
            <a:r>
              <a:rPr lang="en-US" dirty="0" err="1"/>
              <a:t>i</a:t>
            </a:r>
            <a:r>
              <a:rPr lang="en-US" dirty="0"/>
              <a:t> by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A1342-069D-4EAF-9E38-F75A7E8A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4610"/>
            <a:ext cx="12192000" cy="2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E1FA-EA3A-411E-B86F-9FDD926F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85E6C-7F5D-4C87-A412-F1C3AD2D7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i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54F8-8536-4C84-B0BB-2F5CF32763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910FA-B7DD-43BF-8042-F19A1529C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loopMe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A650B-C174-4A89-9BE7-77ACBD666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dirty="0" err="1"/>
              <a:t>loopMe</a:t>
            </a:r>
            <a:r>
              <a:rPr lang="en-US" dirty="0"/>
              <a:t>[0]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[1]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[2]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[3] = “New Element”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178F31-35F7-4249-8F65-CFABD12F0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4610"/>
            <a:ext cx="12192000" cy="2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0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592C-3806-4F92-A76F-D7F481BD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5438-8DC8-41AA-A890-4E71B3CB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12ED6-0D1D-454F-B8E6-B5FC85CAFE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D03B2-85B9-496A-9610-B30A40AEC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loopMe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2686B-6069-4DED-BDAD-E52A0A8C13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dirty="0" err="1"/>
              <a:t>loopMe</a:t>
            </a:r>
            <a:r>
              <a:rPr lang="en-US" dirty="0"/>
              <a:t>[4]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[5]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[6] = “New Element”</a:t>
            </a:r>
          </a:p>
          <a:p>
            <a:pPr algn="ctr"/>
            <a:r>
              <a:rPr lang="en-US" dirty="0" err="1"/>
              <a:t>loopMe</a:t>
            </a:r>
            <a:r>
              <a:rPr lang="en-US" dirty="0"/>
              <a:t>[7] = “New Element”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33E4F-529A-4ADB-9B49-39E77485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4610"/>
            <a:ext cx="12192000" cy="2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3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D63-6FEB-40C7-A5D2-42CA77EB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181D-8914-4B35-8B99-1BB63343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Loops are used to loop through the properties of an object, which would be difficult to do with a standard for loop.</a:t>
            </a:r>
          </a:p>
          <a:p>
            <a:r>
              <a:rPr lang="en-US" dirty="0"/>
              <a:t>This kind of loop does not exist in all languages and is very nice for working with objects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AB799-6A5E-4736-89BA-76FA39FB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6523"/>
            <a:ext cx="12192000" cy="28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8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73CA-3BC1-4076-922C-5BD81F19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For/Of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A006-766C-44DA-AC02-93A4E692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through the values of an </a:t>
            </a:r>
            <a:r>
              <a:rPr lang="en-US" dirty="0" err="1"/>
              <a:t>iterable</a:t>
            </a:r>
            <a:r>
              <a:rPr lang="en-US" dirty="0"/>
              <a:t> object, like an array, String, Map,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Must declare a variable as a parameter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160B8-6FFC-4462-9735-6F157BFF6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48" y="3774141"/>
            <a:ext cx="7376652" cy="30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2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BB11-FE2B-4144-BD87-CD2ECBE9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EBE3-D70B-42F4-9007-822DAB46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For/Of Loops are Unique feature of JavaScript, introduced in ES6 (2015)</a:t>
            </a:r>
          </a:p>
          <a:p>
            <a:r>
              <a:rPr lang="en-US" dirty="0"/>
              <a:t>Does not require an index to use, which makes them very forgiving to work with.</a:t>
            </a:r>
          </a:p>
          <a:p>
            <a:r>
              <a:rPr lang="en-US" dirty="0"/>
              <a:t>Note: These are not your best choice for working with objects. We have another loop type for that.</a:t>
            </a:r>
          </a:p>
        </p:txBody>
      </p:sp>
    </p:spTree>
    <p:extLst>
      <p:ext uri="{BB962C8B-B14F-4D97-AF65-F5344CB8AC3E}">
        <p14:creationId xmlns:p14="http://schemas.microsoft.com/office/powerpoint/2010/main" val="1590637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5E0E-CE39-40C6-9A8C-C301C73E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E971-2ECA-4172-B585-435DB831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521"/>
            <a:ext cx="8414964" cy="1656479"/>
          </a:xfrm>
        </p:spPr>
        <p:txBody>
          <a:bodyPr/>
          <a:lstStyle/>
          <a:p>
            <a:r>
              <a:rPr lang="en-US" dirty="0"/>
              <a:t>Loops through the properties of an object</a:t>
            </a:r>
          </a:p>
          <a:p>
            <a:r>
              <a:rPr lang="en-US" dirty="0"/>
              <a:t>Must declare a variable to refer to properties (prop above)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AC0A-FF37-427B-A505-843C6F11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31127"/>
            <a:ext cx="12192000" cy="3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45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C34A-E10F-4D2A-BE69-384708A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DF0E-3171-49C5-98CD-4B8E420F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Loops are the easiest way to loop through an object’s properties, but not the only way.</a:t>
            </a:r>
          </a:p>
          <a:p>
            <a:r>
              <a:rPr lang="en-US" dirty="0"/>
              <a:t>For and While loops are capable of this too, but have extra steps</a:t>
            </a:r>
          </a:p>
        </p:txBody>
      </p:sp>
    </p:spTree>
    <p:extLst>
      <p:ext uri="{BB962C8B-B14F-4D97-AF65-F5344CB8AC3E}">
        <p14:creationId xmlns:p14="http://schemas.microsoft.com/office/powerpoint/2010/main" val="713149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6DB9-90EA-47D2-A356-C955242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1416-DC0D-472F-87F4-EBDCBD56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While</a:t>
            </a:r>
            <a:r>
              <a:rPr lang="en-US" dirty="0"/>
              <a:t> loops loop through a block of code until a condition is true</a:t>
            </a:r>
          </a:p>
          <a:p>
            <a:r>
              <a:rPr lang="en-US" dirty="0"/>
              <a:t>Any variables needed to iterate through a while loop must be declared </a:t>
            </a:r>
            <a:r>
              <a:rPr lang="en-US" i="1" dirty="0"/>
              <a:t>outside</a:t>
            </a:r>
            <a:r>
              <a:rPr lang="en-US" dirty="0"/>
              <a:t> of the loop, unlike a for loop</a:t>
            </a:r>
          </a:p>
          <a:p>
            <a:r>
              <a:rPr lang="en-US" dirty="0"/>
              <a:t>If you forget to iterate your variable it will cause an </a:t>
            </a:r>
            <a:r>
              <a:rPr lang="en-US" b="1" i="1" dirty="0"/>
              <a:t>infinite loop</a:t>
            </a:r>
            <a:r>
              <a:rPr lang="en-US" dirty="0"/>
              <a:t>, which will crash your browser since it will not be able to execute commands outside of the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65B2F-279B-41E3-B1EA-8F657C2C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7" y="4201093"/>
            <a:ext cx="4962487" cy="26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66BF-0D2D-419D-A72C-33B09465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F920-F4B9-4925-B28B-3A636743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revolve around Boolean logic: essentially whether something is true or false, Yes or No, On or Off.</a:t>
            </a:r>
          </a:p>
          <a:p>
            <a:r>
              <a:rPr lang="en-US" dirty="0"/>
              <a:t>JavaScript Booleans only take true or false values, but can represent any of the logic mentioned.</a:t>
            </a:r>
          </a:p>
          <a:p>
            <a:r>
              <a:rPr lang="en-US" dirty="0"/>
              <a:t>Remember: All of our comparison operators return a </a:t>
            </a:r>
            <a:r>
              <a:rPr lang="en-US" dirty="0" err="1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95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3730-3F59-404D-B735-C0A386D5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2EF8-9E43-4DE1-9035-DC791510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Do/while loops work almost exactly like standard While loops with one key difference:</a:t>
            </a:r>
          </a:p>
          <a:p>
            <a:r>
              <a:rPr lang="en-US" i="1" dirty="0"/>
              <a:t>Do/while loops always execute </a:t>
            </a:r>
            <a:r>
              <a:rPr lang="en-US" b="1" i="1" dirty="0"/>
              <a:t>at least once</a:t>
            </a:r>
          </a:p>
          <a:p>
            <a:r>
              <a:rPr lang="en-US" dirty="0"/>
              <a:t>The loop will continue running after its first iteration as long as the condition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DD32C-354A-4E71-9148-4B96A6215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12" y="4018966"/>
            <a:ext cx="5082988" cy="28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25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6F8B-4AA7-4F78-A210-4C1D83FA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 Notation – 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7F05-5604-4DC7-8A1C-4A54453E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write complex programs, we need a way to measure how they perform.</a:t>
            </a:r>
          </a:p>
          <a:p>
            <a:r>
              <a:rPr lang="en-US" dirty="0"/>
              <a:t>Almost any solution will work on a small data set, but when the size of our inputs (like arrays, objects, lists, maps, </a:t>
            </a:r>
            <a:r>
              <a:rPr lang="en-US" dirty="0" err="1"/>
              <a:t>etc</a:t>
            </a:r>
            <a:r>
              <a:rPr lang="en-US" dirty="0"/>
              <a:t>) grow, they may not be the best solution</a:t>
            </a:r>
          </a:p>
          <a:p>
            <a:r>
              <a:rPr lang="en-US" dirty="0"/>
              <a:t>Big O Notation can measure the time or space complexity of our algorithms.</a:t>
            </a:r>
          </a:p>
        </p:txBody>
      </p:sp>
    </p:spTree>
    <p:extLst>
      <p:ext uri="{BB962C8B-B14F-4D97-AF65-F5344CB8AC3E}">
        <p14:creationId xmlns:p14="http://schemas.microsoft.com/office/powerpoint/2010/main" val="3870460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33CE-B4C3-4AC5-A3B0-1541E492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o(n)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DB70-5328-4EAF-A6D6-414D2FB0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O(1) – Our algorithm takes the same amount of time to run regardless of input size (ideal, but rare)</a:t>
            </a:r>
          </a:p>
          <a:p>
            <a:r>
              <a:rPr lang="en-US" dirty="0"/>
              <a:t>O(log n) – Our algorithm’s time grows slowly as the input size grows (this is a phenomenal O(n) value, but not always possible)</a:t>
            </a:r>
          </a:p>
          <a:p>
            <a:r>
              <a:rPr lang="en-US" dirty="0"/>
              <a:t>O(n) – Our algorithm’s time grows proportionately to the input size (probably the most common O(n) value)</a:t>
            </a:r>
          </a:p>
        </p:txBody>
      </p:sp>
    </p:spTree>
    <p:extLst>
      <p:ext uri="{BB962C8B-B14F-4D97-AF65-F5344CB8AC3E}">
        <p14:creationId xmlns:p14="http://schemas.microsoft.com/office/powerpoint/2010/main" val="368129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6120-4AAB-472F-BB28-8984B664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o(n)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F1D0-EB76-4C24-B431-A58A7DAF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 log n) – Algorithm’s time grows slightly faster than O(n) as input size grows</a:t>
            </a:r>
          </a:p>
          <a:p>
            <a:r>
              <a:rPr lang="en-US" dirty="0"/>
              <a:t>O(n^2) – Algorithm’s time grows quadratically as the input size grows (this is not a very good O(n) value – at this point we should try to refactor)</a:t>
            </a:r>
          </a:p>
          <a:p>
            <a:r>
              <a:rPr lang="en-US" dirty="0"/>
              <a:t>O(n^3) – Algorithm’s time grows cubically as the input size grows (this is a very bad O(n) and will take </a:t>
            </a:r>
            <a:r>
              <a:rPr lang="en-US" b="1" i="1" dirty="0"/>
              <a:t>very</a:t>
            </a:r>
            <a:r>
              <a:rPr lang="en-US" dirty="0"/>
              <a:t> long to complete – at this point we should refactor our code)</a:t>
            </a:r>
          </a:p>
        </p:txBody>
      </p:sp>
    </p:spTree>
    <p:extLst>
      <p:ext uri="{BB962C8B-B14F-4D97-AF65-F5344CB8AC3E}">
        <p14:creationId xmlns:p14="http://schemas.microsoft.com/office/powerpoint/2010/main" val="3086966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743E-528F-435B-8675-9DAB62ED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EC7C-15F7-4078-92AF-4FE960AA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O(n) can be calculated Mathematically using limits, however no developer ever actually does calculus to find O(n).</a:t>
            </a:r>
          </a:p>
          <a:p>
            <a:r>
              <a:rPr lang="en-US" dirty="0"/>
              <a:t>As a short cut, we generally want to check </a:t>
            </a:r>
            <a:r>
              <a:rPr lang="en-US" b="1" i="1" dirty="0"/>
              <a:t>how many operations our algorithm is performing.</a:t>
            </a:r>
          </a:p>
          <a:p>
            <a:r>
              <a:rPr lang="en-US" dirty="0"/>
              <a:t>If we wanted to read each element of an array which has a number of elements represented by n, it would take n operations, giving us O(n)</a:t>
            </a:r>
          </a:p>
        </p:txBody>
      </p:sp>
    </p:spTree>
    <p:extLst>
      <p:ext uri="{BB962C8B-B14F-4D97-AF65-F5344CB8AC3E}">
        <p14:creationId xmlns:p14="http://schemas.microsoft.com/office/powerpoint/2010/main" val="616801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7E9E-60BF-4AC1-B979-ACCE79C8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B079-F8FC-443E-BF8B-B4B02277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and While loops are the most common loops you will use and they are mostly interchangeable </a:t>
            </a:r>
          </a:p>
          <a:p>
            <a:r>
              <a:rPr lang="en-US" dirty="0"/>
              <a:t>There might be situations where one loop could be easier to use than another, but you will always be able to solve the same issue with both.</a:t>
            </a:r>
          </a:p>
          <a:p>
            <a:r>
              <a:rPr lang="en-US" dirty="0"/>
              <a:t>For loops are generally easier for beginners since they never encounter </a:t>
            </a:r>
            <a:r>
              <a:rPr lang="en-US" i="1" dirty="0"/>
              <a:t>infinite loops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20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EDA-A1D0-4326-84EC-1635C7C5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688-1C7D-4C46-9761-92F0DE87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always use break statement to exit a loop.</a:t>
            </a:r>
          </a:p>
          <a:p>
            <a:r>
              <a:rPr lang="en-US" dirty="0"/>
              <a:t>Especially when working with while loops, make sure you increment your iterator variable</a:t>
            </a:r>
          </a:p>
          <a:p>
            <a:r>
              <a:rPr lang="en-US" dirty="0"/>
              <a:t>Particularly in Web Development, a while loop that is not incremented properly is a </a:t>
            </a:r>
            <a:r>
              <a:rPr lang="en-US" i="1" dirty="0"/>
              <a:t>pain</a:t>
            </a:r>
            <a:r>
              <a:rPr lang="en-US" dirty="0"/>
              <a:t> and you’ll have to reopen your browser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AF98785-3F02-EA07-61B8-44853D6BD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1" y="4041485"/>
            <a:ext cx="4091709" cy="28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2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6607-E6FF-4EAC-8B22-19779A73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F18D-FCA1-4F44-A702-E46A2DA8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soon as the interpreter reads continue inside of a loop, it will skip the rest of the current iteration and move on to the next iteration</a:t>
            </a:r>
          </a:p>
          <a:p>
            <a:r>
              <a:rPr lang="en-US" dirty="0"/>
              <a:t>This can be useful if you want to skip an index or an iteration, however there is usually a better way to accomplish this</a:t>
            </a:r>
          </a:p>
          <a:p>
            <a:r>
              <a:rPr lang="en-US" dirty="0"/>
              <a:t>Continue statements can make code difficult to read, so use them sparingly</a:t>
            </a:r>
          </a:p>
        </p:txBody>
      </p:sp>
    </p:spTree>
    <p:extLst>
      <p:ext uri="{BB962C8B-B14F-4D97-AF65-F5344CB8AC3E}">
        <p14:creationId xmlns:p14="http://schemas.microsoft.com/office/powerpoint/2010/main" val="998730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863B-EB20-472F-AD89-ED1090E8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B553-772E-4979-859B-5B511678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label allows you to label a statement of your code and allows special interactions with break.</a:t>
            </a:r>
          </a:p>
          <a:p>
            <a:r>
              <a:rPr lang="en-US" dirty="0"/>
              <a:t>Normally a break is used to exit a loop or switch, but with a label it can exit any code block, like if, else, and class blocks.</a:t>
            </a:r>
          </a:p>
          <a:p>
            <a:r>
              <a:rPr lang="en-US" dirty="0"/>
              <a:t>Well it is good to know that labels exist, they are discouraged in all modern programming since they mimic </a:t>
            </a:r>
            <a:r>
              <a:rPr lang="en-US" b="1" i="1" dirty="0" err="1"/>
              <a:t>goto</a:t>
            </a:r>
            <a:r>
              <a:rPr lang="en-US" dirty="0"/>
              <a:t> statements, which are where the term “</a:t>
            </a:r>
            <a:r>
              <a:rPr lang="en-US" i="1" dirty="0"/>
              <a:t>spaghetti code”</a:t>
            </a:r>
            <a:r>
              <a:rPr lang="en-US" dirty="0"/>
              <a:t> comes from.</a:t>
            </a:r>
          </a:p>
        </p:txBody>
      </p:sp>
    </p:spTree>
    <p:extLst>
      <p:ext uri="{BB962C8B-B14F-4D97-AF65-F5344CB8AC3E}">
        <p14:creationId xmlns:p14="http://schemas.microsoft.com/office/powerpoint/2010/main" val="166971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4B2B-4AFA-429D-89DB-BD2DB5FF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“Truthy”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164C-C9C7-4196-8E1D-3D65885B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attempts to coerce certain values to other types for comparison, like we saw with “10” == 10 being true</a:t>
            </a:r>
          </a:p>
          <a:p>
            <a:r>
              <a:rPr lang="en-US" dirty="0"/>
              <a:t>JavaScript also treats everything with a value as being “true”</a:t>
            </a:r>
          </a:p>
          <a:p>
            <a:r>
              <a:rPr lang="en-US" dirty="0"/>
              <a:t>Conversely, there are a whole range of values it treats as “false”</a:t>
            </a:r>
          </a:p>
        </p:txBody>
      </p:sp>
    </p:spTree>
    <p:extLst>
      <p:ext uri="{BB962C8B-B14F-4D97-AF65-F5344CB8AC3E}">
        <p14:creationId xmlns:p14="http://schemas.microsoft.com/office/powerpoint/2010/main" val="68589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BA33-AC90-4639-A09D-2E22951E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“Falsey”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B7D0-6BF3-49C3-A995-366570B9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values are treated as “false” by JavaScript:</a:t>
            </a:r>
          </a:p>
          <a:p>
            <a:pPr lvl="1"/>
            <a:r>
              <a:rPr lang="en-US" dirty="0"/>
              <a:t>+0 or -0</a:t>
            </a:r>
          </a:p>
          <a:p>
            <a:pPr lvl="1"/>
            <a:r>
              <a:rPr lang="en-US" dirty="0"/>
              <a:t>“” (Empty Strings)</a:t>
            </a:r>
          </a:p>
          <a:p>
            <a:pPr lvl="1"/>
            <a:r>
              <a:rPr lang="en-US" dirty="0"/>
              <a:t>Undefined and Null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pPr lvl="1"/>
            <a:r>
              <a:rPr lang="en-US" dirty="0"/>
              <a:t>False (the Boolean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7601-2521-4749-9FA8-A65CC070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BA17-BACB-4135-8401-6A3C4E4E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require comparison, so we will need every comparison </a:t>
            </a:r>
            <a:r>
              <a:rPr lang="en-US" i="1" dirty="0"/>
              <a:t>and</a:t>
            </a:r>
            <a:r>
              <a:rPr lang="en-US" dirty="0"/>
              <a:t> logical operator we have learned so far</a:t>
            </a:r>
          </a:p>
          <a:p>
            <a:r>
              <a:rPr lang="en-US" dirty="0"/>
              <a:t>Comparison Operators:</a:t>
            </a:r>
          </a:p>
          <a:p>
            <a:pPr lvl="1"/>
            <a:r>
              <a:rPr lang="en-US" dirty="0"/>
              <a:t>===, ==, !==, !=, &gt;=, &gt;, &lt;=, &lt;</a:t>
            </a:r>
          </a:p>
          <a:p>
            <a:r>
              <a:rPr lang="en-US" dirty="0"/>
              <a:t>Logical Operators:</a:t>
            </a:r>
          </a:p>
          <a:p>
            <a:pPr lvl="1"/>
            <a:r>
              <a:rPr lang="en-US" dirty="0"/>
              <a:t>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186167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3866-D42C-4823-AE9A-70738A64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9685-867D-41DA-A0EE-5FEBC94B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conditional statement</a:t>
            </a:r>
            <a:r>
              <a:rPr lang="en-US" dirty="0"/>
              <a:t> allows us to perform different actions based on whether a </a:t>
            </a:r>
            <a:r>
              <a:rPr lang="en-US" i="1" dirty="0"/>
              <a:t>condition</a:t>
            </a:r>
            <a:r>
              <a:rPr lang="en-US" dirty="0"/>
              <a:t> is true or false</a:t>
            </a:r>
          </a:p>
          <a:p>
            <a:r>
              <a:rPr lang="en-US" dirty="0"/>
              <a:t>Here are our conditional statements:</a:t>
            </a:r>
          </a:p>
          <a:p>
            <a:pPr lvl="1"/>
            <a:r>
              <a:rPr lang="en-US" b="1" i="1" dirty="0"/>
              <a:t>if(…) {…}</a:t>
            </a:r>
          </a:p>
          <a:p>
            <a:pPr lvl="1"/>
            <a:r>
              <a:rPr lang="en-US" b="1" i="1" dirty="0"/>
              <a:t>else if(…) {…}</a:t>
            </a:r>
          </a:p>
          <a:p>
            <a:pPr lvl="1"/>
            <a:r>
              <a:rPr lang="en-US" b="1" i="1" dirty="0"/>
              <a:t>else {…}</a:t>
            </a:r>
          </a:p>
        </p:txBody>
      </p:sp>
    </p:spTree>
    <p:extLst>
      <p:ext uri="{BB962C8B-B14F-4D97-AF65-F5344CB8AC3E}">
        <p14:creationId xmlns:p14="http://schemas.microsoft.com/office/powerpoint/2010/main" val="116319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E886-E31D-48BB-A02A-49AD9D43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E47F-1B66-46A3-8592-EA6E9DBB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if</a:t>
            </a:r>
            <a:r>
              <a:rPr lang="en-US" dirty="0"/>
              <a:t> statement will execute a block of code </a:t>
            </a:r>
            <a:r>
              <a:rPr lang="en-US" b="1" i="1" dirty="0"/>
              <a:t>if and only if</a:t>
            </a:r>
            <a:r>
              <a:rPr lang="en-US" b="1" dirty="0"/>
              <a:t> </a:t>
            </a:r>
            <a:r>
              <a:rPr lang="en-US" dirty="0"/>
              <a:t>a condition is true</a:t>
            </a:r>
          </a:p>
          <a:p>
            <a:r>
              <a:rPr lang="en-US" dirty="0"/>
              <a:t>An </a:t>
            </a:r>
            <a:r>
              <a:rPr lang="en-US" b="1" i="1" dirty="0"/>
              <a:t>else if</a:t>
            </a:r>
            <a:r>
              <a:rPr lang="en-US" dirty="0"/>
              <a:t> statement will execute a block of code </a:t>
            </a:r>
            <a:r>
              <a:rPr lang="en-US" b="1" i="1" dirty="0"/>
              <a:t>only if </a:t>
            </a:r>
            <a:r>
              <a:rPr lang="en-US" dirty="0"/>
              <a:t>the original if statement was false </a:t>
            </a:r>
            <a:r>
              <a:rPr lang="en-US" b="1" i="1" dirty="0"/>
              <a:t>and</a:t>
            </a:r>
            <a:r>
              <a:rPr lang="en-US" dirty="0"/>
              <a:t> another condition is true</a:t>
            </a:r>
          </a:p>
          <a:p>
            <a:r>
              <a:rPr lang="en-US" dirty="0"/>
              <a:t>An </a:t>
            </a:r>
            <a:r>
              <a:rPr lang="en-US" b="1" i="1" dirty="0"/>
              <a:t>else</a:t>
            </a:r>
            <a:r>
              <a:rPr lang="en-US" dirty="0"/>
              <a:t> statement will execute a block of code </a:t>
            </a:r>
            <a:r>
              <a:rPr lang="en-US" b="1" i="1" dirty="0"/>
              <a:t>only if </a:t>
            </a:r>
            <a:r>
              <a:rPr lang="en-US" dirty="0"/>
              <a:t>both the if statement and the else if statement were false</a:t>
            </a:r>
          </a:p>
        </p:txBody>
      </p:sp>
    </p:spTree>
    <p:extLst>
      <p:ext uri="{BB962C8B-B14F-4D97-AF65-F5344CB8AC3E}">
        <p14:creationId xmlns:p14="http://schemas.microsoft.com/office/powerpoint/2010/main" val="33065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2E21-454C-404A-88A9-5083210C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5040-566A-4655-B0C2-0404669E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an if statement like this:</a:t>
            </a:r>
          </a:p>
          <a:p>
            <a:r>
              <a:rPr lang="en-US" dirty="0"/>
              <a:t>As long as the condition evaluates as true, the code will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598D7-B62E-43E0-80FE-F6F6B3CB8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5" y="4572000"/>
            <a:ext cx="610229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1803</Words>
  <Application>Microsoft Office PowerPoint</Application>
  <PresentationFormat>Widescreen</PresentationFormat>
  <Paragraphs>161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Logic, Conditionals, and Loops</vt:lpstr>
      <vt:lpstr>Conditionals</vt:lpstr>
      <vt:lpstr>Booleans</vt:lpstr>
      <vt:lpstr>“Truthy” Values</vt:lpstr>
      <vt:lpstr>“Falsey” Values</vt:lpstr>
      <vt:lpstr>Comparisons</vt:lpstr>
      <vt:lpstr>Conditionals</vt:lpstr>
      <vt:lpstr>Conditional Statements</vt:lpstr>
      <vt:lpstr>If Statements</vt:lpstr>
      <vt:lpstr>Else Statements</vt:lpstr>
      <vt:lpstr>Else If Statements</vt:lpstr>
      <vt:lpstr>Switch Statements</vt:lpstr>
      <vt:lpstr>Break</vt:lpstr>
      <vt:lpstr>Default</vt:lpstr>
      <vt:lpstr>Shared Cases</vt:lpstr>
      <vt:lpstr>Switch Statements</vt:lpstr>
      <vt:lpstr>Loops</vt:lpstr>
      <vt:lpstr>Loops</vt:lpstr>
      <vt:lpstr>Types of Loops</vt:lpstr>
      <vt:lpstr>The For Loop</vt:lpstr>
      <vt:lpstr>The For Loop</vt:lpstr>
      <vt:lpstr>The For Loop</vt:lpstr>
      <vt:lpstr>The For Loop</vt:lpstr>
      <vt:lpstr>The For/In Loop</vt:lpstr>
      <vt:lpstr>The For/Of Loop</vt:lpstr>
      <vt:lpstr>For/Of Loops</vt:lpstr>
      <vt:lpstr>The for/in loop</vt:lpstr>
      <vt:lpstr>For/In Loop</vt:lpstr>
      <vt:lpstr>The While Loop</vt:lpstr>
      <vt:lpstr>The Do/While Loop</vt:lpstr>
      <vt:lpstr>O(n) Notation – big o</vt:lpstr>
      <vt:lpstr>Common o(n) values</vt:lpstr>
      <vt:lpstr>Common o(n) values</vt:lpstr>
      <vt:lpstr>Calculating O(n)</vt:lpstr>
      <vt:lpstr>Using Loops</vt:lpstr>
      <vt:lpstr>Escaping a Loop</vt:lpstr>
      <vt:lpstr>Continue</vt:lpstr>
      <vt:lpstr>Labels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dc:creator>YWCA Rockford</dc:creator>
  <cp:lastModifiedBy>Graham Eichstaedt</cp:lastModifiedBy>
  <cp:revision>34</cp:revision>
  <dcterms:created xsi:type="dcterms:W3CDTF">2023-04-14T00:47:41Z</dcterms:created>
  <dcterms:modified xsi:type="dcterms:W3CDTF">2023-08-17T00:26:45Z</dcterms:modified>
</cp:coreProperties>
</file>