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7" r:id="rId44"/>
    <p:sldId id="299" r:id="rId45"/>
    <p:sldId id="300" r:id="rId46"/>
    <p:sldId id="302" r:id="rId47"/>
    <p:sldId id="301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7533B-7C7E-4868-8DBF-F439A5469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31505-88B5-4117-ADA4-F695FAC8C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13FEF-ABF5-4D1F-B55B-744B9253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8408-6A72-4FA0-ACC7-72CA4E88571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7ACA2-64F8-4578-878B-400444F6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06D8A-9B0A-4DFE-9B99-3344B8D2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1F76-965F-47E4-A767-C816C227D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8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DB97-219A-4912-ACF4-447223C3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C5B20-1003-40C2-9EFA-176CBA71F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9192E-FE97-4E9E-9E13-5420D98F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8408-6A72-4FA0-ACC7-72CA4E88571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CC9BC-4076-4B84-AF70-63309D84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611BE-030C-4AAB-AD95-912EEAA8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1F76-965F-47E4-A767-C816C227D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6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8BC42-5424-4E4F-9FBF-3A0D138A2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74AB5-89C7-48C3-92C5-76A372439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90786-2C5D-4433-A457-C0866BC2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8408-6A72-4FA0-ACC7-72CA4E88571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3DD5E-2156-40BD-B147-E6CC6280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7B6AC-DEE3-4C9A-8652-3445C086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1F76-965F-47E4-A767-C816C227D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6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BD5D-E112-45FD-B040-FFE3515E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4198F-D6DB-43BB-9747-0EC6BC1CA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8F8DD-FF12-46A3-BF05-18D61ACB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8408-6A72-4FA0-ACC7-72CA4E88571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CFCF0-57EA-4E1F-9864-C0C332BD7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1EF41-C007-4900-A127-A5EB8D14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1F76-965F-47E4-A767-C816C227D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5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76D0-8780-4F61-831A-69240D55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F4399-C4CE-4159-A83B-BE82C4A9F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493BC-34BB-4A21-9092-E22C517E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8408-6A72-4FA0-ACC7-72CA4E88571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318AE-BCEB-47CB-A55F-3403D0D0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09B82-D664-4572-9B6E-304BA40A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1F76-965F-47E4-A767-C816C227D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1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651A-6A04-4F07-A508-501F5A6A4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961F-2A74-4589-806E-9DEB4495E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69734-F3A5-4A40-BCC4-8BE823577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8B3FF-8B03-4B84-B66E-36FF435A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8408-6A72-4FA0-ACC7-72CA4E88571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1B22E-4C6E-41D3-83C0-49044907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C3714-8A5F-404F-938D-769CB708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1F76-965F-47E4-A767-C816C227D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4CA2-8794-45B8-AF7F-138B3E5ED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FC5D1-4534-4F94-90A3-0B3F369C3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EF99A-FA1F-4ED7-AD2D-840F82EE8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E199D-B2B1-43DF-B899-6FFF73EA4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DC998-A16B-4A38-81F8-E99614FE3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AB06E-0150-4C79-A2F6-BCAA2B39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8408-6A72-4FA0-ACC7-72CA4E88571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DA12A-0D94-479D-85E0-9071D923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D18A97-1039-4A4B-A586-B121DA07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1F76-965F-47E4-A767-C816C227D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1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FA5E-AA1C-4ABA-A761-1537A1F3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BCD110-3DA4-4A5B-9DD4-7FF83EFC5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8408-6A72-4FA0-ACC7-72CA4E88571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11300-C99B-4D39-BC81-5E9AA2350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BAB8B-81FC-43B4-9631-88A4D8E6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1F76-965F-47E4-A767-C816C227D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5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2D3D7-7C12-49DE-9C12-54E5F9B5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8408-6A72-4FA0-ACC7-72CA4E88571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EFD2D-9887-408D-908F-5D2E938E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A1891-C92B-4F2A-9BC4-BCAF5674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1F76-965F-47E4-A767-C816C227D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1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80AB-E33F-4627-8FF8-8E73F2656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8967C-6754-47F5-B77B-C1D4435E2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25DCF-B28F-4706-8BB6-74E333B0B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E8371-F99F-4BB3-ABC5-A151EC00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8408-6A72-4FA0-ACC7-72CA4E88571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13B5D-2D70-458B-9464-AED13642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CD7B9-DD8C-48DC-BC49-549EA628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1F76-965F-47E4-A767-C816C227D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0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75D7-F012-437C-A0C5-42AD036D3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99CF2-AD8D-4BCB-9892-42FAECCDE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5B182-2467-4EE6-A2A2-15DF57A1A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6698A-4603-47FD-8DD4-8685DF14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8408-6A72-4FA0-ACC7-72CA4E88571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56AF4-703E-48AE-84AF-9EF05677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56859-1261-48BF-925F-400EA494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1F76-965F-47E4-A767-C816C227D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2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CEA62-2C67-4AAD-90FC-2637F57B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4E1E3-912C-434F-AB73-591596F30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7A042-4546-4C5E-8B30-B66A76D48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78408-6A72-4FA0-ACC7-72CA4E88571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E4A2E-6F73-4C93-90C2-79D4DE684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DE3A5-5B8A-4767-9B72-D32854ECA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1F76-965F-47E4-A767-C816C227D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5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C0404-89F7-40D4-829A-EF311DB5D2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Classes and More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434C6-C9D6-486C-B50B-7D9DDB88E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8</a:t>
            </a:r>
          </a:p>
        </p:txBody>
      </p:sp>
    </p:spTree>
    <p:extLst>
      <p:ext uri="{BB962C8B-B14F-4D97-AF65-F5344CB8AC3E}">
        <p14:creationId xmlns:p14="http://schemas.microsoft.com/office/powerpoint/2010/main" val="1537601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2EEA-88BE-49B1-9CEC-FB2B06D2F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Syntax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655B-3D16-4E5A-95E4-12135F7DF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written in Name/Value pairs</a:t>
            </a:r>
          </a:p>
          <a:p>
            <a:pPr lvl="1"/>
            <a:r>
              <a:rPr lang="en-US" b="1" dirty="0"/>
              <a:t>Note: JSON Names require double quotes.</a:t>
            </a:r>
          </a:p>
          <a:p>
            <a:r>
              <a:rPr lang="en-US" dirty="0"/>
              <a:t>Data is always separated by commas</a:t>
            </a:r>
          </a:p>
          <a:p>
            <a:r>
              <a:rPr lang="en-US" dirty="0"/>
              <a:t>Curly braces hold objects</a:t>
            </a:r>
          </a:p>
          <a:p>
            <a:r>
              <a:rPr lang="en-US" dirty="0"/>
              <a:t>Brackets hold arrays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00A38-5994-4711-84CE-A854C19C2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376" y="0"/>
            <a:ext cx="4159624" cy="897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2E19D5-A963-436B-A69E-AF548F50D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936" y="681037"/>
            <a:ext cx="7022064" cy="7975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B82C95-E473-4E75-9D51-9CDDF9472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716" y="4096871"/>
            <a:ext cx="8192284" cy="264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17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067B-6AAE-4CA1-BAD2-1BEAEB7F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JSON to JS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84F15-C4E7-4CE3-BA6A-DC75F0724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often use JSON to read data from a web server and then display that data on our websites</a:t>
            </a:r>
          </a:p>
          <a:p>
            <a:r>
              <a:rPr lang="en-US" dirty="0"/>
              <a:t>We can convert between JSON and JS object using the </a:t>
            </a:r>
            <a:r>
              <a:rPr lang="en-US" dirty="0" err="1"/>
              <a:t>JSON.parse</a:t>
            </a:r>
            <a:r>
              <a:rPr lang="en-US" dirty="0"/>
              <a:t>() method</a:t>
            </a:r>
          </a:p>
          <a:p>
            <a:r>
              <a:rPr lang="en-US" dirty="0"/>
              <a:t>We can then use the JSON data as an object in our code</a:t>
            </a:r>
          </a:p>
        </p:txBody>
      </p:sp>
    </p:spTree>
    <p:extLst>
      <p:ext uri="{BB962C8B-B14F-4D97-AF65-F5344CB8AC3E}">
        <p14:creationId xmlns:p14="http://schemas.microsoft.com/office/powerpoint/2010/main" val="3023031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3B25-7950-43BF-A85A-BCF578CD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E65ED-EDC8-4373-B897-B438AE8AFF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200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59C9-659A-4A86-8FCE-B9245D6B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BF5C-49BD-41CE-89CB-880813518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make a mistake in our logic and there is no error message to tell us what to fix.</a:t>
            </a:r>
          </a:p>
          <a:p>
            <a:r>
              <a:rPr lang="en-US" dirty="0"/>
              <a:t>The process of finding these is called debugging.</a:t>
            </a:r>
          </a:p>
          <a:p>
            <a:r>
              <a:rPr lang="en-US" dirty="0"/>
              <a:t>Debugging is a vital part of programming and will take up a significant amount of the time we are developing software.</a:t>
            </a:r>
          </a:p>
        </p:txBody>
      </p:sp>
    </p:spTree>
    <p:extLst>
      <p:ext uri="{BB962C8B-B14F-4D97-AF65-F5344CB8AC3E}">
        <p14:creationId xmlns:p14="http://schemas.microsoft.com/office/powerpoint/2010/main" val="2805645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73D42-AE6C-4E88-99DD-C6A9D761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9158A-7796-4313-875F-28725D2BC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Especially in larger projects, Debugging can be very difficult.</a:t>
            </a:r>
          </a:p>
          <a:p>
            <a:r>
              <a:rPr lang="en-US" dirty="0"/>
              <a:t>All browsers have a debugger that allows us to step through our code line by line</a:t>
            </a:r>
          </a:p>
          <a:p>
            <a:r>
              <a:rPr lang="en-US" dirty="0"/>
              <a:t>Debuggers also offer us breakpoints, where our code will stop, so that we can see the value of our variables and the state of our program</a:t>
            </a:r>
          </a:p>
        </p:txBody>
      </p:sp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C9FC9656-6C98-1B84-B2B3-22D90F89E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4931"/>
            <a:ext cx="6096000" cy="1473069"/>
          </a:xfrm>
          <a:prstGeom prst="rect">
            <a:avLst/>
          </a:prstGeom>
        </p:spPr>
      </p:pic>
      <p:pic>
        <p:nvPicPr>
          <p:cNvPr id="7" name="Picture 6" descr="A black and white icons&#10;&#10;Description automatically generated with medium confidence">
            <a:extLst>
              <a:ext uri="{FF2B5EF4-FFF2-40B4-BE49-F238E27FC236}">
                <a16:creationId xmlns:a16="http://schemas.microsoft.com/office/drawing/2014/main" id="{41529B48-CBB1-0E8A-14C1-C135A7C25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511881"/>
            <a:ext cx="6096000" cy="134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31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714CA-D897-4955-947A-6A0DE11A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Style Guide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B5839-6A87-4A44-983B-AEAF1CBAC6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30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0AFF-9B45-46F2-84E2-99F29671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C2E5F-C3A6-4D17-9EAC-2A8BA9440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conventions are a </a:t>
            </a:r>
            <a:r>
              <a:rPr lang="en-US" b="1" dirty="0"/>
              <a:t>style guide</a:t>
            </a:r>
            <a:r>
              <a:rPr lang="en-US" dirty="0"/>
              <a:t> for our JavaScript code.</a:t>
            </a:r>
          </a:p>
          <a:p>
            <a:r>
              <a:rPr lang="en-US" dirty="0"/>
              <a:t>Conventions cover:</a:t>
            </a:r>
          </a:p>
          <a:p>
            <a:pPr lvl="1"/>
            <a:r>
              <a:rPr lang="en-US" dirty="0"/>
              <a:t>Naming/declaration rules for variables and functions</a:t>
            </a:r>
          </a:p>
          <a:p>
            <a:pPr lvl="1"/>
            <a:r>
              <a:rPr lang="en-US" dirty="0"/>
              <a:t>Rules for use of whitespace, indentation, and comments</a:t>
            </a:r>
          </a:p>
          <a:p>
            <a:pPr lvl="1"/>
            <a:r>
              <a:rPr lang="en-US" dirty="0"/>
              <a:t>Programming practices and principles.</a:t>
            </a:r>
          </a:p>
          <a:p>
            <a:r>
              <a:rPr lang="en-US" dirty="0"/>
              <a:t>These conventions help our code stay consistent, readable, and easy to maintain.</a:t>
            </a:r>
          </a:p>
        </p:txBody>
      </p:sp>
    </p:spTree>
    <p:extLst>
      <p:ext uri="{BB962C8B-B14F-4D97-AF65-F5344CB8AC3E}">
        <p14:creationId xmlns:p14="http://schemas.microsoft.com/office/powerpoint/2010/main" val="3469520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5D3B9-918D-431F-BCED-92E7B8C3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Name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106DE-824D-4B56-A621-E8D5A63EE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and Function names use </a:t>
            </a:r>
            <a:r>
              <a:rPr lang="en-US" b="1" dirty="0" err="1"/>
              <a:t>lowerCamelCase</a:t>
            </a:r>
            <a:endParaRPr lang="en-US" dirty="0"/>
          </a:p>
          <a:p>
            <a:r>
              <a:rPr lang="en-US" dirty="0"/>
              <a:t>All names must begin with a letter, underscore, or dollar sign, but most often a letter.</a:t>
            </a:r>
          </a:p>
        </p:txBody>
      </p:sp>
    </p:spTree>
    <p:extLst>
      <p:ext uri="{BB962C8B-B14F-4D97-AF65-F5344CB8AC3E}">
        <p14:creationId xmlns:p14="http://schemas.microsoft.com/office/powerpoint/2010/main" val="1778537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AC3A-395B-4254-9CB4-BD2022D4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06B75-6D86-4D13-84C3-06235C2C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best practice to put spaces around our operators.</a:t>
            </a:r>
          </a:p>
          <a:p>
            <a:r>
              <a:rPr lang="en-US" dirty="0"/>
              <a:t>This will make our code much easier to read.</a:t>
            </a:r>
          </a:p>
          <a:p>
            <a:endParaRPr lang="en-US" dirty="0"/>
          </a:p>
        </p:txBody>
      </p:sp>
      <p:pic>
        <p:nvPicPr>
          <p:cNvPr id="6" name="Picture 5" descr="A black background with blue and pink text&#10;&#10;Description automatically generated">
            <a:extLst>
              <a:ext uri="{FF2B5EF4-FFF2-40B4-BE49-F238E27FC236}">
                <a16:creationId xmlns:a16="http://schemas.microsoft.com/office/drawing/2014/main" id="{2FB61F7D-3D71-566C-84DA-6346F700D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9765"/>
            <a:ext cx="12192000" cy="228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19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4B746-7765-4BC6-B089-51C15F2BB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2B0FF-3AC2-4041-9103-C4992F852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functions, classes, and any other code blocks that use curly braces should be indented (or spaced) to indicate that they are a part of the block.</a:t>
            </a:r>
          </a:p>
          <a:p>
            <a:r>
              <a:rPr lang="en-US" dirty="0"/>
              <a:t>W3Schools recommends you never use tabs to indent your code, because different editors interpret them differently.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2C75E-3466-4FF6-9653-D558A8134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1054"/>
            <a:ext cx="12192000" cy="263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6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85C6-77A3-4C89-A447-C5150D08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3BDA4-3BC6-4171-A258-29E0588CF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66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C7805-0A79-41D9-85AF-F2ED198F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FE597-7395-4039-9574-B069B5970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conventions are not used by your computer.</a:t>
            </a:r>
          </a:p>
          <a:p>
            <a:r>
              <a:rPr lang="en-US" dirty="0"/>
              <a:t>Conventions are purely for developers to read and understand their code and the code of others</a:t>
            </a:r>
          </a:p>
          <a:p>
            <a:r>
              <a:rPr lang="en-US" dirty="0"/>
              <a:t>Code will still run if you ignore all these conventions, but it will make your life (and other developers’ lives) more difficult</a:t>
            </a:r>
          </a:p>
        </p:txBody>
      </p:sp>
    </p:spTree>
    <p:extLst>
      <p:ext uri="{BB962C8B-B14F-4D97-AF65-F5344CB8AC3E}">
        <p14:creationId xmlns:p14="http://schemas.microsoft.com/office/powerpoint/2010/main" val="563733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0DE1-9147-4110-8040-35E52FEA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33822-9F11-457F-9D60-968138B5B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65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A15E8-F108-4D52-B5FD-1D2649C8D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ADCF3-C2F2-4B37-B123-29906FD6F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Practices: Generally accepted methods for achieving software development</a:t>
            </a:r>
          </a:p>
          <a:p>
            <a:r>
              <a:rPr lang="en-US" dirty="0"/>
              <a:t>These recommendations help ensure that your code stays maintainable, scalable, and secure.</a:t>
            </a:r>
          </a:p>
        </p:txBody>
      </p:sp>
    </p:spTree>
    <p:extLst>
      <p:ext uri="{BB962C8B-B14F-4D97-AF65-F5344CB8AC3E}">
        <p14:creationId xmlns:p14="http://schemas.microsoft.com/office/powerpoint/2010/main" val="2576472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39EC-D57B-45E1-AB84-5388F992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8D72A-D1A7-4716-8589-FCFEE6E3F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variables and functions are functions/variables that are declared outside of any block of code, such as functions, classes, try/catch blocks, etc.</a:t>
            </a:r>
          </a:p>
          <a:p>
            <a:r>
              <a:rPr lang="en-US" dirty="0"/>
              <a:t>These can be overwritten by other scripts or our own variables/functions, so we want to avoid using them.</a:t>
            </a:r>
          </a:p>
          <a:p>
            <a:r>
              <a:rPr lang="en-US" dirty="0"/>
              <a:t>Instead, declare your variables inside of a block, like inside of a function, to make sure our code stays consistent.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39CC04A-6B08-951D-6130-A68C34A37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803" y="4680916"/>
            <a:ext cx="3890197" cy="217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45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ACB6-50A2-4A13-A07A-133925A4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 At The 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607E8-D873-4E37-B5B1-0E7095B86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good idea to declare all your variables at the top of your block of code </a:t>
            </a:r>
          </a:p>
          <a:p>
            <a:r>
              <a:rPr lang="en-US" dirty="0"/>
              <a:t>This will make your code look clean, give you a single place to look for variables, and make it less likely that you redeclare a variable.</a:t>
            </a:r>
          </a:p>
        </p:txBody>
      </p:sp>
      <p:pic>
        <p:nvPicPr>
          <p:cNvPr id="5" name="Picture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5E856726-2C32-7545-06F0-3DDD96F8D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836" y="3538357"/>
            <a:ext cx="3953164" cy="33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46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8CFD-2096-450A-8142-23C9B62B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8033F-7450-4C4E-87F1-020AB6F3A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Initializing a variable means to assign it a value</a:t>
            </a:r>
          </a:p>
          <a:p>
            <a:r>
              <a:rPr lang="en-US" dirty="0"/>
              <a:t>If we try to access a variable that has not yet been assigned a value, we will get undefined</a:t>
            </a:r>
          </a:p>
          <a:p>
            <a:r>
              <a:rPr lang="en-US" dirty="0"/>
              <a:t>Initializing a variable when you declare it helps us avoid getting an undefined value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5DA488A3-6CD3-B83F-29E2-3D4B05CDD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43714"/>
            <a:ext cx="6096000" cy="18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87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91128-81F0-4449-B630-8BE6A37F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Never Declare Primitives as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14B5-C63A-49F4-AE27-E14408215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primitives in JavaScript have an associated Object class.</a:t>
            </a:r>
          </a:p>
          <a:p>
            <a:r>
              <a:rPr lang="en-US" dirty="0"/>
              <a:t>Primitives have access to the methods of that Object, which is why we can use methods from a String or a Number.</a:t>
            </a:r>
          </a:p>
          <a:p>
            <a:r>
              <a:rPr lang="en-US" dirty="0"/>
              <a:t>If you declare your variables as objects, rather than primitives, you will slow down the speed of your scripts and introduce a </a:t>
            </a:r>
            <a:r>
              <a:rPr lang="en-US" b="1" dirty="0"/>
              <a:t>lot</a:t>
            </a:r>
            <a:r>
              <a:rPr lang="en-US" dirty="0"/>
              <a:t> of bugs</a:t>
            </a:r>
          </a:p>
        </p:txBody>
      </p:sp>
    </p:spTree>
    <p:extLst>
      <p:ext uri="{BB962C8B-B14F-4D97-AF65-F5344CB8AC3E}">
        <p14:creationId xmlns:p14="http://schemas.microsoft.com/office/powerpoint/2010/main" val="3704838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218B-E4F7-4C46-8141-EB01793B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new Object()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CE33-9F2E-469B-B992-55DCD3317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declare an object using a </a:t>
            </a:r>
            <a:r>
              <a:rPr lang="en-US" b="1" i="1" dirty="0"/>
              <a:t>Constructor</a:t>
            </a:r>
            <a:r>
              <a:rPr lang="en-US" dirty="0"/>
              <a:t>, like we saw earlier</a:t>
            </a:r>
          </a:p>
          <a:p>
            <a:r>
              <a:rPr lang="en-US" dirty="0"/>
              <a:t>It will help us avoid bugs if we instead use curly braces.</a:t>
            </a:r>
          </a:p>
          <a:p>
            <a:r>
              <a:rPr lang="en-US" dirty="0"/>
              <a:t>The same goes for all primitives, arrays, functions, and </a:t>
            </a:r>
            <a:r>
              <a:rPr lang="en-US" dirty="0" err="1"/>
              <a:t>RegExps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669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4A72-B0C9-4D1A-A82F-985CBC93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Use Strict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85BA-6B69-4DDF-B197-EA1D22D9F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we have been doing so far, we should only compare using ===, never ==. </a:t>
            </a:r>
          </a:p>
          <a:p>
            <a:r>
              <a:rPr lang="en-US" dirty="0"/>
              <a:t>Comparing type and value will help avoid bugs and will keep our logic consistent with normal programming practices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D5E467B1-D273-AB3F-323A-967FA0996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4821"/>
            <a:ext cx="5578764" cy="1243179"/>
          </a:xfrm>
          <a:prstGeom prst="rect">
            <a:avLst/>
          </a:prstGeom>
        </p:spPr>
      </p:pic>
      <p:pic>
        <p:nvPicPr>
          <p:cNvPr id="7" name="Picture 6" descr="A black background with yellow and green text&#10;&#10;Description automatically generated">
            <a:extLst>
              <a:ext uri="{FF2B5EF4-FFF2-40B4-BE49-F238E27FC236}">
                <a16:creationId xmlns:a16="http://schemas.microsoft.com/office/drawing/2014/main" id="{5B8C85A0-2824-1B9D-7D25-2D8E1DC38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764" y="5626123"/>
            <a:ext cx="6613237" cy="123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59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438AD-3E72-4ECC-8F5A-9372C004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Parameter Defaults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773B1-138B-4B70-B7A7-3C41D9645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function and you do not pass in a value for a parameter, JS will automatically pass in an undefined value</a:t>
            </a:r>
          </a:p>
          <a:p>
            <a:r>
              <a:rPr lang="en-US" dirty="0"/>
              <a:t>Undefined values will break your code if you were expecting a different type</a:t>
            </a:r>
          </a:p>
          <a:p>
            <a:r>
              <a:rPr lang="en-US" dirty="0"/>
              <a:t>We should either check for the type of our parameters at the start of a function, or we should assign a default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88A43-DCF9-44CA-848B-98383AB0E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197" y="6311901"/>
            <a:ext cx="5979803" cy="546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5DB014-0EED-4CDE-9D5B-B9D20F3AA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8436"/>
            <a:ext cx="3603812" cy="178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2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78A1-089E-4AAD-AEBF-8E58CE5C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D90B6-30EA-40CA-ACA6-BE99EB1DE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Class</a:t>
            </a:r>
            <a:r>
              <a:rPr lang="en-US" dirty="0"/>
              <a:t> is a blueprint for an object </a:t>
            </a:r>
          </a:p>
          <a:p>
            <a:r>
              <a:rPr lang="en-US" dirty="0"/>
              <a:t>To create a class, we use the </a:t>
            </a:r>
            <a:r>
              <a:rPr lang="en-US" b="1" i="1" dirty="0"/>
              <a:t>class</a:t>
            </a:r>
            <a:r>
              <a:rPr lang="en-US" dirty="0"/>
              <a:t> keyword.</a:t>
            </a:r>
          </a:p>
          <a:p>
            <a:r>
              <a:rPr lang="en-US" dirty="0"/>
              <a:t>Classes always contain a special method called a </a:t>
            </a:r>
            <a:r>
              <a:rPr lang="en-US" b="1" i="1" dirty="0"/>
              <a:t>Constructor</a:t>
            </a:r>
          </a:p>
          <a:p>
            <a:r>
              <a:rPr lang="en-US" dirty="0"/>
              <a:t>Remember: classes </a:t>
            </a:r>
            <a:r>
              <a:rPr lang="en-US" i="1" dirty="0"/>
              <a:t>are not </a:t>
            </a:r>
            <a:r>
              <a:rPr lang="en-US" dirty="0"/>
              <a:t>objects, they are blueprints for creating many objects</a:t>
            </a:r>
          </a:p>
        </p:txBody>
      </p:sp>
    </p:spTree>
    <p:extLst>
      <p:ext uri="{BB962C8B-B14F-4D97-AF65-F5344CB8AC3E}">
        <p14:creationId xmlns:p14="http://schemas.microsoft.com/office/powerpoint/2010/main" val="217613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8CF8-5EF3-47FB-839A-A6DCAA251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Switch Statements with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E64CB-DD40-4CA0-BEB1-89CADF53E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good idea to add a Default case to your switch statements.</a:t>
            </a:r>
          </a:p>
          <a:p>
            <a:r>
              <a:rPr lang="en-US" dirty="0"/>
              <a:t>This will keep them functioning the way you expect them to even if you think you are safe to not use one.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D57FC44-702B-E1BC-206C-140D74919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8325"/>
            <a:ext cx="3897745" cy="3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90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5B23-82AE-43F0-80D8-3C0BC8539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 b="1" i="1" dirty="0"/>
              <a:t>Not</a:t>
            </a:r>
            <a:r>
              <a:rPr lang="en-US" dirty="0"/>
              <a:t> Use eval()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1EF49-2C6F-4597-BAFB-01F8F257C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eval() is used to interpret code, but there is functionally no use for it, since we already know how to run our code</a:t>
            </a:r>
          </a:p>
          <a:p>
            <a:r>
              <a:rPr lang="en-US" dirty="0"/>
              <a:t>Using eval() can cause serious security risks within your program.</a:t>
            </a:r>
          </a:p>
        </p:txBody>
      </p:sp>
    </p:spTree>
    <p:extLst>
      <p:ext uri="{BB962C8B-B14F-4D97-AF65-F5344CB8AC3E}">
        <p14:creationId xmlns:p14="http://schemas.microsoft.com/office/powerpoint/2010/main" val="1098156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A898E-28AB-4231-99E9-5D5727BF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279F0-ECAB-4F55-A132-A354F4192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35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D593-4E4A-49A9-9787-B45427E5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 Vs ===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7CC1-1DD0-46CA-93E6-3FD032DD0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assignment operator looks a lot like the comparison operator, it can be easy to forget they do different things</a:t>
            </a:r>
          </a:p>
          <a:p>
            <a:r>
              <a:rPr lang="en-US" dirty="0"/>
              <a:t>An assignment will return the value of the assignment rather than a Boolean like you were probably intending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A7DE9-C118-E953-E5E7-83A448EAE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3167"/>
            <a:ext cx="6096000" cy="964834"/>
          </a:xfrm>
          <a:prstGeom prst="rect">
            <a:avLst/>
          </a:prstGeom>
        </p:spPr>
      </p:pic>
      <p:pic>
        <p:nvPicPr>
          <p:cNvPr id="7" name="Picture 6" descr="A blue background with yellow and green text&#10;&#10;Description automatically generated">
            <a:extLst>
              <a:ext uri="{FF2B5EF4-FFF2-40B4-BE49-F238E27FC236}">
                <a16:creationId xmlns:a16="http://schemas.microsoft.com/office/drawing/2014/main" id="{882BE587-50F5-804B-A879-581C998E4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631142"/>
            <a:ext cx="6096000" cy="122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775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787D-DD27-4682-BF12-4B55930B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== vs ===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08949-5497-4551-838E-C69815154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 regular comparison (==), type does not matter, whereas with strict comparison (===), type must be the same</a:t>
            </a:r>
          </a:p>
          <a:p>
            <a:r>
              <a:rPr lang="en-US" dirty="0"/>
              <a:t>Using strict comparison will help you avoid Truthy vs </a:t>
            </a:r>
            <a:r>
              <a:rPr lang="en-US" dirty="0" err="1"/>
              <a:t>Falsey</a:t>
            </a:r>
            <a:r>
              <a:rPr lang="en-US" dirty="0"/>
              <a:t> values, which are a common source of confusion</a:t>
            </a:r>
          </a:p>
        </p:txBody>
      </p:sp>
      <p:pic>
        <p:nvPicPr>
          <p:cNvPr id="5" name="Picture 4" descr="A black background with yellow and pink text&#10;&#10;Description automatically generated">
            <a:extLst>
              <a:ext uri="{FF2B5EF4-FFF2-40B4-BE49-F238E27FC236}">
                <a16:creationId xmlns:a16="http://schemas.microsoft.com/office/drawing/2014/main" id="{4CAAFA31-446B-9CB1-DA45-F12FD5D3C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5680"/>
            <a:ext cx="6096000" cy="243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7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E79A5-C01F-432F-8E30-21830C88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91B66-2B4C-450E-9CE6-78AA9D9F3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statements always use strict comparison (===).</a:t>
            </a:r>
          </a:p>
          <a:p>
            <a:r>
              <a:rPr lang="en-US" dirty="0"/>
              <a:t>You will never be able to use truth or </a:t>
            </a:r>
            <a:r>
              <a:rPr lang="en-US" dirty="0" err="1"/>
              <a:t>falsey</a:t>
            </a:r>
            <a:r>
              <a:rPr lang="en-US" dirty="0"/>
              <a:t> values when using a 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3337244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F5B4-A442-41B2-A6CD-75B8E9A0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vs Concatenation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6D56F-1363-4D9C-A262-0B8A623D5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 is for doing Math with Numbers</a:t>
            </a:r>
          </a:p>
          <a:p>
            <a:r>
              <a:rPr lang="en-US" dirty="0"/>
              <a:t>Concatenation is for combining strings/arrays</a:t>
            </a:r>
          </a:p>
          <a:p>
            <a:r>
              <a:rPr lang="en-US" dirty="0"/>
              <a:t>Both use the same operator, but do different things</a:t>
            </a:r>
          </a:p>
        </p:txBody>
      </p:sp>
    </p:spTree>
    <p:extLst>
      <p:ext uri="{BB962C8B-B14F-4D97-AF65-F5344CB8AC3E}">
        <p14:creationId xmlns:p14="http://schemas.microsoft.com/office/powerpoint/2010/main" val="3423338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455B-8BA8-42AD-9F0E-02C01520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4A038-5211-4875-93E1-1F823CDED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programming languages struggle with Math using decimals</a:t>
            </a:r>
          </a:p>
          <a:p>
            <a:r>
              <a:rPr lang="en-US" dirty="0"/>
              <a:t>This often gives us an incorrect result</a:t>
            </a:r>
          </a:p>
          <a:p>
            <a:r>
              <a:rPr lang="en-US" dirty="0"/>
              <a:t>If precision is important, multiply all your decimals into an integer, then divide by the same number when you are done with the math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BF65F-0561-518F-004B-694B9D6D4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4125"/>
            <a:ext cx="6096000" cy="1397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D3F048-0354-B665-0B4F-1FFEA24AD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1935"/>
            <a:ext cx="6096000" cy="846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8E230B-F540-4E51-A3F8-560BFD91F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6139683"/>
            <a:ext cx="6096000" cy="718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1AFDE5-26FB-E219-F28B-BC581FEA57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473" y="4610233"/>
            <a:ext cx="2521527" cy="152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83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4A38D-028C-481C-942C-441B6C7E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Misplaced Semicolons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B5C87-20AB-4A05-892D-F0D70435D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semicolon indicates the end of a statement.</a:t>
            </a:r>
          </a:p>
          <a:p>
            <a:r>
              <a:rPr lang="en-US" dirty="0"/>
              <a:t>If you were to place a semicolon at the end of an if/else/elseif, but before the braces, the code inside the braces would execute regardless of whether the condition was true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56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2C2C-482F-41A7-9417-3969C4595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Breaks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AB7B7-9E4E-4C8A-8A20-DBC62C0E1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continue your code onto the next line in most situations</a:t>
            </a:r>
          </a:p>
          <a:p>
            <a:r>
              <a:rPr lang="en-US" dirty="0"/>
              <a:t>You </a:t>
            </a:r>
            <a:r>
              <a:rPr lang="en-US" b="1" dirty="0"/>
              <a:t>cannot </a:t>
            </a:r>
            <a:r>
              <a:rPr lang="en-US" dirty="0"/>
              <a:t>break a String while you are inside of the quotes</a:t>
            </a:r>
          </a:p>
          <a:p>
            <a:r>
              <a:rPr lang="en-US" dirty="0"/>
              <a:t>You </a:t>
            </a:r>
            <a:r>
              <a:rPr lang="en-US" b="1" dirty="0"/>
              <a:t>cannot </a:t>
            </a:r>
            <a:r>
              <a:rPr lang="en-US" dirty="0"/>
              <a:t>line break on a return statement</a:t>
            </a:r>
          </a:p>
        </p:txBody>
      </p:sp>
    </p:spTree>
    <p:extLst>
      <p:ext uri="{BB962C8B-B14F-4D97-AF65-F5344CB8AC3E}">
        <p14:creationId xmlns:p14="http://schemas.microsoft.com/office/powerpoint/2010/main" val="391308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B262-ADE0-4B0C-842A-59094BCB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0467A-2406-4010-850F-01B8B7354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 are used to initialize an object’s properties.</a:t>
            </a:r>
          </a:p>
          <a:p>
            <a:r>
              <a:rPr lang="en-US" dirty="0"/>
              <a:t>When you create one, you must use the name “constructor” exactly as written</a:t>
            </a:r>
          </a:p>
          <a:p>
            <a:r>
              <a:rPr lang="en-US" dirty="0"/>
              <a:t>To use a constructor, you must use the </a:t>
            </a:r>
            <a:r>
              <a:rPr lang="en-US" b="1" i="1" dirty="0"/>
              <a:t>new</a:t>
            </a:r>
            <a:r>
              <a:rPr lang="en-US" dirty="0"/>
              <a:t> keyword. This will tell the computer that you want to create a </a:t>
            </a:r>
            <a:r>
              <a:rPr lang="en-US" i="1" dirty="0"/>
              <a:t>new</a:t>
            </a:r>
            <a:r>
              <a:rPr lang="en-US" dirty="0"/>
              <a:t> object.</a:t>
            </a:r>
          </a:p>
          <a:p>
            <a:r>
              <a:rPr lang="en-US" dirty="0"/>
              <a:t>If you forget to create a constructor, JavaScript will create an empty one for you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57736-9496-4014-A682-7CFBF409A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969" y="-1"/>
            <a:ext cx="4308031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808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F7160-B840-47A3-A668-604A314E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with Named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1B79-0753-43EC-BA8A-FE81EBC5A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does </a:t>
            </a:r>
            <a:r>
              <a:rPr lang="en-US" b="1" i="1" dirty="0"/>
              <a:t>not</a:t>
            </a:r>
            <a:r>
              <a:rPr lang="en-US" dirty="0"/>
              <a:t> have associative arrays, in which you can access indexes with names.</a:t>
            </a:r>
          </a:p>
          <a:p>
            <a:r>
              <a:rPr lang="en-US" dirty="0"/>
              <a:t>Arrays </a:t>
            </a:r>
            <a:r>
              <a:rPr lang="en-US" b="1" i="1" dirty="0"/>
              <a:t>must</a:t>
            </a:r>
            <a:r>
              <a:rPr lang="en-US" dirty="0"/>
              <a:t> be accessed using Numbers</a:t>
            </a:r>
          </a:p>
        </p:txBody>
      </p:sp>
    </p:spTree>
    <p:extLst>
      <p:ext uri="{BB962C8B-B14F-4D97-AF65-F5344CB8AC3E}">
        <p14:creationId xmlns:p14="http://schemas.microsoft.com/office/powerpoint/2010/main" val="9601464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9FA7-C5D9-49BD-A936-63008404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Ending Definitions with a Comma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617F5-F47F-4B77-849D-7F1B9FA94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and objects separate values with commas</a:t>
            </a:r>
          </a:p>
          <a:p>
            <a:r>
              <a:rPr lang="en-US" dirty="0"/>
              <a:t>You should never end an array or object with a comma</a:t>
            </a:r>
          </a:p>
          <a:p>
            <a:r>
              <a:rPr lang="en-US" b="1" i="1" dirty="0"/>
              <a:t>This will crash some browsers (Internet Explorer)</a:t>
            </a:r>
            <a:endParaRPr lang="en-US" dirty="0"/>
          </a:p>
          <a:p>
            <a:endParaRPr lang="en-US" b="1" i="1" dirty="0"/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C46E976-D6A8-B9B2-AEB4-E716CEA3C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273441"/>
            <a:ext cx="12192000" cy="158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68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571E-66B6-4D7F-838C-12B05345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73103-923B-40BA-ADF1-3F540F33B7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28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D769-712C-4674-97FA-6AF3082B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Activity in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A941A-C871-422F-A006-895B37D77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Ideally, we want our loops to do as little as possible</a:t>
            </a:r>
          </a:p>
          <a:p>
            <a:r>
              <a:rPr lang="en-US" dirty="0"/>
              <a:t>Any statement that does not need to be executed multiple times should removed from a loop</a:t>
            </a:r>
          </a:p>
          <a:p>
            <a:r>
              <a:rPr lang="en-US" dirty="0"/>
              <a:t>We can speed up execution of our loops by simplifying our loop conditions using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6286C-1492-4144-B6AC-3E1458B71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5671"/>
            <a:ext cx="6085570" cy="932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2C2552-EAD7-4804-8B0B-574C2ED6F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426" y="5281315"/>
            <a:ext cx="4949687" cy="151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165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6947-DE1C-4195-AFA7-896398BC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DOM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A11EB-9B53-494C-A533-089CDD0E2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527" y="1794973"/>
            <a:ext cx="10515600" cy="4351338"/>
          </a:xfrm>
        </p:spPr>
        <p:txBody>
          <a:bodyPr/>
          <a:lstStyle/>
          <a:p>
            <a:r>
              <a:rPr lang="en-US" dirty="0"/>
              <a:t>Accessing the DOM (basically our HTML doc) is very slow compared to most statements</a:t>
            </a:r>
          </a:p>
          <a:p>
            <a:r>
              <a:rPr lang="en-US" dirty="0"/>
              <a:t>If we need to do it multiple times, we should declare a variable for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C1B47-F83A-4913-8920-66C16CF6F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327" y="5441576"/>
            <a:ext cx="6192673" cy="140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590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AD11-1C0E-4264-AF07-18DA337A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HTML Pages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6DB6C-3255-44C2-A011-C58B7DF4F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websites will be faster with fewer numbers of HTML elements</a:t>
            </a:r>
          </a:p>
          <a:p>
            <a:r>
              <a:rPr lang="en-US" dirty="0"/>
              <a:t>Additionally, fewer elements in a page speeds up the time to search a page with functions that access the DOM.</a:t>
            </a:r>
          </a:p>
        </p:txBody>
      </p:sp>
    </p:spTree>
    <p:extLst>
      <p:ext uri="{BB962C8B-B14F-4D97-AF65-F5344CB8AC3E}">
        <p14:creationId xmlns:p14="http://schemas.microsoft.com/office/powerpoint/2010/main" val="1579473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3092-2CFE-4780-8646-9B751282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665E2-DF80-4B8F-AE1C-A73D4863C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689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FFEB-FC77-4936-B9BA-6C07E129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1820F-339B-431F-A322-599927A8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i="1" dirty="0"/>
              <a:t>cannot</a:t>
            </a:r>
            <a:r>
              <a:rPr lang="en-US" dirty="0"/>
              <a:t> use our keywords as function, class, or variable names.</a:t>
            </a:r>
          </a:p>
          <a:p>
            <a:r>
              <a:rPr lang="en-US" dirty="0"/>
              <a:t>We </a:t>
            </a:r>
            <a:r>
              <a:rPr lang="en-US" i="1" dirty="0"/>
              <a:t>can</a:t>
            </a:r>
            <a:r>
              <a:rPr lang="en-US" dirty="0"/>
              <a:t> use our keywords inside of our names though</a:t>
            </a:r>
          </a:p>
          <a:p>
            <a:r>
              <a:rPr lang="en-US" dirty="0"/>
              <a:t>In the following slides, we’ll see a much larger list of most (but not all) of JavaScript’s keywords</a:t>
            </a:r>
          </a:p>
        </p:txBody>
      </p:sp>
    </p:spTree>
    <p:extLst>
      <p:ext uri="{BB962C8B-B14F-4D97-AF65-F5344CB8AC3E}">
        <p14:creationId xmlns:p14="http://schemas.microsoft.com/office/powerpoint/2010/main" val="13114592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E3EBC-B41D-4F96-B70F-430F8413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75BB2E-F08A-4193-AEE8-7DEF788C1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70" y="1825625"/>
            <a:ext cx="9721660" cy="4351338"/>
          </a:xfrm>
        </p:spPr>
      </p:pic>
    </p:spTree>
    <p:extLst>
      <p:ext uri="{BB962C8B-B14F-4D97-AF65-F5344CB8AC3E}">
        <p14:creationId xmlns:p14="http://schemas.microsoft.com/office/powerpoint/2010/main" val="34748410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7486-D585-43F7-A820-77EAA7ACA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Removed Reserved Words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7A32D9-4705-4FF0-85B1-5C3091575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74087"/>
            <a:ext cx="10515600" cy="2254413"/>
          </a:xfrm>
        </p:spPr>
      </p:pic>
    </p:spTree>
    <p:extLst>
      <p:ext uri="{BB962C8B-B14F-4D97-AF65-F5344CB8AC3E}">
        <p14:creationId xmlns:p14="http://schemas.microsoft.com/office/powerpoint/2010/main" val="92771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93AC-D82F-4E9B-8942-DC4C27641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7F4E1-86FE-4BB4-9FC4-F070F3ADA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methods for your classes using the same syntax as for an object. </a:t>
            </a:r>
          </a:p>
          <a:p>
            <a:r>
              <a:rPr lang="en-US" dirty="0"/>
              <a:t>Classes may have as many methods as you would like.</a:t>
            </a:r>
          </a:p>
          <a:p>
            <a:r>
              <a:rPr lang="en-US" dirty="0"/>
              <a:t>When you create an object from a class, all the methods and properties you defined for the class will be available to that object.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49E403C-B4D0-C280-D1DD-AFB103BD5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45148"/>
            <a:ext cx="7477125" cy="1415161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3AEB1605-A1F4-28A2-6153-8268E4D19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5" y="4445740"/>
            <a:ext cx="4714875" cy="241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708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AA3A-5D60-4C18-9B50-3C7DBD3D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Reserved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4A65-3BFA-40B1-BCB9-F2D3A8CBE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and Java are used together often in Full Stack applications, so we should avoid using its keywords as well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3C332-1729-4885-8D00-0D7335E48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8373"/>
            <a:ext cx="12192000" cy="64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495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B5FE-945B-4EFF-9CDA-DA0C41E1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and Window Reserved Words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AD3D15-6374-4354-B20B-C513F93CB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451" y="1430036"/>
            <a:ext cx="8807098" cy="5311424"/>
          </a:xfrm>
        </p:spPr>
      </p:pic>
    </p:spTree>
    <p:extLst>
      <p:ext uri="{BB962C8B-B14F-4D97-AF65-F5344CB8AC3E}">
        <p14:creationId xmlns:p14="http://schemas.microsoft.com/office/powerpoint/2010/main" val="9088763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15A76-9D45-4748-88C5-528AA872F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Events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B71AB8-770C-470A-A3A6-37FDB95A3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33" y="1842247"/>
            <a:ext cx="12205266" cy="1985682"/>
          </a:xfrm>
        </p:spPr>
      </p:pic>
    </p:spTree>
    <p:extLst>
      <p:ext uri="{BB962C8B-B14F-4D97-AF65-F5344CB8AC3E}">
        <p14:creationId xmlns:p14="http://schemas.microsoft.com/office/powerpoint/2010/main" val="1741368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EEF7-C47F-47F1-93B6-0D74715F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144DC-A49F-40A6-B7E6-DF419700F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are the basis for </a:t>
            </a:r>
            <a:r>
              <a:rPr lang="en-US" b="1" i="1" dirty="0"/>
              <a:t>Object Oriented Programming (OOP)</a:t>
            </a:r>
            <a:endParaRPr lang="en-US" dirty="0"/>
          </a:p>
          <a:p>
            <a:r>
              <a:rPr lang="en-US" dirty="0"/>
              <a:t>OOP works by creating many objects and letting those objects interact</a:t>
            </a:r>
          </a:p>
          <a:p>
            <a:r>
              <a:rPr lang="en-US" dirty="0"/>
              <a:t>We’ll talk more about OOP in Module 13</a:t>
            </a:r>
          </a:p>
        </p:txBody>
      </p:sp>
    </p:spTree>
    <p:extLst>
      <p:ext uri="{BB962C8B-B14F-4D97-AF65-F5344CB8AC3E}">
        <p14:creationId xmlns:p14="http://schemas.microsoft.com/office/powerpoint/2010/main" val="19779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1299-231C-46C1-8935-3B71B912C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26816-81B3-438A-B441-0EE9756B1D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2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30069-0414-40D6-928F-08AB9BE0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BD083-A410-41D9-9498-45C8F2D2D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stands for JavaScript Object Notation.</a:t>
            </a:r>
          </a:p>
          <a:p>
            <a:r>
              <a:rPr lang="en-US" dirty="0"/>
              <a:t>JSON is the most widespread format for storing and transporting data</a:t>
            </a:r>
          </a:p>
          <a:p>
            <a:r>
              <a:rPr lang="en-US" dirty="0"/>
              <a:t>We will often use JSON for sending data from a server to a webpage.</a:t>
            </a:r>
          </a:p>
        </p:txBody>
      </p:sp>
    </p:spTree>
    <p:extLst>
      <p:ext uri="{BB962C8B-B14F-4D97-AF65-F5344CB8AC3E}">
        <p14:creationId xmlns:p14="http://schemas.microsoft.com/office/powerpoint/2010/main" val="1455787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A53A-C592-4C34-A034-99F5CE3A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D117D-4D1A-49C5-B344-F098A8002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is lightweight and language independent, meaning there is code for reading and writing JSON in every modern programming language.</a:t>
            </a:r>
          </a:p>
          <a:p>
            <a:r>
              <a:rPr lang="en-US" dirty="0"/>
              <a:t>JSON’s format comes from the way we write objects in JavaScript</a:t>
            </a:r>
          </a:p>
          <a:p>
            <a:r>
              <a:rPr lang="en-US" dirty="0"/>
              <a:t>Because of this, it is very easy to convert JSON data to an object and back.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72CA1-5A89-4DFF-8677-AE6198A4E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867" y="4114800"/>
            <a:ext cx="641013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39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1724</Words>
  <Application>Microsoft Office PowerPoint</Application>
  <PresentationFormat>Widescreen</PresentationFormat>
  <Paragraphs>160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Classes and More</vt:lpstr>
      <vt:lpstr>Classes</vt:lpstr>
      <vt:lpstr>Classes</vt:lpstr>
      <vt:lpstr>Constructors</vt:lpstr>
      <vt:lpstr>Class Methods</vt:lpstr>
      <vt:lpstr>Classes</vt:lpstr>
      <vt:lpstr>JSON</vt:lpstr>
      <vt:lpstr>JSON</vt:lpstr>
      <vt:lpstr>JSON</vt:lpstr>
      <vt:lpstr>JSON Syntax </vt:lpstr>
      <vt:lpstr>Convert JSON to JS Object</vt:lpstr>
      <vt:lpstr>Debugging</vt:lpstr>
      <vt:lpstr>Code Debugging</vt:lpstr>
      <vt:lpstr>Debuggers</vt:lpstr>
      <vt:lpstr>JavaScript Style Guide</vt:lpstr>
      <vt:lpstr>Coding Conventions</vt:lpstr>
      <vt:lpstr>Variable Name Recap</vt:lpstr>
      <vt:lpstr>Spacing</vt:lpstr>
      <vt:lpstr>Code Indentation</vt:lpstr>
      <vt:lpstr>Coding Conventions</vt:lpstr>
      <vt:lpstr>Best Practices</vt:lpstr>
      <vt:lpstr>JavaScript Best Practices</vt:lpstr>
      <vt:lpstr>Avoid Global Variables</vt:lpstr>
      <vt:lpstr>Declarations At The Top</vt:lpstr>
      <vt:lpstr>Initializing Variables</vt:lpstr>
      <vt:lpstr>Never Declare Primitives as Objects</vt:lpstr>
      <vt:lpstr>Avoid new Object()</vt:lpstr>
      <vt:lpstr>Only Use Strict Comparison</vt:lpstr>
      <vt:lpstr>Use Parameter Defaults</vt:lpstr>
      <vt:lpstr>End Switch Statements with Default</vt:lpstr>
      <vt:lpstr>Do Not Use eval()</vt:lpstr>
      <vt:lpstr>Common Mistakes</vt:lpstr>
      <vt:lpstr>= Vs ===</vt:lpstr>
      <vt:lpstr>== vs ===</vt:lpstr>
      <vt:lpstr>Switch</vt:lpstr>
      <vt:lpstr>Addition vs Concatenation </vt:lpstr>
      <vt:lpstr>Floats</vt:lpstr>
      <vt:lpstr>Misplaced Semicolons </vt:lpstr>
      <vt:lpstr>Line Breaks</vt:lpstr>
      <vt:lpstr>Arrays with Named Indexes</vt:lpstr>
      <vt:lpstr>Ending Definitions with a Comma</vt:lpstr>
      <vt:lpstr>Performance</vt:lpstr>
      <vt:lpstr>Reduce Activity in Loops</vt:lpstr>
      <vt:lpstr>Reduce DOM Access</vt:lpstr>
      <vt:lpstr>Keep HTML Pages Small</vt:lpstr>
      <vt:lpstr>Reserved Words</vt:lpstr>
      <vt:lpstr>Reserved Words</vt:lpstr>
      <vt:lpstr>Reserved Words</vt:lpstr>
      <vt:lpstr>Removed Reserved Words</vt:lpstr>
      <vt:lpstr>Java Reserved Words</vt:lpstr>
      <vt:lpstr>HTML and Window Reserved Words</vt:lpstr>
      <vt:lpstr>HTML 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More</dc:title>
  <dc:creator>YWCA Rockford</dc:creator>
  <cp:lastModifiedBy>Graham Eichstaedt</cp:lastModifiedBy>
  <cp:revision>13</cp:revision>
  <dcterms:created xsi:type="dcterms:W3CDTF">2023-04-20T19:43:20Z</dcterms:created>
  <dcterms:modified xsi:type="dcterms:W3CDTF">2023-08-22T22:52:00Z</dcterms:modified>
</cp:coreProperties>
</file>