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A888-08C6-40F6-8104-B9041207F05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97ED-9A99-49F8-BF72-7C072E1F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bad practice to use more than one of each type of heading per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A97ED-9A99-49F8-BF72-7C072E1F6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A97ED-9A99-49F8-BF72-7C072E1F62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Apart from using a different base, they work exactly the same as RGB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A97ED-9A99-49F8-BF72-7C072E1F62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80C6-89A2-40D1-83BA-82582930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582F-50F5-4AD2-B9D2-8C928537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8310-47B1-4A4E-8EC4-2B991ABB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000C-3184-4DB0-9A58-086711A2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81B5-D834-4E25-BA15-CBE1D5D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6DBA-4F69-4A74-8722-B5C1CB9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1421-9F75-4ABE-B65E-9500C94D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C71D-B578-409A-8256-1E9630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F256-FCE9-469E-82BC-02DD0D04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2666-F22E-45E1-A5AD-F0ACAB2F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E96F1-B95E-4909-B38E-A2114B017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E31A5-08C6-4E84-9A07-FB994ECC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0D9C-EE8B-40AC-AA33-7BEA6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C7BC-B7E4-4A6E-B98E-9780EEA9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ED6C-14BD-4FB5-8CE3-E94F8202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637C-FCB2-44F9-9434-04CC4E37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4679-D6FC-4336-9FCB-977721AF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66B-652B-460F-B49A-F0609CB9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5EAE-1208-406B-A4E2-41C162AF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6676-AF43-4747-850B-5DE5F185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D98C-7EC8-473C-ACC3-3A32BCAB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F031-C956-4D44-9254-929BBBFD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CFEE-490E-42DB-9FAA-AFD94716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13ED-E65D-460C-848B-76902C04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A40A-85D9-41BC-9EB4-6D343BC0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35F3-8DD7-4F49-A386-6FBED0E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992-BC5E-4260-A643-61D55308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4158F-F957-490D-8AE3-6CA2A99C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F793-F400-408A-A07B-703662F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4DD2-E9C4-4EF6-98E2-8319290D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E880-51A5-49D8-BF11-571F6DEE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3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0771-7DFD-4269-9D89-01844EF4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C00F-CF01-48F2-80F9-F258F806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48038-3C15-4043-9131-92E6C68A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222C3-A968-4981-9CD4-6616ECCF3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72B7C-4D5E-48E2-9283-4C8D34197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5C1F4-E354-49D9-ADC7-6495B4F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C32CE-383F-4ACC-ADE4-C84D956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ECE7E-8A1E-4F60-B655-F1976966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F0EA-5AF2-4706-9CFF-5E940A2F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623F-0EA9-41C6-B290-29D7118D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AAB4D-4ED4-4054-A4F9-261B0D8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5D20-474B-4FE6-BDA9-D9EF479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D1B7-0D7D-49D0-8901-666209D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1FEAB-15C9-4941-9258-4B6F36B9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8BE7-FB9E-4FB3-B4CC-B6618E0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9C85-04B8-4571-8473-3E74F73A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C632-8FC2-44C5-8F00-4FFB7E63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AE39D-B820-46BD-B7DD-C140D2B7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7F19-7A8C-4435-AF16-2B44019F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2A41-E0A4-46CD-BAA3-D304190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FBAD8-7298-4838-9790-ABA13A2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4F84-4862-4BB4-9160-D980B54D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B3F88-FBDE-42DC-AB65-3D26DE4C5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9B32-E056-4146-AF3E-AA65B8FE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FE40-38DA-481A-8058-01B61342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1413-2921-4CC4-B587-0713C7B2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1D2D8-A44D-4823-98DB-72B2673B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A9189-8741-4425-A3F0-750B406D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4425-A678-4A3C-BE87-7E0328AF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19C2-CE84-4813-9BFF-D066160A4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D3EB-8DC5-4604-9CA5-6BF97FCDCCE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24C7-6FA4-49F1-93E1-CD940F66A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F2B8-0A4D-4170-B3C2-5BE45E35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8801-3245-442E-AE43-57916125F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05E9-21A6-40D0-85E5-CC1EE943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Formatting and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EEF0-131E-42FA-ABA4-D076B4141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130733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26-EBB6-4BB7-8FAD-1554E3DF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B88D-02DA-4468-89D5-4D7994DD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horizontal rule element (&lt;</a:t>
            </a:r>
            <a:r>
              <a:rPr lang="en-US" dirty="0" err="1"/>
              <a:t>hr</a:t>
            </a:r>
            <a:r>
              <a:rPr lang="en-US" dirty="0"/>
              <a:t>&gt;) creates a thematic change in a doc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elements are used to separate content or show a change in content on an HTML page</a:t>
            </a:r>
          </a:p>
          <a:p>
            <a:r>
              <a:rPr lang="en-US" dirty="0"/>
              <a:t>Just like &lt;</a:t>
            </a:r>
            <a:r>
              <a:rPr lang="en-US" dirty="0" err="1"/>
              <a:t>br</a:t>
            </a:r>
            <a:r>
              <a:rPr lang="en-US" dirty="0"/>
              <a:t>&gt; elements, &lt;</a:t>
            </a:r>
            <a:r>
              <a:rPr lang="en-US" dirty="0" err="1"/>
              <a:t>hr</a:t>
            </a:r>
            <a:r>
              <a:rPr lang="en-US" dirty="0"/>
              <a:t>&gt; tags are </a:t>
            </a:r>
            <a:r>
              <a:rPr lang="en-US" i="1" dirty="0"/>
              <a:t>empty</a:t>
            </a:r>
            <a:r>
              <a:rPr lang="en-US" dirty="0"/>
              <a:t>, meaning they have no end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E5AE-22BE-4D4D-A162-E604CE82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4914"/>
            <a:ext cx="5076825" cy="2593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70503-0922-4A0A-ACA0-CB23EB7F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5" y="3686176"/>
            <a:ext cx="3343275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417-6CAD-4A94-A335-6654428C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Poem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140E-B165-4AA8-AB0A-4E6844B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tried to write a poem inside of a &lt;p&gt; element, it would not format it the way you wrote it</a:t>
            </a:r>
          </a:p>
          <a:p>
            <a:r>
              <a:rPr lang="en-US" dirty="0"/>
              <a:t>Poems need their formatting to be read correctly</a:t>
            </a:r>
          </a:p>
          <a:p>
            <a:r>
              <a:rPr lang="en-US" dirty="0"/>
              <a:t>How do we write a poem then?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43B04-FD67-4025-85B1-29C9CC8B7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805"/>
            <a:ext cx="4362450" cy="307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36189-8AF0-4F36-AC97-E0B68F1A9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6385988"/>
            <a:ext cx="7715250" cy="4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7A66-938F-42A5-8E86-45327141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Poem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DDDD-DB18-4B97-A01C-5DE93C02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&lt;pre&gt; element creates pre-formatted text</a:t>
            </a:r>
          </a:p>
          <a:p>
            <a:r>
              <a:rPr lang="en-US" dirty="0"/>
              <a:t>All extra spaces and lines will be kept, unlike other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73A3E-0773-481E-B0A6-CD5639EF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2116"/>
            <a:ext cx="4829175" cy="343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4760A-AC04-463C-B07E-AA3A350BC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428250"/>
            <a:ext cx="7010400" cy="34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869-E937-4F39-843C-0D7701EC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E4AC-AA3C-470C-8FC0-D21D4104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8FA-C275-4334-89FD-2070C1F3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C078-DAC1-473A-B8B9-98EACF68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change any CSS property of an element using the style attribute</a:t>
            </a:r>
          </a:p>
          <a:p>
            <a:r>
              <a:rPr lang="en-US" dirty="0"/>
              <a:t>Styles all use the syntax of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044D0-6153-4F72-8512-76C1FE2E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655"/>
            <a:ext cx="12192000" cy="10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5204-4159-49DF-B77C-D19DAACB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F171-0953-4B56-BD22-5A27834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background-color</a:t>
            </a:r>
            <a:r>
              <a:rPr lang="en-US" dirty="0"/>
              <a:t> property defines the background color for an HTML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5424B-6BA4-418F-A1B5-9496B200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141"/>
            <a:ext cx="6096000" cy="1930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18877-F29C-4EA2-A816-3FD4B1D9E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30842"/>
            <a:ext cx="6096000" cy="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C3A8-FA7C-4D63-96AA-5E1D6D5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4999-4690-46B0-B40E-49C94C1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color</a:t>
            </a:r>
            <a:r>
              <a:rPr lang="en-US" dirty="0"/>
              <a:t> property allows you to set the font color of an element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05453-AFD1-4A33-9DF1-1D423134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8"/>
            <a:ext cx="6096000" cy="705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3752B-7237-414E-A0BD-16CFDA715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64801"/>
            <a:ext cx="6096000" cy="19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45F-3EFD-4712-A3D2-92E72C12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6737-25B2-47C4-96EA-355C861F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font-family </a:t>
            </a:r>
            <a:r>
              <a:rPr lang="en-US" dirty="0"/>
              <a:t>property allows you to set the font for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59596-CFD9-4507-B342-31A31A850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161"/>
            <a:ext cx="6096000" cy="494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97764-3168-4DF8-ADA8-B4067FBF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8001"/>
            <a:ext cx="6096000" cy="16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8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9BD1-8257-4D8D-B79F-34B7FA3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652D-C114-471E-A79B-61CEE448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font-size </a:t>
            </a:r>
            <a:r>
              <a:rPr lang="en-US" dirty="0"/>
              <a:t>property allows you to set the font size of an element</a:t>
            </a:r>
          </a:p>
          <a:p>
            <a:r>
              <a:rPr lang="en-US" dirty="0"/>
              <a:t>Note: So far we have only used pixels, but there are many units in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727C1-55BB-456C-B86F-CB1467CA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865"/>
            <a:ext cx="6096000" cy="55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BA950-42C6-4296-B876-EF6ABD118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7141"/>
            <a:ext cx="6096000" cy="19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00B4-DE1F-418A-B592-999D0EA0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DEA7-A7D6-4088-9A40-9A9140AF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text-align </a:t>
            </a:r>
            <a:r>
              <a:rPr lang="en-US" dirty="0"/>
              <a:t>property allows you to decide which horizontal text alignment an element uses</a:t>
            </a:r>
          </a:p>
          <a:p>
            <a:r>
              <a:rPr lang="en-US" dirty="0"/>
              <a:t>There are several values of text-align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45D3C-DD4F-49C5-B328-5049A58F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5313"/>
            <a:ext cx="6096000" cy="56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EDC1E-53DA-4F91-B53A-7F7C3927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45" y="5813970"/>
            <a:ext cx="7102455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CA25-B07D-4FFC-84B4-8B7C681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68E8-8D05-473C-8862-7123CB65A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1327-A824-4D41-A000-4A1FCA2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808C-E67B-4411-9D3A-D20E355ED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A952-FFBD-4AC4-809F-D553D9F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025F-466A-4117-B895-8FC7420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There are several formatting elements designed to display special types of text</a:t>
            </a: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E62CE-74DA-4DA8-B723-9F00E5F9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9681"/>
            <a:ext cx="1990725" cy="1228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670B0-DD9A-423A-8050-6736025F2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5631889"/>
            <a:ext cx="3305175" cy="12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C28-9CA0-4C9D-948E-3D6CA1B2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A8C4-9F00-4D1B-BB38-D80239DB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 (similar to &lt;</a:t>
            </a:r>
            <a:r>
              <a:rPr lang="en-US" dirty="0" err="1"/>
              <a:t>i</a:t>
            </a:r>
            <a:r>
              <a:rPr lang="en-US" dirty="0"/>
              <a:t>&gt;, but screen readers pronounce them differently)</a:t>
            </a:r>
          </a:p>
          <a:p>
            <a:r>
              <a:rPr lang="en-US" dirty="0"/>
              <a:t>&lt;mark&gt; - Marked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30EF4-697A-4EA8-93D0-EE09A70D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24050"/>
            <a:ext cx="1876425" cy="103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E8B131-4B93-4372-A149-B1424237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5818982"/>
            <a:ext cx="3555205" cy="1025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00B-CA6D-444A-B63B-C969A6EA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25" y="5815007"/>
            <a:ext cx="2771775" cy="10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FA1D-08EF-4624-8B52-F8622724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4D38-7982-4090-9540-6424DBFC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&lt;small&gt; - Smaller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0D05-1C92-4513-A128-36E43CCB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84520"/>
            <a:ext cx="2200275" cy="1173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5861E-E619-426A-8FEB-F42C6703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33" y="5687130"/>
            <a:ext cx="3922417" cy="117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B4B68-D9C6-4F00-BF67-40392023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5685401"/>
            <a:ext cx="3829050" cy="11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93E3-20D4-4B8C-AE37-C06697E7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42F6-1BAD-4B8D-9542-0E3BA539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D70F3-9E38-4808-AE75-617017E07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695"/>
            <a:ext cx="2381250" cy="1046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3C81A-7E4A-4CF8-A275-E0527592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79" y="5804525"/>
            <a:ext cx="3015121" cy="10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64C-7077-401D-8F5C-912DB50F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Quotations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DAB0-ECC1-4E30-81D7-E22BDD02A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1BB8-EA09-41E2-8BCE-3397F640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&lt;blockquote&gt; for 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1533-8312-45C2-B59E-29A880BF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&lt;blockquote&gt; elements are quoted from another source</a:t>
            </a:r>
          </a:p>
          <a:p>
            <a:r>
              <a:rPr lang="en-US" dirty="0"/>
              <a:t>These generally get indented by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BC521-E612-4CFE-8D42-2507B87B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7152"/>
            <a:ext cx="6096000" cy="2056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16953-8EF5-42F7-BF2F-DEA310F02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67" y="5813970"/>
            <a:ext cx="6614733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A045-DC35-4623-BA2E-F761D02C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&lt;q&gt; for Short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EA28-6710-43B6-B71C-D02D8147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&lt;q&gt; element creates a short quotation</a:t>
            </a:r>
          </a:p>
          <a:p>
            <a:r>
              <a:rPr lang="en-US" dirty="0"/>
              <a:t>Your browser will usually stick quotes around these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42F82-34B8-4C07-86AC-E03B44FE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811"/>
            <a:ext cx="12192000" cy="67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BEB15-CCC3-4C7F-A61B-45144A89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4470"/>
            <a:ext cx="12191999" cy="3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A4ED-499A-4973-B777-A4402A04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abbr</a:t>
            </a:r>
            <a:r>
              <a:rPr lang="en-US" dirty="0"/>
              <a:t>&gt; for 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35E2-488A-4DC6-A777-8B6A3571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</a:t>
            </a:r>
            <a:r>
              <a:rPr lang="en-US" dirty="0" err="1"/>
              <a:t>abbr</a:t>
            </a:r>
            <a:r>
              <a:rPr lang="en-US" dirty="0"/>
              <a:t>&gt; tag defines an abbreviation or an acronym like “HTML”, “CSS”, or “JS”</a:t>
            </a:r>
          </a:p>
          <a:p>
            <a:r>
              <a:rPr lang="en-US" dirty="0"/>
              <a:t>Creating &lt;</a:t>
            </a:r>
            <a:r>
              <a:rPr lang="en-US" dirty="0" err="1"/>
              <a:t>abbr</a:t>
            </a:r>
            <a:r>
              <a:rPr lang="en-US" dirty="0"/>
              <a:t>&gt; elements gives helpful information to browsers, search engines, and translation systems</a:t>
            </a:r>
          </a:p>
          <a:p>
            <a:r>
              <a:rPr lang="en-US" dirty="0"/>
              <a:t>You can use the title attribute to show the description of an acronym when you mouse over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2B5-D9A3-4585-8D21-EBB914EAF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81895"/>
            <a:ext cx="12192000" cy="57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F16E-7925-4D30-BA97-0DB305C2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8736"/>
            <a:ext cx="6095999" cy="7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BA74-233B-49C1-981E-06E984D4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&lt;address&gt; for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3FC6-CA38-4427-B2F1-5F89C282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&lt;address&gt; element specifies contact info for an owner/author of a document or an article</a:t>
            </a:r>
          </a:p>
          <a:p>
            <a:r>
              <a:rPr lang="en-US" dirty="0"/>
              <a:t>You can have any type of contact info inside of an &lt;address&gt; element</a:t>
            </a:r>
          </a:p>
          <a:p>
            <a:r>
              <a:rPr lang="en-US" dirty="0"/>
              <a:t>Everything inside of the element will be italicized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02B83-43B9-41DA-BEC4-2E569EFB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563"/>
            <a:ext cx="4152900" cy="251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00C72-D294-46CB-A5C6-49E2DDC0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4233914"/>
            <a:ext cx="4152900" cy="26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E9C6-7462-4B05-9981-CA810567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CE3A-1217-4CDB-AC8A-0B54C893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are defined with the &lt;h1&gt; through &lt;h6&gt; tags</a:t>
            </a:r>
          </a:p>
          <a:p>
            <a:r>
              <a:rPr lang="en-US" dirty="0"/>
              <a:t>We generally use h1 headings for the most important heading on a page</a:t>
            </a:r>
          </a:p>
          <a:p>
            <a:r>
              <a:rPr lang="en-US" dirty="0"/>
              <a:t>We generally use h6 headings for the least important heading on a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C3860-2799-4E41-9B5E-C9A7473C9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670"/>
            <a:ext cx="3057525" cy="279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F8A8-950F-4628-BE0F-4CB9CCF7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075642"/>
            <a:ext cx="2276475" cy="27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84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C75-944A-41B1-9076-E3021D2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&lt;cite&gt; for Work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A17A-BFCE-47E1-8FAF-F76C1DCA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&lt;cite&gt; elements are used for the title of some type of art, like a painting, song, book, film,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you use a &lt;cite&gt; element, you only include the title of the piece, not the artist’s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C2CE3-E6B2-49A9-9617-CFD1125BF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2393"/>
            <a:ext cx="12192000" cy="45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5D94B-897E-47AA-A37A-69E009122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10571"/>
            <a:ext cx="6096000" cy="1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8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771D-3184-473C-942D-A00A8BAF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bdo</a:t>
            </a:r>
            <a:r>
              <a:rPr lang="en-US" dirty="0"/>
              <a:t>&gt; - Bi Directional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A0A-487C-4BB1-86DC-6DE52F2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bdo</a:t>
            </a:r>
            <a:r>
              <a:rPr lang="en-US" dirty="0"/>
              <a:t>&gt; element is used to override the direction the text is written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D2DCC-0E1E-4102-9E49-C7AA520E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189"/>
            <a:ext cx="12192000" cy="1093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8BC03-8F62-4091-B18A-5670CA4A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150"/>
            <a:ext cx="12192000" cy="9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2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69B2-E1B3-4B97-B94A-F6E33405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E586-C02D-4F5E-B7D7-B8C713A28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3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EEE-0B2D-42E2-AD45-908F02DE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4F3B-3DF2-4A23-A336-B0047773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comments in your code that do not get displayed, but can help other programmers understand what is going on in your code</a:t>
            </a:r>
          </a:p>
          <a:p>
            <a:r>
              <a:rPr lang="en-US" dirty="0"/>
              <a:t>Comments are used for </a:t>
            </a:r>
            <a:r>
              <a:rPr lang="en-US" i="1" dirty="0"/>
              <a:t>documentation</a:t>
            </a:r>
            <a:r>
              <a:rPr lang="en-US" dirty="0"/>
              <a:t> and </a:t>
            </a:r>
            <a:r>
              <a:rPr lang="en-US" i="1" dirty="0"/>
              <a:t>debugging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A5CBF-5D1E-47CE-9C78-FE0E004A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82307"/>
            <a:ext cx="6096000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80D-BCA1-483F-B4C1-E5DC3599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D4E9-9B52-4E20-B0B1-3B9F353D9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1C3B-EF28-48FE-A330-63EB3E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0366-B685-4ACB-86F6-F42FA03D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are used with the style attribute for giving individual elements are style</a:t>
            </a:r>
          </a:p>
          <a:p>
            <a:r>
              <a:rPr lang="en-US" dirty="0"/>
              <a:t>There are many ways to express a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27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A5AA-CD81-4A90-9BCD-8C6F8654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5AE8-9BD2-4890-9BBF-D55F63EF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colors can be specified using a color name</a:t>
            </a:r>
          </a:p>
          <a:p>
            <a:r>
              <a:rPr lang="en-US" dirty="0"/>
              <a:t>There are over 140 colors that can be referred to by name, but there are </a:t>
            </a:r>
            <a:r>
              <a:rPr lang="en-US" b="1" i="1" dirty="0"/>
              <a:t>many</a:t>
            </a:r>
            <a:r>
              <a:rPr lang="en-US" dirty="0"/>
              <a:t> more than 140 color available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D6577-8FB5-4523-8DA6-452A3380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62045"/>
            <a:ext cx="6162894" cy="16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010A-E873-4766-BFAD-7D9310D7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16D8-9F03-4F8B-ABC3-647967E8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color allows you to set the background color</a:t>
            </a:r>
          </a:p>
          <a:p>
            <a:r>
              <a:rPr lang="en-US" dirty="0"/>
              <a:t>Note: background color has a </a:t>
            </a:r>
            <a:r>
              <a:rPr lang="en-US" i="1" dirty="0"/>
              <a:t>shorthand</a:t>
            </a:r>
            <a:r>
              <a:rPr lang="en-US" dirty="0"/>
              <a:t> property: background</a:t>
            </a:r>
          </a:p>
          <a:p>
            <a:pPr lvl="1"/>
            <a:r>
              <a:rPr lang="en-US" dirty="0"/>
              <a:t>This lets you set multiple background properties in a single line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E8F6-79FB-4C4A-988D-DA371BAC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664"/>
            <a:ext cx="6889077" cy="137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2BFE5-E6C4-4052-959E-FD0E2A674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004"/>
            <a:ext cx="7011008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7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620-8EAC-47D9-9977-2917F188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2510-A4D2-4262-AFF6-CB3267EC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 property allows you to change text’s color</a:t>
            </a:r>
          </a:p>
          <a:p>
            <a:r>
              <a:rPr lang="en-US" dirty="0"/>
              <a:t>All color properties support all ways to represent a 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871B1-3297-4B3C-9568-9BFF90FF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3074"/>
            <a:ext cx="6096000" cy="116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DCD36-1D87-4473-B315-7FAE6C935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8814"/>
            <a:ext cx="6096000" cy="1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5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FC92-DC9F-4AC6-80EA-0661EE2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139C-4A1E-4EAC-8895-60AF9AE1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can be represented using RGB, RGBA, HEX, HSL, and HSLA values</a:t>
            </a:r>
          </a:p>
          <a:p>
            <a:r>
              <a:rPr lang="en-US" dirty="0"/>
              <a:t>Every color can be represented using any of these options</a:t>
            </a:r>
          </a:p>
          <a:p>
            <a:r>
              <a:rPr lang="en-US" dirty="0"/>
              <a:t>RGBA and HSLA both allow you to control the </a:t>
            </a:r>
            <a:r>
              <a:rPr lang="en-US" i="1" dirty="0"/>
              <a:t>transparency</a:t>
            </a:r>
            <a:r>
              <a:rPr lang="en-US" dirty="0"/>
              <a:t> of a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A9B7-D937-41B0-B2E3-83A47962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6193"/>
            <a:ext cx="6096000" cy="1131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150DB-889F-4BC2-8F77-802D6815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34115"/>
            <a:ext cx="6096000" cy="27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B121-DF46-4656-929A-8D13796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E54-A6F3-41E8-864A-21867900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tend to skim web pages for the information they care about </a:t>
            </a:r>
          </a:p>
          <a:p>
            <a:r>
              <a:rPr lang="en-US" dirty="0"/>
              <a:t>We can divide our pages into their content by using headings</a:t>
            </a:r>
          </a:p>
          <a:p>
            <a:r>
              <a:rPr lang="en-US" dirty="0"/>
              <a:t>Headings help tell search engines like Google what is in your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43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CDB8-6033-4E0B-8EB9-88F9BCE7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61A60-E6B1-49D0-9317-A013CD4C1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CFDF-9E24-4D55-AE58-6D91979C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A92C-1495-4D23-A8EF-F5316E91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a color can be specified as an RGB value using the following formula: </a:t>
            </a:r>
            <a:r>
              <a:rPr lang="en-US" b="1" i="1" dirty="0" err="1"/>
              <a:t>rgb</a:t>
            </a:r>
            <a:r>
              <a:rPr lang="en-US" b="1" i="1" dirty="0"/>
              <a:t>(red, green, blue)</a:t>
            </a:r>
            <a:endParaRPr lang="en-US" dirty="0"/>
          </a:p>
          <a:p>
            <a:r>
              <a:rPr lang="en-US" dirty="0"/>
              <a:t>Each parameter (red, green, and blue) define the intensity of the color with a value between 0 and 255 (one byte)</a:t>
            </a:r>
          </a:p>
          <a:p>
            <a:r>
              <a:rPr lang="en-US" dirty="0"/>
              <a:t>Using 3 bytes (256^3), we can create 16,777,216 colors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F4F3-3579-4C4B-8274-FA70D5778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23" y="6159134"/>
            <a:ext cx="5751477" cy="6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6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AA0-F2D1-4668-B4A2-98D013A6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Color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C3D0-DCE6-4769-A6D3-B8EA2EA8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white or black by assigning all colors a 0 (black) or 255 (white)</a:t>
            </a:r>
          </a:p>
          <a:p>
            <a:r>
              <a:rPr lang="en-US" dirty="0"/>
              <a:t>You can create shades of gray by setting all three color values to the same number</a:t>
            </a:r>
          </a:p>
          <a:p>
            <a:r>
              <a:rPr lang="en-US" dirty="0"/>
              <a:t>Try it out on W3Schools!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5051-B798-4E6E-851B-38183E09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80667"/>
            <a:ext cx="6096000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8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4ACE-4B7C-4713-BADB-097C3E62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RGBA 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3B7D-9C0B-452B-BD93-CC5AF3D9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RGBA is RGB with an added </a:t>
            </a:r>
            <a:r>
              <a:rPr lang="en-US" i="1" dirty="0"/>
              <a:t>Alpha</a:t>
            </a:r>
            <a:r>
              <a:rPr lang="en-US" dirty="0"/>
              <a:t> value, which allows you to change the </a:t>
            </a:r>
            <a:r>
              <a:rPr lang="en-US" i="1" dirty="0"/>
              <a:t>opacity</a:t>
            </a:r>
            <a:r>
              <a:rPr lang="en-US" dirty="0"/>
              <a:t> of the color</a:t>
            </a:r>
          </a:p>
          <a:p>
            <a:r>
              <a:rPr lang="en-US" dirty="0"/>
              <a:t>The alpha value ranges from 0 (fully transparent) to 1 (not transparent at all)</a:t>
            </a:r>
          </a:p>
          <a:p>
            <a:r>
              <a:rPr lang="en-US" dirty="0"/>
              <a:t>Try it out on W3Schools!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F7401-5EE6-4C94-B143-2FF7DECC8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14" y="6176963"/>
            <a:ext cx="6302286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44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ABDF-D395-4FEA-952C-B360329A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CAE1-832F-492E-BFE3-C2EB758BB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3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19DE-AFD3-4BED-97C4-93BC879B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1297-5A25-4B92-88FD-FACEBEB5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can also be represented in hexadecimal form</a:t>
            </a:r>
          </a:p>
          <a:p>
            <a:r>
              <a:rPr lang="en-US" dirty="0"/>
              <a:t>Hexadecimals are base 16 (0 – f), so you can use two characters to represent a number (16^2 = 256)</a:t>
            </a:r>
          </a:p>
          <a:p>
            <a:r>
              <a:rPr lang="en-US" dirty="0"/>
              <a:t>They follow this pattern: </a:t>
            </a:r>
            <a:r>
              <a:rPr lang="en-US" b="1" i="1" dirty="0"/>
              <a:t>#rrggbb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E9EBE-F843-4F78-9A17-E5116D0F0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45613"/>
            <a:ext cx="6096000" cy="7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41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2991-BD90-43D2-9157-3C7C02E0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526A-D600-480F-9EBD-CC2E6312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#ff0000 is red, since ff is the same as 255 (pure red in RGB) and every other value is 0</a:t>
            </a:r>
          </a:p>
          <a:p>
            <a:r>
              <a:rPr lang="en-US" dirty="0"/>
              <a:t>You can create black using #000000 and white using #ffffff</a:t>
            </a:r>
          </a:p>
          <a:p>
            <a:r>
              <a:rPr lang="en-US" dirty="0"/>
              <a:t>You can create shades of gray using equal values for each of the three parameters (#aaaaaa)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D7643-BD51-412E-AB3E-99A24797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35113"/>
            <a:ext cx="6096000" cy="7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8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0EE8-A536-4D01-AA02-2C9FD17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01CC-00B5-4884-8CAF-E9A2485BF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6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2332-FF30-4E2C-A9EB-F4B60179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8F89-A990-4F2D-84CA-72625A69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create a color is using </a:t>
            </a:r>
            <a:r>
              <a:rPr lang="en-US" i="1" dirty="0"/>
              <a:t>HSL</a:t>
            </a:r>
            <a:r>
              <a:rPr lang="en-US" b="1" i="1" dirty="0"/>
              <a:t> – </a:t>
            </a:r>
            <a:r>
              <a:rPr lang="en-US" b="1" dirty="0"/>
              <a:t>H</a:t>
            </a:r>
            <a:r>
              <a:rPr lang="en-US" dirty="0"/>
              <a:t>ue </a:t>
            </a:r>
            <a:r>
              <a:rPr lang="en-US" b="1" dirty="0"/>
              <a:t>S</a:t>
            </a:r>
            <a:r>
              <a:rPr lang="en-US" dirty="0"/>
              <a:t>aturation </a:t>
            </a:r>
            <a:r>
              <a:rPr lang="en-US" b="1" dirty="0"/>
              <a:t>L</a:t>
            </a:r>
            <a:r>
              <a:rPr lang="en-US" dirty="0"/>
              <a:t>ightness</a:t>
            </a:r>
          </a:p>
          <a:p>
            <a:r>
              <a:rPr lang="en-US" i="1" dirty="0"/>
              <a:t>Hue:</a:t>
            </a:r>
            <a:r>
              <a:rPr lang="en-US" dirty="0"/>
              <a:t> A degree on the color wheel from 0 to 360</a:t>
            </a:r>
          </a:p>
          <a:p>
            <a:pPr lvl="1"/>
            <a:r>
              <a:rPr lang="en-US" dirty="0"/>
              <a:t>0 – Red</a:t>
            </a:r>
          </a:p>
          <a:p>
            <a:pPr lvl="1"/>
            <a:r>
              <a:rPr lang="en-US" dirty="0"/>
              <a:t>120 – Green</a:t>
            </a:r>
          </a:p>
          <a:p>
            <a:pPr lvl="1"/>
            <a:r>
              <a:rPr lang="en-US" dirty="0"/>
              <a:t>240 – Blue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0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30D-E848-4F0F-9AD1-B7ACFBA7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799C-2D63-4D8E-AD8E-8141CB5B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Saturation:</a:t>
            </a:r>
            <a:r>
              <a:rPr lang="en-US" dirty="0"/>
              <a:t> a percentage value where 0% is a shade of gray and 100% is the fullest version of that color</a:t>
            </a:r>
          </a:p>
          <a:p>
            <a:r>
              <a:rPr lang="en-US" i="1" dirty="0"/>
              <a:t>Lightness: </a:t>
            </a:r>
            <a:r>
              <a:rPr lang="en-US" dirty="0"/>
              <a:t>a percentage value ranging from black (0%) to white (100%)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91FCB-F443-4A9F-A9CE-3E7860EE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61602"/>
            <a:ext cx="6096000" cy="6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41AE-0413-4AAD-AB7B-398EBF5E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960D-F174-4620-B8D6-BA4FC6CE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headings have a default size, but they can be changed using the style attribute</a:t>
            </a:r>
          </a:p>
          <a:p>
            <a:r>
              <a:rPr lang="en-US" dirty="0"/>
              <a:t>It’s better to do this in a CSS file unless you have a specific reasoning.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A015-3DF9-418D-A584-10A9599B8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4541"/>
            <a:ext cx="12192000" cy="10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64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E9C2-C8B5-4589-833E-10C4FAC7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DE47-3EDB-4511-8CD1-A69E40F8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Saturation is the </a:t>
            </a:r>
            <a:r>
              <a:rPr lang="en-US" i="1" dirty="0"/>
              <a:t>intensity</a:t>
            </a:r>
            <a:r>
              <a:rPr lang="en-US" dirty="0"/>
              <a:t> of a color</a:t>
            </a:r>
          </a:p>
          <a:p>
            <a:r>
              <a:rPr lang="en-US" dirty="0"/>
              <a:t>100% is the pure color (0% gray)</a:t>
            </a:r>
          </a:p>
          <a:p>
            <a:r>
              <a:rPr lang="en-US" dirty="0"/>
              <a:t>50% is 50% gray and 50% of the color</a:t>
            </a:r>
          </a:p>
          <a:p>
            <a:r>
              <a:rPr lang="en-US" dirty="0"/>
              <a:t>0% is completely gray – the color is not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C89C0-BD56-40C0-BE9C-3E010BB3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59" y="5803773"/>
            <a:ext cx="4616016" cy="541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4E3E3-5793-4EF3-91A9-C88CD30C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59" y="6345486"/>
            <a:ext cx="4625741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0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AD8-3682-4460-AE4A-3B4C739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8701-EFB1-4BEA-901C-581828F5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lightness of a color how much light the color has</a:t>
            </a:r>
          </a:p>
          <a:p>
            <a:r>
              <a:rPr lang="en-US" dirty="0"/>
              <a:t>0% lightness – no light (black)</a:t>
            </a:r>
          </a:p>
          <a:p>
            <a:r>
              <a:rPr lang="en-US" dirty="0"/>
              <a:t>50% lightness – neither light nor dark</a:t>
            </a:r>
          </a:p>
          <a:p>
            <a:r>
              <a:rPr lang="en-US" dirty="0"/>
              <a:t>100% lightness – full lightness (white)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72CFC-E51B-4748-91FA-3B2D5F43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0" y="5733974"/>
            <a:ext cx="5107009" cy="605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1BE06-32DD-41D4-A360-79EC074DD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90" y="6339748"/>
            <a:ext cx="5107010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5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494-B2DD-48AC-B596-695DAEC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 Grays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D99A-29EA-41EE-B155-1A2A5E37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shades of Gray by setting the Hue and Saturation to 0, but adjusting the lightness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37455-3D20-44D3-B0D4-B887B56B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2" y="6332174"/>
            <a:ext cx="4595258" cy="52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3F845-5FA5-4ED9-9C06-470EF6043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62" y="5838735"/>
            <a:ext cx="458763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4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24B-037D-4223-9EA5-E7243F5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HSLA Color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23AF-937D-4A02-95F3-E255C1A9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HSLA values are HSL with an </a:t>
            </a:r>
            <a:r>
              <a:rPr lang="en-US" i="1" dirty="0"/>
              <a:t>Alpha</a:t>
            </a:r>
            <a:r>
              <a:rPr lang="en-US" dirty="0"/>
              <a:t> value, which specifies an </a:t>
            </a:r>
            <a:r>
              <a:rPr lang="en-US" i="1" dirty="0"/>
              <a:t>opacity</a:t>
            </a:r>
            <a:endParaRPr lang="en-US" dirty="0"/>
          </a:p>
          <a:p>
            <a:r>
              <a:rPr lang="en-US" dirty="0"/>
              <a:t>Just like with RGBA, </a:t>
            </a:r>
            <a:r>
              <a:rPr lang="en-US" i="1" dirty="0"/>
              <a:t>Alpha</a:t>
            </a:r>
            <a:r>
              <a:rPr lang="en-US" dirty="0"/>
              <a:t> runs from 0 to 1, with 0 being fully transparent and 1 being fully opaque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A54AE-D5C9-4BBE-A303-32EE894F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11" y="6311900"/>
            <a:ext cx="4717189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8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90E8-3969-47FF-BA33-76B6524C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233C-C045-4CAE-9714-86E8AAC82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3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24E9-A670-42BD-B98A-E87BD072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388C-D3C4-4168-9FFF-98020B2F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Cascading Style Sheets (CSS)</a:t>
            </a:r>
            <a:r>
              <a:rPr lang="en-US" dirty="0"/>
              <a:t> is a stylesheet language used to format/style a webpage</a:t>
            </a:r>
          </a:p>
          <a:p>
            <a:r>
              <a:rPr lang="en-US" dirty="0"/>
              <a:t>CSS allows you to convert an HTML page to a beautiful, modern website by altering the positioning, margins, font, colors, and more</a:t>
            </a:r>
          </a:p>
          <a:p>
            <a:r>
              <a:rPr lang="en-US" dirty="0"/>
              <a:t>We’ll have an entire third of the class that covers nothing but CSS once we complete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03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A5C-4BB2-4C57-8EBF-B9FA161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B5B6-01AD-4350-89D3-23D287D9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CSS to HTML Documents in 3 ways:</a:t>
            </a:r>
          </a:p>
          <a:p>
            <a:pPr lvl="1"/>
            <a:r>
              <a:rPr lang="en-US" b="1" i="1" dirty="0"/>
              <a:t>Inline</a:t>
            </a:r>
            <a:r>
              <a:rPr lang="en-US" dirty="0"/>
              <a:t> – using the </a:t>
            </a:r>
            <a:r>
              <a:rPr lang="en-US" i="1" dirty="0"/>
              <a:t>style</a:t>
            </a:r>
            <a:r>
              <a:rPr lang="en-US" dirty="0"/>
              <a:t> attribute inside of our HTML elements</a:t>
            </a:r>
          </a:p>
          <a:p>
            <a:pPr lvl="1"/>
            <a:r>
              <a:rPr lang="en-US" b="1" i="1" dirty="0"/>
              <a:t>Internal </a:t>
            </a:r>
            <a:r>
              <a:rPr lang="en-US" dirty="0"/>
              <a:t>– using a &lt;style&gt; element in the &lt;head&gt; section</a:t>
            </a:r>
          </a:p>
          <a:p>
            <a:pPr lvl="1"/>
            <a:r>
              <a:rPr lang="en-US" b="1" i="1" dirty="0"/>
              <a:t>External</a:t>
            </a:r>
            <a:r>
              <a:rPr lang="en-US" dirty="0"/>
              <a:t> – using a &lt;link&gt; element to link an entire CSS file (this is generally the best way)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55319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CD9C-6F1D-4F1A-B827-FE89DFBB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B79E-911E-489A-96CB-29730F8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CSS applies a unique style to a single element</a:t>
            </a:r>
          </a:p>
          <a:p>
            <a:r>
              <a:rPr lang="en-US" dirty="0"/>
              <a:t>This always works using the style attribute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3507F-3E8C-484B-9076-E135DFA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6786"/>
            <a:ext cx="6096000" cy="12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3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DD2-2706-4A38-8096-C1DB127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E969-8A25-4845-804B-BE745444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CSS is used to define a style for a single HTML page</a:t>
            </a:r>
          </a:p>
          <a:p>
            <a:r>
              <a:rPr lang="en-US" dirty="0"/>
              <a:t>You create a &lt;style&gt; element within the &lt;head&gt; element and then write your CSS code directly inside of the &lt;style&gt;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DA03C-A67F-4CCA-9032-A550A32A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3" y="3360117"/>
            <a:ext cx="3078747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76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3170-8FDB-40B8-A876-25B80A1F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944D-FF77-4E4E-9D33-3FED0E7F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stylesheets are used to define the styles for many HTML pages</a:t>
            </a:r>
          </a:p>
          <a:p>
            <a:r>
              <a:rPr lang="en-US" dirty="0"/>
              <a:t>These are the preferred way to style an HTML page since they allow you to reuse your styles as many times as possible</a:t>
            </a:r>
          </a:p>
          <a:p>
            <a:r>
              <a:rPr lang="en-US" dirty="0"/>
              <a:t>You can link your external CSS file by using a &lt;link&gt; element in the &lt;head&gt; of an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85E3C-A0A7-4F6B-8717-C7D38ECC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055677"/>
            <a:ext cx="3733800" cy="28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AEF-496F-4570-89CD-E04F58EC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4FFA-93C5-400F-A41A-8C6C10FB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6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FFD-1457-4DC3-8AB3-C352B96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D09F-61C6-45A4-86F1-4D6843D3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external stylesheet cannot contain any HTML code and must have the extension .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BBD1-26C8-4B23-AEFC-58F9BF30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3136451"/>
            <a:ext cx="4733925" cy="37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5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C82D-721B-4992-9A05-CD8DF941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Colors, Fonts, and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5F25-72BF-4E51-A4CF-B2C86A6B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i="1" dirty="0"/>
              <a:t>color</a:t>
            </a:r>
            <a:r>
              <a:rPr lang="en-US" dirty="0"/>
              <a:t> property defines the color of the text</a:t>
            </a:r>
          </a:p>
          <a:p>
            <a:r>
              <a:rPr lang="en-US" dirty="0"/>
              <a:t>The CSS </a:t>
            </a:r>
            <a:r>
              <a:rPr lang="en-US" i="1" dirty="0"/>
              <a:t>font-family</a:t>
            </a:r>
            <a:r>
              <a:rPr lang="en-US" dirty="0"/>
              <a:t> property defines the font to be used</a:t>
            </a:r>
          </a:p>
          <a:p>
            <a:r>
              <a:rPr lang="en-US" dirty="0"/>
              <a:t>The CSS </a:t>
            </a:r>
            <a:r>
              <a:rPr lang="en-US" i="1" dirty="0"/>
              <a:t>font-size</a:t>
            </a:r>
            <a:r>
              <a:rPr lang="en-US" dirty="0"/>
              <a:t> property defines the font size to be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FBC0E-7A7F-4295-B3D2-A9452230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72" y="1935053"/>
            <a:ext cx="262912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7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3FDA-DC97-4903-993F-6D5617FF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4318-3804-445D-9E90-83C6DB86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border</a:t>
            </a:r>
            <a:r>
              <a:rPr lang="en-US" dirty="0"/>
              <a:t> property creates a border around an HTML element</a:t>
            </a:r>
          </a:p>
          <a:p>
            <a:r>
              <a:rPr lang="en-US" dirty="0"/>
              <a:t>Nearly all elements can use a border</a:t>
            </a:r>
          </a:p>
          <a:p>
            <a:r>
              <a:rPr lang="en-US" dirty="0"/>
              <a:t>Note: border is a shorthand property that can set border-style, border-width, and border-color all in the same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90E3-9181-44A4-AFCC-52C064B3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6796"/>
            <a:ext cx="6096000" cy="16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40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913D-2377-4D00-BDB5-CEE2673C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2970-D0A4-49FC-9AF5-35BC9489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</a:t>
            </a:r>
            <a:r>
              <a:rPr lang="en-US" dirty="0"/>
              <a:t> property defines a padding (space) between the text of an element and its border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B91BA-F600-4BFB-B27C-B87BF4BCB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49209"/>
            <a:ext cx="6096000" cy="21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59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3038-3773-4C28-922C-4849DBD7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4BEA-7E4A-41AA-952B-EA57AA08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margin</a:t>
            </a:r>
            <a:r>
              <a:rPr lang="en-US" dirty="0"/>
              <a:t> property defines the margin (space) outside of the border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BC15D-8EBC-4745-9C51-A77186EA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0125"/>
            <a:ext cx="6096000" cy="21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4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16DB-2CC6-431B-BCBA-EC338CB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85CB-BC47-4823-A31C-A81D6382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stylesheets can be referenced using a full URL or a relative path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92D5-22C9-4C4F-8C19-9FE46CE5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3835"/>
            <a:ext cx="12192000" cy="6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E05E-EF60-4CED-987F-5BB0B5FA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B7EE-EA7D-4DB3-B830-9EBD1E3D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 elements define a paragraph</a:t>
            </a:r>
          </a:p>
          <a:p>
            <a:r>
              <a:rPr lang="en-US" dirty="0"/>
              <a:t>Paragraphs always begin on a new line</a:t>
            </a:r>
          </a:p>
          <a:p>
            <a:r>
              <a:rPr lang="en-US" dirty="0"/>
              <a:t>Your browser will add a small margin around each paragraph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9CF40-B05C-435F-8CB5-CA3FFA18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77035"/>
            <a:ext cx="6096000" cy="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CA-27DA-40DF-BDAC-707B1C08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AD25-40A2-4BF1-BABE-99198A80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know exactly how our HTML code will be displayed until we run it</a:t>
            </a:r>
          </a:p>
          <a:p>
            <a:r>
              <a:rPr lang="en-US" dirty="0"/>
              <a:t>Even using the same HTML doc, your laptop will display things differently than your phone</a:t>
            </a:r>
          </a:p>
          <a:p>
            <a:r>
              <a:rPr lang="en-US" dirty="0"/>
              <a:t>Your browser will ignore any extra spaces or lines that you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7EE6F-8E3A-4BA7-A545-F99F5C53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7121"/>
            <a:ext cx="5429250" cy="1720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741D1-EF7C-40E1-87B5-DB94687B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6106584"/>
            <a:ext cx="6762750" cy="7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B902-3936-4075-95C5-4F58AA2E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1229-A0D4-43EB-AFEF-465B9559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elements are line breaks</a:t>
            </a:r>
          </a:p>
          <a:p>
            <a:r>
              <a:rPr lang="en-US" dirty="0"/>
              <a:t>You can use line break elements to start a new line without creating a new paragraph (or other element)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tags are </a:t>
            </a:r>
            <a:r>
              <a:rPr lang="en-US" i="1" dirty="0"/>
              <a:t>empty</a:t>
            </a:r>
            <a:r>
              <a:rPr lang="en-US" dirty="0"/>
              <a:t>, meaning they have no content or end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4883D-59DD-460B-8CFB-9CE92F0C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535"/>
            <a:ext cx="12192000" cy="932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A26E6-93F6-45E6-BB10-48BAD1B2F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4373976"/>
            <a:ext cx="3362325" cy="18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1925</Words>
  <Application>Microsoft Office PowerPoint</Application>
  <PresentationFormat>Widescreen</PresentationFormat>
  <Paragraphs>200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Formatting and Style</vt:lpstr>
      <vt:lpstr>HTML Headings</vt:lpstr>
      <vt:lpstr>Headings</vt:lpstr>
      <vt:lpstr>Headings are Important</vt:lpstr>
      <vt:lpstr>Bigger Headings</vt:lpstr>
      <vt:lpstr>HTML Paragraphs</vt:lpstr>
      <vt:lpstr>Paragraphs</vt:lpstr>
      <vt:lpstr>Display</vt:lpstr>
      <vt:lpstr>Line Breaks</vt:lpstr>
      <vt:lpstr>Horizontal Rules</vt:lpstr>
      <vt:lpstr>The Poem Problem</vt:lpstr>
      <vt:lpstr>The Poem Problem</vt:lpstr>
      <vt:lpstr>HTML Styles</vt:lpstr>
      <vt:lpstr>The Style Attribute</vt:lpstr>
      <vt:lpstr>Background Color</vt:lpstr>
      <vt:lpstr>Text Color</vt:lpstr>
      <vt:lpstr>Font</vt:lpstr>
      <vt:lpstr>Font Size</vt:lpstr>
      <vt:lpstr>Text Alignment</vt:lpstr>
      <vt:lpstr>HTML Formatting</vt:lpstr>
      <vt:lpstr>HTML Formatting Elements</vt:lpstr>
      <vt:lpstr>HTML Formatting Elements</vt:lpstr>
      <vt:lpstr>HTML Formatting Elements</vt:lpstr>
      <vt:lpstr>HTML Formatting Elements</vt:lpstr>
      <vt:lpstr>HTML Quotations</vt:lpstr>
      <vt:lpstr>HTML &lt;blockquote&gt; for Quotations</vt:lpstr>
      <vt:lpstr>HTML &lt;q&gt; for Short Quotes</vt:lpstr>
      <vt:lpstr>HTML &lt;abbr&gt; for Abbreviations</vt:lpstr>
      <vt:lpstr>HTML &lt;address&gt; for Contact Info</vt:lpstr>
      <vt:lpstr>HTML &lt;cite&gt; for Work Title</vt:lpstr>
      <vt:lpstr>HTML &lt;bdo&gt; - Bi Directional Override</vt:lpstr>
      <vt:lpstr>HTML Comments</vt:lpstr>
      <vt:lpstr>Comment Tags</vt:lpstr>
      <vt:lpstr>HTML Colors</vt:lpstr>
      <vt:lpstr>Colors</vt:lpstr>
      <vt:lpstr>Color Names</vt:lpstr>
      <vt:lpstr>Background Color</vt:lpstr>
      <vt:lpstr>Text Color</vt:lpstr>
      <vt:lpstr>Color Values</vt:lpstr>
      <vt:lpstr>RGB Colors</vt:lpstr>
      <vt:lpstr>RGB Color Values</vt:lpstr>
      <vt:lpstr>RGB Color Value</vt:lpstr>
      <vt:lpstr>RGBA Color Values</vt:lpstr>
      <vt:lpstr>HEX Colors</vt:lpstr>
      <vt:lpstr>Hex Colors</vt:lpstr>
      <vt:lpstr>Hex Colors</vt:lpstr>
      <vt:lpstr>HSL Colors</vt:lpstr>
      <vt:lpstr>HSL Color Values</vt:lpstr>
      <vt:lpstr>HSL Color Values</vt:lpstr>
      <vt:lpstr>Saturation</vt:lpstr>
      <vt:lpstr>Lightness</vt:lpstr>
      <vt:lpstr>HSL Grays</vt:lpstr>
      <vt:lpstr>HSLA Color Values</vt:lpstr>
      <vt:lpstr>HTML CSS</vt:lpstr>
      <vt:lpstr>What is CSS?</vt:lpstr>
      <vt:lpstr>Using CSS</vt:lpstr>
      <vt:lpstr>Inline CSS</vt:lpstr>
      <vt:lpstr>Internal CSS</vt:lpstr>
      <vt:lpstr>External CSS</vt:lpstr>
      <vt:lpstr>External CSS</vt:lpstr>
      <vt:lpstr>CSS Colors, Fonts, and Sizes</vt:lpstr>
      <vt:lpstr>CSS Border</vt:lpstr>
      <vt:lpstr>CSS Padding</vt:lpstr>
      <vt:lpstr>CSS Margins</vt:lpstr>
      <vt:lpstr>Link to External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26</cp:revision>
  <dcterms:created xsi:type="dcterms:W3CDTF">2023-05-30T15:16:01Z</dcterms:created>
  <dcterms:modified xsi:type="dcterms:W3CDTF">2023-05-31T14:46:15Z</dcterms:modified>
</cp:coreProperties>
</file>