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37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5" r:id="rId71"/>
    <p:sldId id="324" r:id="rId72"/>
    <p:sldId id="326" r:id="rId73"/>
    <p:sldId id="327" r:id="rId74"/>
    <p:sldId id="328" r:id="rId75"/>
    <p:sldId id="330" r:id="rId76"/>
    <p:sldId id="329" r:id="rId77"/>
    <p:sldId id="331" r:id="rId78"/>
    <p:sldId id="332" r:id="rId79"/>
    <p:sldId id="333" r:id="rId80"/>
    <p:sldId id="334" r:id="rId81"/>
    <p:sldId id="335" r:id="rId82"/>
    <p:sldId id="336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99410-0E86-438D-9D51-1AECC8E33C5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276D-7F3B-46D9-BB63-F7CB24C8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HREF – </a:t>
            </a:r>
            <a:r>
              <a:rPr lang="en-US" dirty="0" err="1"/>
              <a:t>HyperText</a:t>
            </a:r>
            <a:r>
              <a:rPr lang="en-US" dirty="0"/>
              <a:t>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276D-7F3B-46D9-BB63-F7CB24C81E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out on W3Schools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276D-7F3B-46D9-BB63-F7CB24C81E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provide JavaScript code for any images that you will need to work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276D-7F3B-46D9-BB63-F7CB24C81E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6913-BA16-4218-9DDD-C3354C42D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443AE-41C1-4772-B3FD-6922B25A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7D6A-D339-47F3-8892-AB0E4194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A8E5-E765-4806-BD42-39CCB3E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9D0A-FF7E-4F16-99CB-5C64494C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FA1F-C8EC-4AA5-8EBB-E57C928C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FD24F-C49F-4E97-B9E8-87F5302A3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2C0DE-5AA3-4609-9050-0EE16E44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5929-2A99-424B-A726-5A688A2A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627B-A574-4B69-A636-62DD2BF6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35DC-D5FF-41C0-8E14-1021D0184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596D0-1454-4F9A-B6B5-C5AE83C2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F892-8B16-4479-A0E7-C14E1F30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18C9-F4C7-42A2-A4AA-48846720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1733-A206-4B45-8187-4D628D90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3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8F4-8A52-48EE-9A2C-B98302A5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24D2-C389-4032-8A63-8DBE748E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4F01-CF7E-40B2-BE9A-153B95E3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641D-77B9-46FD-8517-DA2D402B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119D-566E-4E39-B19C-A8EA847E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1BAA-9C95-4090-9A4D-60D9234B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93BD7-F698-406B-8593-11F8DEC7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FABF-C9E1-4060-99C0-47D2CE2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CBB0-ED21-445A-BCB3-6C303703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B6DB-7FE5-44C4-83FC-98628BE4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6B05-4021-4907-AD68-6CC5EA54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3BDE-4DEA-410E-9E06-B0B6EF769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21B0-CF82-4856-82BB-20DA5DF35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AB05-D12C-47BE-BF88-C6E0939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C8F1C-954B-4742-A983-79733A5C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21A30-7032-436B-A5D5-DDFEE86C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33B5-1E42-45AE-94C7-F857C954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0F00-4C60-4C41-ABE3-3FE37EBC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5CAD-F438-4852-9659-201E74B7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5D9F1-68BE-430A-A56F-C2614FEF5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38280-A209-4E1B-AD77-CAFF8FC93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DAD37-CFCF-49EA-8769-A9A38BA1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45CA6-3E97-4B13-9FFE-8FBDA6F7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56840-3D03-4604-AF34-7D9055D4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45BD-8640-4B41-928D-0AE642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D9C1E-D689-410F-9FA3-BA3CEDA2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15108-B62F-4C63-86D7-030834BB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52202-E5AA-4033-BC1C-B59F9AB7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1784B-DFD2-445C-870C-895FC00D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6F393-B654-4089-88DE-82FE4B5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B298-9C43-4ABE-913B-48CC0D2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935D-4E33-4282-949C-AF83E47B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CD14-0B79-47B6-8CBF-42992864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A4374-6E7B-4544-94C6-EA5FCF43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6419-21CD-4E96-9520-FA408A47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A8D7E-496E-47C0-849D-B63A6C54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4028-6132-4B9C-B9E0-A9AFF559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837-355E-4DCF-8DDA-8FC0701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1DAA3-75D0-435F-8590-49D035E3E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D4B2-FFD3-4D5A-85B0-94F42C305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D3124-321E-431F-A5B7-A2B214FA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C324D-4889-4E14-84F6-B231003C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5205C-6D73-4E27-AFAD-2603DBA4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ADD97-6619-4360-B205-1E7F21F5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609A-2D11-44CE-810B-6D37D534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CE47-8847-4C35-9791-DFB1C5067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3B53-0737-4BEF-AE82-E80B15C42E7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3667-5892-49DA-A1AE-E790FB9A0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288E-E7BD-4576-BB9C-67973AF14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0091-D991-4E5C-B02B-477181C6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www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tm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tmp"/><Relationship Id="rId5" Type="http://schemas.openxmlformats.org/officeDocument/2006/relationships/image" Target="../media/image78.tmp"/><Relationship Id="rId4" Type="http://schemas.openxmlformats.org/officeDocument/2006/relationships/image" Target="../media/image77.tmp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tmp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tmp"/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2143-5154-43CE-BF51-364B5366F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HTML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ED3C-106C-41BD-9F5C-DAE819AAF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43419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59F-4D6C-49C7-8901-62284503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023B-9D4A-402A-8B20-F17D39EA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title</a:t>
            </a:r>
            <a:r>
              <a:rPr lang="en-US" dirty="0"/>
              <a:t> attribute specifies extra info for an element</a:t>
            </a:r>
          </a:p>
          <a:p>
            <a:r>
              <a:rPr lang="en-US" dirty="0"/>
              <a:t>The title attribute can create a tooltip for a link, so that it shows what will happen when you mouse over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8E2D2-5262-48F4-A6DF-2ECF0EA1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0763"/>
            <a:ext cx="12192000" cy="5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4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D186-19DE-4FDB-9FB0-9A2E2E5F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F4A1-9BF1-452D-9C6D-2F1DC3B6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6AE-39DA-45FD-AA6D-A954E8FE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Colors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DA16-0EFE-4990-8536-D88C9086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links are blue and underlined when they haven’t been used</a:t>
            </a:r>
          </a:p>
          <a:p>
            <a:r>
              <a:rPr lang="en-US" dirty="0"/>
              <a:t>We can customize our links colors for each of their states (visited, unvisited, active, hovered)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85277-0921-4EC5-AB3E-AC2E0CB9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5694527"/>
            <a:ext cx="3248025" cy="11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DD56-4222-41FA-8B07-BD550E7A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CA3A-BD36-4EDA-AF23-535F1F67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style links to look like buttons using CSS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EC3CF-6EC2-4A3F-833C-A37C2320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5" y="4567066"/>
            <a:ext cx="2809875" cy="2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1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DBF-23E4-497C-A0A9-32F2A675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Bookmarks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92158-0A18-400F-BDCB-D85D7159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1345-033D-489C-869A-4CB78843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Bookmarks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6DBD-257D-41E9-BCFA-8AD0D253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long web pages, bookmarks can be very helpful</a:t>
            </a:r>
          </a:p>
          <a:p>
            <a:r>
              <a:rPr lang="en-US" dirty="0"/>
              <a:t>We can create bookmarks by adding anchors that link to ids instead of URLs</a:t>
            </a:r>
          </a:p>
          <a:p>
            <a:r>
              <a:rPr lang="en-US" dirty="0"/>
              <a:t>Whenever the link is clicked it will jump to the location of the id</a:t>
            </a:r>
          </a:p>
          <a:p>
            <a:r>
              <a:rPr lang="en-US" dirty="0"/>
              <a:t>This can jump to a point on another page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6D1F3-01F7-4093-A943-E230DA873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422"/>
            <a:ext cx="5305425" cy="698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90373-E9E6-4509-8E79-E4F6634A4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4" y="5662465"/>
            <a:ext cx="6619876" cy="678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47B34-742D-43EC-AA00-64EFA1CA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6340511"/>
            <a:ext cx="6886575" cy="5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B78-E7AF-4DC7-94A7-EF9AC7E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8316-B7CD-46A0-B000-EFF995196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D14A-44E4-4BEB-853F-ACAB4EBF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9625-52FF-4DE0-8F1F-AD73C0B8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element embeds an image in a web page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elements are </a:t>
            </a:r>
            <a:r>
              <a:rPr lang="en-US" i="1" dirty="0"/>
              <a:t>empty</a:t>
            </a:r>
            <a:r>
              <a:rPr lang="en-US" dirty="0"/>
              <a:t> (no content) and have no closing tag</a:t>
            </a:r>
          </a:p>
          <a:p>
            <a:r>
              <a:rPr lang="en-US" dirty="0"/>
              <a:t>All images have two attributes: </a:t>
            </a:r>
            <a:r>
              <a:rPr lang="en-US" b="1" i="1" dirty="0" err="1"/>
              <a:t>src</a:t>
            </a:r>
            <a:r>
              <a:rPr lang="en-US" b="1" i="1" dirty="0"/>
              <a:t> </a:t>
            </a:r>
            <a:r>
              <a:rPr lang="en-US" dirty="0"/>
              <a:t>– the path to an image, and </a:t>
            </a:r>
            <a:r>
              <a:rPr lang="en-US" b="1" i="1" dirty="0"/>
              <a:t>alt</a:t>
            </a:r>
            <a:r>
              <a:rPr lang="en-US" dirty="0"/>
              <a:t> – Alternate text for an image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55C32-96BE-45B9-9639-53F1960F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4009"/>
            <a:ext cx="12192000" cy="11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0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FD25-B25A-4036-B255-C2C54ABE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b="1" i="1" dirty="0"/>
              <a:t>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5317-565F-412E-9D38-A151987B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b="1" i="1" dirty="0"/>
              <a:t> </a:t>
            </a:r>
            <a:r>
              <a:rPr lang="en-US" dirty="0"/>
              <a:t>attribute specifies the file path (URL) to an image</a:t>
            </a:r>
          </a:p>
          <a:p>
            <a:r>
              <a:rPr lang="en-US" dirty="0"/>
              <a:t>We need the file path because &lt;</a:t>
            </a:r>
            <a:r>
              <a:rPr lang="en-US" dirty="0" err="1"/>
              <a:t>img</a:t>
            </a:r>
            <a:r>
              <a:rPr lang="en-US" dirty="0"/>
              <a:t>&gt; elements do not actually put an image into the web page, only a reference to one</a:t>
            </a:r>
          </a:p>
          <a:p>
            <a:r>
              <a:rPr lang="en-US" dirty="0"/>
              <a:t>When it is time to load the page, the &lt;</a:t>
            </a:r>
            <a:r>
              <a:rPr lang="en-US" dirty="0" err="1"/>
              <a:t>img</a:t>
            </a:r>
            <a:r>
              <a:rPr lang="en-US" dirty="0"/>
              <a:t>&gt; element will fetch the image from the web server and display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F2708-D248-4CDB-8133-B4A608BAD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43536"/>
            <a:ext cx="12192000" cy="7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039C-7CC1-4818-9A26-457F8911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alt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CA23-9348-43F4-9773-F551F49C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alt</a:t>
            </a:r>
            <a:r>
              <a:rPr lang="en-US" dirty="0"/>
              <a:t> attribute provides text that describes the image in case it doesn’t load or the user needs a screen reader</a:t>
            </a:r>
          </a:p>
          <a:p>
            <a:r>
              <a:rPr lang="en-US" dirty="0"/>
              <a:t>The alt text will display if the image cannot be found</a:t>
            </a:r>
          </a:p>
        </p:txBody>
      </p:sp>
    </p:spTree>
    <p:extLst>
      <p:ext uri="{BB962C8B-B14F-4D97-AF65-F5344CB8AC3E}">
        <p14:creationId xmlns:p14="http://schemas.microsoft.com/office/powerpoint/2010/main" val="252385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35C1-AA3C-42BB-A373-445CC261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EFE8-E4A9-4BAD-B291-984823DE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HTML’s links (anchors) are Hyperlinks </a:t>
            </a:r>
          </a:p>
          <a:p>
            <a:r>
              <a:rPr lang="en-US" dirty="0"/>
              <a:t>Links will allow users to jump to another document, or even another location in the same document</a:t>
            </a:r>
          </a:p>
          <a:p>
            <a:r>
              <a:rPr lang="en-US" dirty="0"/>
              <a:t>Links can be anything, including images, buttons, or any other element</a:t>
            </a:r>
          </a:p>
        </p:txBody>
      </p:sp>
    </p:spTree>
    <p:extLst>
      <p:ext uri="{BB962C8B-B14F-4D97-AF65-F5344CB8AC3E}">
        <p14:creationId xmlns:p14="http://schemas.microsoft.com/office/powerpoint/2010/main" val="369685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CBFC-DDA2-4E21-85EA-931D4EC8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1421-5FAE-40B3-BF4C-DCD63DF1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specify the style of an image: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style attribute to set both the width and height using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width and height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AFC22-2A85-48B4-A4E9-11DA5496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793"/>
            <a:ext cx="12192000" cy="503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80820-99B9-443D-B722-F304A1160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44266"/>
            <a:ext cx="12192000" cy="7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3F26-CFE2-430C-A180-8ED33A70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8E29-0990-4A89-9B5C-7A4DCBF6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always specify a width and height of your images to prevent flickering when they display</a:t>
            </a:r>
          </a:p>
          <a:p>
            <a:r>
              <a:rPr lang="en-US" dirty="0"/>
              <a:t>Either way of sizing an image works, but if you use the style attribute it will prevent external CSS files from changing the size of your images</a:t>
            </a:r>
          </a:p>
        </p:txBody>
      </p:sp>
    </p:spTree>
    <p:extLst>
      <p:ext uri="{BB962C8B-B14F-4D97-AF65-F5344CB8AC3E}">
        <p14:creationId xmlns:p14="http://schemas.microsoft.com/office/powerpoint/2010/main" val="157848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CED2-28DF-4DF6-A996-C7FCD813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42E9-02E2-4729-8FAD-DB834DD5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HTML supports the GIF image format</a:t>
            </a:r>
          </a:p>
          <a:p>
            <a:r>
              <a:rPr lang="en-US" dirty="0"/>
              <a:t>This allows you to run animations on your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069FB-2DBC-46B8-A46F-FC443C81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92981"/>
            <a:ext cx="12192000" cy="6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6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40B1-7D5C-488D-AC84-0994CB69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Floating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737F-03A5-46F2-A896-0D575D7B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CSS </a:t>
            </a:r>
            <a:r>
              <a:rPr lang="en-US" b="1" i="1" dirty="0"/>
              <a:t>float</a:t>
            </a:r>
            <a:r>
              <a:rPr lang="en-US" dirty="0"/>
              <a:t> property to make an image “float” to the right or left of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4F5A8-D88C-42B5-956D-8FF7D6AC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45" y="4548940"/>
            <a:ext cx="7102455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07D-1609-4869-86E9-73522313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Image Formats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66B64-C07D-4A7A-A9DF-B0FC69AB7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697"/>
            <a:ext cx="12192000" cy="2602904"/>
          </a:xfrm>
        </p:spPr>
      </p:pic>
    </p:spTree>
    <p:extLst>
      <p:ext uri="{BB962C8B-B14F-4D97-AF65-F5344CB8AC3E}">
        <p14:creationId xmlns:p14="http://schemas.microsoft.com/office/powerpoint/2010/main" val="153561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5DF2-CDBA-4D7B-B826-A3ADB29B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09F2-F654-4B32-9B3A-8927F8D22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75C9-64A8-441D-B847-91A3FD4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D3DC-9C73-4419-A51D-74BB904F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Image Maps</a:t>
            </a:r>
            <a:r>
              <a:rPr lang="en-US" dirty="0"/>
              <a:t> allow you to create clickable areas on an image</a:t>
            </a:r>
          </a:p>
          <a:p>
            <a:r>
              <a:rPr lang="en-US" dirty="0"/>
              <a:t>The </a:t>
            </a:r>
            <a:r>
              <a:rPr lang="en-US" i="1" dirty="0"/>
              <a:t>Image Map</a:t>
            </a:r>
            <a:r>
              <a:rPr lang="en-US" dirty="0"/>
              <a:t> is created using the &lt;map&gt; element</a:t>
            </a:r>
          </a:p>
          <a:p>
            <a:r>
              <a:rPr lang="en-US" dirty="0"/>
              <a:t>The clickable areas are created using the &lt;area&gt;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7EA4D-5D5E-4557-9AB9-D192F319D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49" y="3245807"/>
            <a:ext cx="3817951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19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E35D-2344-4DFC-BD74-6A0AD261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CBBD-AFEB-43B4-8132-9F531548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 will work differently depending on where it is clicked</a:t>
            </a:r>
          </a:p>
          <a:p>
            <a:r>
              <a:rPr lang="en-US" dirty="0"/>
              <a:t>We just need to write HTML code to designate the clickable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DF23-2B03-4390-B6D2-1682BDCEE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28" y="5272903"/>
            <a:ext cx="6370872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827C-80C2-43BB-8C29-F34DC1EE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1490-76CE-450D-BA2C-A675D66C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image map, we first need to create an image element with the </a:t>
            </a:r>
            <a:r>
              <a:rPr lang="en-US" b="1" i="1" dirty="0" err="1"/>
              <a:t>usemap</a:t>
            </a:r>
            <a:r>
              <a:rPr lang="en-US" dirty="0"/>
              <a:t> attribute</a:t>
            </a:r>
          </a:p>
          <a:p>
            <a:r>
              <a:rPr lang="en-US" dirty="0"/>
              <a:t>The </a:t>
            </a:r>
            <a:r>
              <a:rPr lang="en-US" dirty="0" err="1"/>
              <a:t>usemap</a:t>
            </a:r>
            <a:r>
              <a:rPr lang="en-US" dirty="0"/>
              <a:t> value always begins with a # followed by the name of the image map</a:t>
            </a:r>
          </a:p>
          <a:p>
            <a:r>
              <a:rPr lang="en-US" dirty="0"/>
              <a:t>This will work for any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BF8CA-2EA3-4C62-9A69-4BB0D9AB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7219"/>
            <a:ext cx="12192000" cy="7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2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460E-9F52-45CD-8F5C-6CC93A69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Image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8045-90BA-4431-B9FF-A334E3F3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&lt;map&gt; element is used to creates the image map using the image you created</a:t>
            </a:r>
          </a:p>
          <a:p>
            <a:r>
              <a:rPr lang="en-US" dirty="0"/>
              <a:t>&lt;map&gt; has a required attribute of “name”, which is how you link it to the image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05DD8-95AA-4EF6-911F-FBF36556D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12875"/>
            <a:ext cx="6096000" cy="13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F627-35F4-4CC8-BB77-15E10B3E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E2A0-BC9A-48FF-9F93-BE323C9C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are created using &lt;a&gt; tags</a:t>
            </a:r>
          </a:p>
          <a:p>
            <a:r>
              <a:rPr lang="en-US" dirty="0"/>
              <a:t>The </a:t>
            </a:r>
            <a:r>
              <a:rPr lang="en-US" b="1" i="1" dirty="0" err="1"/>
              <a:t>href</a:t>
            </a:r>
            <a:r>
              <a:rPr lang="en-US" dirty="0"/>
              <a:t> attribute is the location you want to link to </a:t>
            </a:r>
          </a:p>
          <a:p>
            <a:r>
              <a:rPr lang="en-US" dirty="0"/>
              <a:t>Everything between the start and end tag will be shown to the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592CF-656E-4BB6-823D-D70305714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13009"/>
            <a:ext cx="6096000" cy="8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AD3-1E75-4F1A-9518-CA9DB4B1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238-017C-4055-B092-0F94E22B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clickable areas are &lt;area&gt; elements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91F4-C863-49EB-BA6C-F1B07B1E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50089"/>
            <a:ext cx="12192000" cy="4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34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19A4-FD04-4588-A735-D3370F24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0488-9977-407A-8C5C-AB8B7F68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the clickable area must be defined</a:t>
            </a:r>
          </a:p>
          <a:p>
            <a:r>
              <a:rPr lang="en-US" dirty="0"/>
              <a:t>You can choose any of the following shapes for the clickable area:</a:t>
            </a:r>
          </a:p>
          <a:p>
            <a:pPr lvl="1"/>
            <a:r>
              <a:rPr lang="en-US" dirty="0" err="1"/>
              <a:t>rect</a:t>
            </a:r>
            <a:r>
              <a:rPr lang="en-US" dirty="0"/>
              <a:t> – a rectangular area</a:t>
            </a:r>
          </a:p>
          <a:p>
            <a:pPr lvl="1"/>
            <a:r>
              <a:rPr lang="en-US" dirty="0"/>
              <a:t>circle – a circular area</a:t>
            </a:r>
          </a:p>
          <a:p>
            <a:pPr lvl="1"/>
            <a:r>
              <a:rPr lang="en-US" dirty="0"/>
              <a:t>poly – a polygonal area</a:t>
            </a:r>
          </a:p>
          <a:p>
            <a:pPr lvl="1"/>
            <a:r>
              <a:rPr lang="en-US" dirty="0"/>
              <a:t>default – the entire area of the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95674-24DF-4FB3-89D1-9313792F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492"/>
            <a:ext cx="12192000" cy="6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ECE7-3B3A-4C23-BD14-102C15B7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= “</a:t>
            </a:r>
            <a:r>
              <a:rPr lang="en-US" dirty="0" err="1"/>
              <a:t>rect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85F8-ADB0-4EA4-8028-5664BACE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rect’s</a:t>
            </a:r>
            <a:r>
              <a:rPr lang="en-US" dirty="0"/>
              <a:t> coordinates come in two pairs</a:t>
            </a:r>
          </a:p>
          <a:p>
            <a:r>
              <a:rPr lang="en-US" dirty="0"/>
              <a:t>One set of coordinates is x and y axis pixels of the top left corner</a:t>
            </a:r>
          </a:p>
          <a:p>
            <a:r>
              <a:rPr lang="en-US" dirty="0"/>
              <a:t>The other is the x and y </a:t>
            </a:r>
            <a:r>
              <a:rPr lang="en-US" dirty="0" err="1"/>
              <a:t>coodinates</a:t>
            </a:r>
            <a:r>
              <a:rPr lang="en-US" dirty="0"/>
              <a:t> of the bottom right corner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7D552-05E0-45B1-9E13-DAAA7BA9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73" y="3314393"/>
            <a:ext cx="3772227" cy="3543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9855E-BC1C-4ECC-BAE7-4C2D9CF4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858673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24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54C9-B616-46CC-B767-AC6E8D6C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Shape=“circle”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563F-D3FC-49E7-ABC7-18132635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 takes a coordinate for the center of the circle and a distance for the radius (distance from center to edge)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3DA48-C0AB-4B90-8889-4FE5C6700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52" y="3268669"/>
            <a:ext cx="3779848" cy="358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D2720-2804-4096-9231-1CA1DEA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9754"/>
            <a:ext cx="8412152" cy="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39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9ED5-9205-4926-94BD-2E110F9A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Shape=“poly”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7F0E-A004-4F4B-B5A6-6C056C24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 can create an image map from as many coordinate pairs as you need</a:t>
            </a:r>
          </a:p>
          <a:p>
            <a:r>
              <a:rPr lang="en-US" dirty="0"/>
              <a:t>This will allow you to create custom shapes by selecting coordinates on the borders of the area you want to be clickable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734F2-0268-43E8-9FF7-3E29A8B10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89" y="3748771"/>
            <a:ext cx="2834886" cy="3109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0E26D-FC8B-4A1A-B02C-B7478D7E3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5921"/>
            <a:ext cx="9271389" cy="4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73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28E6-B88B-4678-9E50-C6B4B3AF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837E-61DE-4BFD-9F8D-EACBD449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clickable areas we have created can trigger JavaScript functions</a:t>
            </a:r>
          </a:p>
          <a:p>
            <a:r>
              <a:rPr lang="en-US" dirty="0"/>
              <a:t>These functions can create any effect that we’d like</a:t>
            </a:r>
          </a:p>
          <a:p>
            <a:r>
              <a:rPr lang="en-US" dirty="0"/>
              <a:t>We’ll learn more about JavaScript in the 3</a:t>
            </a:r>
            <a:r>
              <a:rPr lang="en-US" baseline="30000" dirty="0"/>
              <a:t>rd</a:t>
            </a:r>
            <a:r>
              <a:rPr lang="en-US" dirty="0"/>
              <a:t> section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07252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42D5-5E4E-4FB3-8848-7D3F3B02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Image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12AD-13D8-44A9-B6A0-6944DA87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Maps are a neat feature, but it can be a pain to find the coordinates of an image</a:t>
            </a:r>
          </a:p>
          <a:p>
            <a:r>
              <a:rPr lang="en-US" dirty="0"/>
              <a:t>Many Image Maps are created using percentages rather than pixels, since images sizes may need to be different sizes for different screens</a:t>
            </a:r>
          </a:p>
          <a:p>
            <a:r>
              <a:rPr lang="en-US" dirty="0"/>
              <a:t>Additionally, not all browser’s dev tools allow you to see the pixel coordinates of an image, so you may need either image editing software or JavaScript to step in</a:t>
            </a:r>
          </a:p>
        </p:txBody>
      </p:sp>
    </p:spTree>
    <p:extLst>
      <p:ext uri="{BB962C8B-B14F-4D97-AF65-F5344CB8AC3E}">
        <p14:creationId xmlns:p14="http://schemas.microsoft.com/office/powerpoint/2010/main" val="3004231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EE83-92FC-491C-A35A-B253638B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3A1-4CDA-4631-9625-E5415B25A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CBFA-DFA5-424F-BBEB-19B79DE2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 on an 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EC04-F1DE-4487-8A80-156F91A0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images allow you to create interesting backgrounds using any image that you choose</a:t>
            </a:r>
          </a:p>
          <a:p>
            <a:r>
              <a:rPr lang="en-US" dirty="0"/>
              <a:t>You can create background images using the style attribute of an element with the CSS </a:t>
            </a:r>
            <a:r>
              <a:rPr lang="en-US" b="1" i="1" dirty="0"/>
              <a:t>background-image</a:t>
            </a:r>
            <a:r>
              <a:rPr lang="en-US" dirty="0"/>
              <a:t> 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706B2-A977-464F-95EF-E80C5622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032"/>
            <a:ext cx="12192000" cy="10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3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3459-CD85-4C5C-AC51-7060EC02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 on a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CD6-78E2-437B-9D83-53C1A743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you’ll want a background image to cover an entire page </a:t>
            </a:r>
          </a:p>
          <a:p>
            <a:r>
              <a:rPr lang="en-US" dirty="0"/>
              <a:t>You can accomplish this by setting the background-image property of the </a:t>
            </a:r>
            <a:r>
              <a:rPr lang="en-US" i="1" dirty="0"/>
              <a:t>body</a:t>
            </a:r>
            <a:r>
              <a:rPr lang="en-US" dirty="0"/>
              <a:t> element</a:t>
            </a:r>
          </a:p>
          <a:p>
            <a:r>
              <a:rPr lang="en-US" dirty="0"/>
              <a:t>Be default the image will repeat itself (horizontally and vertically) if it is smaller than the element it is inside of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0314C-1141-4928-AFEE-71DF775D8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4960456"/>
            <a:ext cx="3566469" cy="1897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A3853-7949-4AC1-BA56-EEBC67EF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58001"/>
            <a:ext cx="6096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0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075B-B199-47D1-A358-66861C3F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BF36-D7CA-46A4-A6E5-4F0650A7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</a:t>
            </a:r>
          </a:p>
          <a:p>
            <a:pPr lvl="1"/>
            <a:r>
              <a:rPr lang="en-US" dirty="0"/>
              <a:t>Unvisited links are underlined and blue</a:t>
            </a:r>
          </a:p>
          <a:p>
            <a:pPr lvl="1"/>
            <a:r>
              <a:rPr lang="en-US" dirty="0"/>
              <a:t>Visited links are underlined and purple</a:t>
            </a:r>
          </a:p>
          <a:p>
            <a:pPr lvl="1"/>
            <a:r>
              <a:rPr lang="en-US" dirty="0"/>
              <a:t>Active links are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231334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4051-FE1B-40C1-9436-8EE0C14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EBE1-ACD9-4FC6-A0B3-09097DB0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generally isn’t what you’re looking for, so you can stop this by using the CSS </a:t>
            </a:r>
            <a:r>
              <a:rPr lang="en-US" b="1" i="1" dirty="0"/>
              <a:t>background-repeat</a:t>
            </a:r>
            <a:r>
              <a:rPr lang="en-US" dirty="0"/>
              <a:t> property to </a:t>
            </a:r>
            <a:r>
              <a:rPr lang="en-US" b="1" i="1" dirty="0"/>
              <a:t>no-repeat</a:t>
            </a:r>
            <a:endParaRPr lang="en-US" dirty="0"/>
          </a:p>
          <a:p>
            <a:r>
              <a:rPr lang="en-US" dirty="0"/>
              <a:t>This will display the image in its current size a single time inside your body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A76BD-4A5B-471E-9822-E5E8737F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685863"/>
            <a:ext cx="6096000" cy="2172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1505F-50BE-4860-B443-03FFD3B1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396"/>
            <a:ext cx="6096000" cy="1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2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B4E1-2633-4F95-A59A-310087F7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6BE0-4650-42B5-ADC7-5D9A2F51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an image to cover an entire element (like body), you can set the CSS </a:t>
            </a:r>
            <a:r>
              <a:rPr lang="en-US" b="1" i="1" dirty="0"/>
              <a:t>background-size</a:t>
            </a:r>
            <a:r>
              <a:rPr lang="en-US" dirty="0"/>
              <a:t> property to </a:t>
            </a:r>
            <a:r>
              <a:rPr lang="en-US" b="1" i="1" dirty="0"/>
              <a:t>cover</a:t>
            </a:r>
            <a:endParaRPr lang="en-US" dirty="0"/>
          </a:p>
          <a:p>
            <a:r>
              <a:rPr lang="en-US" dirty="0"/>
              <a:t>You will also want to set the CSS </a:t>
            </a:r>
            <a:r>
              <a:rPr lang="en-US" b="1" i="1" dirty="0"/>
              <a:t>background-attachment</a:t>
            </a:r>
            <a:r>
              <a:rPr lang="en-US" dirty="0"/>
              <a:t> property to </a:t>
            </a:r>
            <a:r>
              <a:rPr lang="en-US" b="1" i="1" dirty="0"/>
              <a:t>fixed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78E83-B37F-40FC-8BAD-75B05986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1" y="3424801"/>
            <a:ext cx="6191250" cy="34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9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D626-6AAE-48A6-AAF8-46C6416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Stretch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6A22-8A70-44B9-88EB-8E7AF378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the background image to fit the entire element, you can set the CSS </a:t>
            </a:r>
            <a:r>
              <a:rPr lang="en-US" b="1" i="1" dirty="0"/>
              <a:t>background-size</a:t>
            </a:r>
            <a:r>
              <a:rPr lang="en-US" dirty="0"/>
              <a:t> property to </a:t>
            </a:r>
            <a:r>
              <a:rPr lang="en-US" b="1" i="1" dirty="0"/>
              <a:t>100% 100%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2CBEC-105B-46D8-ADB0-E7E49D0FD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46589"/>
            <a:ext cx="6096000" cy="32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5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B78B-C492-4098-9985-19AF0A4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Picture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BDE85-7F06-4FFC-937A-2010926BB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5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388D-AF06-4F49-8BDD-F1781F18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&lt;picture&gt;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A5A-722E-4019-91CB-21627B0D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/>
              <a:t>The &lt;picture&gt; element gives web developers more flexibility in specifying image resources</a:t>
            </a:r>
          </a:p>
          <a:p>
            <a:r>
              <a:rPr lang="en-US" dirty="0"/>
              <a:t>&lt;picture&gt; elements can contain multiple &lt;source&gt; elements, each of which refers to a different image</a:t>
            </a:r>
          </a:p>
          <a:p>
            <a:r>
              <a:rPr lang="en-US" dirty="0"/>
              <a:t>This will let you display different images (with different resolutions) depending on screen size</a:t>
            </a:r>
          </a:p>
        </p:txBody>
      </p:sp>
    </p:spTree>
    <p:extLst>
      <p:ext uri="{BB962C8B-B14F-4D97-AF65-F5344CB8AC3E}">
        <p14:creationId xmlns:p14="http://schemas.microsoft.com/office/powerpoint/2010/main" val="2283702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80F1-B752-4736-AC0E-8E45D617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&lt;picture&gt;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127B-0A52-4C6B-B7EC-1CD0B1F2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&lt;source&gt; element has a </a:t>
            </a:r>
            <a:r>
              <a:rPr lang="en-US" b="1" i="1" dirty="0"/>
              <a:t>media</a:t>
            </a:r>
            <a:r>
              <a:rPr lang="en-US" dirty="0"/>
              <a:t> attribute defines when the image is most suitable</a:t>
            </a:r>
          </a:p>
          <a:p>
            <a:r>
              <a:rPr lang="en-US" i="1" dirty="0"/>
              <a:t>The last element of a &lt;picture&gt; element should always be an &lt;</a:t>
            </a:r>
            <a:r>
              <a:rPr lang="en-US" i="1" dirty="0" err="1"/>
              <a:t>img</a:t>
            </a:r>
            <a:r>
              <a:rPr lang="en-US" i="1" dirty="0"/>
              <a:t>&gt;, since some browsers do not support &lt;picture&gt;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05870-61B5-47C9-BCF4-51FD7C74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51560"/>
            <a:ext cx="6096000" cy="14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44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436-DE53-4FEB-8B98-6C2FA5A5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&lt;picture&gt;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5EDF-9C75-4533-9EA9-D20FC927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  <a:p>
            <a:pPr lvl="1"/>
            <a:r>
              <a:rPr lang="en-US" dirty="0"/>
              <a:t>Smaller devices like phones won’t benefit from loading large, high resolution (&gt;2k) images, so we can save on performance</a:t>
            </a:r>
          </a:p>
          <a:p>
            <a:r>
              <a:rPr lang="en-US" dirty="0"/>
              <a:t>Format Support</a:t>
            </a:r>
          </a:p>
          <a:p>
            <a:pPr lvl="1"/>
            <a:r>
              <a:rPr lang="en-US" dirty="0"/>
              <a:t>Certain browsers may not support some image formats, so the browser will use the first format it </a:t>
            </a:r>
            <a:r>
              <a:rPr lang="en-US" i="1" dirty="0"/>
              <a:t>does</a:t>
            </a:r>
            <a:r>
              <a:rPr lang="en-US" dirty="0"/>
              <a:t> recognize</a:t>
            </a:r>
          </a:p>
        </p:txBody>
      </p:sp>
    </p:spTree>
    <p:extLst>
      <p:ext uri="{BB962C8B-B14F-4D97-AF65-F5344CB8AC3E}">
        <p14:creationId xmlns:p14="http://schemas.microsoft.com/office/powerpoint/2010/main" val="2065972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4B9E-D9B0-4F9E-B1D6-84027CF2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8968-8BE7-466D-A20A-E4FD93DA5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0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B64-5107-458C-8A4B-450EE64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B0D9-18D2-4B00-A3B9-78C1F93A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&lt;table&gt; tag creates an HTML table</a:t>
            </a:r>
          </a:p>
          <a:p>
            <a:r>
              <a:rPr lang="en-US" dirty="0"/>
              <a:t>You can create table rows with the &lt;tr&gt; element</a:t>
            </a:r>
          </a:p>
          <a:p>
            <a:r>
              <a:rPr lang="en-US" dirty="0"/>
              <a:t>You can create table headers with the &lt;</a:t>
            </a:r>
            <a:r>
              <a:rPr lang="en-US" dirty="0" err="1"/>
              <a:t>th</a:t>
            </a:r>
            <a:r>
              <a:rPr lang="en-US" dirty="0"/>
              <a:t>&gt; element</a:t>
            </a:r>
          </a:p>
        </p:txBody>
      </p:sp>
    </p:spTree>
    <p:extLst>
      <p:ext uri="{BB962C8B-B14F-4D97-AF65-F5344CB8AC3E}">
        <p14:creationId xmlns:p14="http://schemas.microsoft.com/office/powerpoint/2010/main" val="3751564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D90F-AAD4-40F7-B525-15809071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D5D9-1D82-4D62-9C37-B013C0F3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cell of the table is defined using a &lt;td&gt; element</a:t>
            </a:r>
          </a:p>
          <a:p>
            <a:pPr lvl="1"/>
            <a:r>
              <a:rPr lang="en-US" dirty="0"/>
              <a:t>Can hold </a:t>
            </a:r>
            <a:r>
              <a:rPr lang="en-US" i="1" dirty="0"/>
              <a:t>almost </a:t>
            </a:r>
            <a:r>
              <a:rPr lang="en-US" dirty="0"/>
              <a:t>any element 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elements are bold and centered by default</a:t>
            </a:r>
          </a:p>
          <a:p>
            <a:r>
              <a:rPr lang="en-US" dirty="0"/>
              <a:t>&lt;td&gt; elements are regular and left-aligned by default</a:t>
            </a:r>
          </a:p>
        </p:txBody>
      </p:sp>
    </p:spTree>
    <p:extLst>
      <p:ext uri="{BB962C8B-B14F-4D97-AF65-F5344CB8AC3E}">
        <p14:creationId xmlns:p14="http://schemas.microsoft.com/office/powerpoint/2010/main" val="13896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E573-56CC-43EE-BC19-FC0728F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– target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2DEE-A564-4F7F-BB2C-5B0C5476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attribute specifies where to open the linked document</a:t>
            </a:r>
          </a:p>
          <a:p>
            <a:r>
              <a:rPr lang="en-US" dirty="0"/>
              <a:t>It has the following possible values</a:t>
            </a:r>
          </a:p>
          <a:p>
            <a:pPr lvl="1"/>
            <a:r>
              <a:rPr lang="en-US" dirty="0"/>
              <a:t>_self (Default) – Opens document in same tab it was clicked in</a:t>
            </a:r>
          </a:p>
          <a:p>
            <a:pPr lvl="1"/>
            <a:r>
              <a:rPr lang="en-US" dirty="0"/>
              <a:t>_blank – Opens document in a new tab</a:t>
            </a:r>
          </a:p>
          <a:p>
            <a:pPr lvl="1"/>
            <a:r>
              <a:rPr lang="en-US" dirty="0"/>
              <a:t>_parent – Opens the document in the parent frame (used in older version of HTML)</a:t>
            </a:r>
          </a:p>
          <a:p>
            <a:pPr lvl="1"/>
            <a:r>
              <a:rPr lang="en-US" dirty="0"/>
              <a:t>_top – Opens the document in the full body of the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A4192-97DD-4507-A4A2-D42DC50F5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0903"/>
            <a:ext cx="12192000" cy="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99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0003-CBA3-40D0-A924-C35D153E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39C3C-91B8-402C-928E-7FF5B7E2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225394"/>
            <a:ext cx="9191625" cy="5514974"/>
          </a:xfrm>
        </p:spPr>
      </p:pic>
    </p:spTree>
    <p:extLst>
      <p:ext uri="{BB962C8B-B14F-4D97-AF65-F5344CB8AC3E}">
        <p14:creationId xmlns:p14="http://schemas.microsoft.com/office/powerpoint/2010/main" val="250215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569F-3811-429F-99E9-6580A60A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2A2D3-B99A-45D5-9DA7-0731D1DFF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2969511"/>
          </a:xfrm>
        </p:spPr>
      </p:pic>
    </p:spTree>
    <p:extLst>
      <p:ext uri="{BB962C8B-B14F-4D97-AF65-F5344CB8AC3E}">
        <p14:creationId xmlns:p14="http://schemas.microsoft.com/office/powerpoint/2010/main" val="497783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2806-D6FE-4415-8D67-24A0C59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CB5B-9929-4FD7-851E-7EBB8254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borders for your table, use the CSS </a:t>
            </a:r>
            <a:r>
              <a:rPr lang="en-US" b="1" i="1" dirty="0"/>
              <a:t>border</a:t>
            </a:r>
            <a:r>
              <a:rPr lang="en-US" dirty="0"/>
              <a:t> 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37E1-2461-4516-AFC2-58FEC306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5383"/>
            <a:ext cx="6096000" cy="2082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0F5F7-12D3-4EA9-A2D8-7CC17E45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12628"/>
            <a:ext cx="6096000" cy="15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2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BAC-2B99-4341-9216-11100C7E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4CF0-D020-4B8B-8366-6FFDAE24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borders for every individual cell looks pretty ugly, so we can use the CSS </a:t>
            </a:r>
            <a:r>
              <a:rPr lang="en-US" b="1" i="1" dirty="0"/>
              <a:t>border-collapse</a:t>
            </a:r>
            <a:r>
              <a:rPr lang="en-US" dirty="0"/>
              <a:t> property to make it so that cells will share a border instead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F9F4D-A083-4B55-94E0-F7F023C91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4317"/>
            <a:ext cx="4272016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02143-30DF-4753-BE80-6D1DF557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03" y="5204317"/>
            <a:ext cx="711769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12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100A-3202-4248-9D7B-69E5D876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Cell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189-9218-4489-9D9B-53C2E66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most elements, the CSS </a:t>
            </a:r>
            <a:r>
              <a:rPr lang="en-US" i="1" dirty="0"/>
              <a:t>padding</a:t>
            </a:r>
            <a:r>
              <a:rPr lang="en-US" dirty="0"/>
              <a:t> property is the space between the content and the border of the element</a:t>
            </a:r>
          </a:p>
          <a:p>
            <a:r>
              <a:rPr lang="en-US" dirty="0"/>
              <a:t>&lt;td&gt; elements have no padding by default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02B72-7CBE-439C-B3EA-93444470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5187030"/>
            <a:ext cx="5068587" cy="1680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349ED-F5CE-43B2-8E53-22CB822D4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62" y="3804020"/>
            <a:ext cx="713293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67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3063-59FC-4486-B266-BE285C89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E520-6F26-4EF1-8DF4-27EB5D32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change the alignment of a heading using the CSS </a:t>
            </a:r>
            <a:r>
              <a:rPr lang="en-US" b="1" i="1" dirty="0"/>
              <a:t>text-align </a:t>
            </a:r>
            <a:r>
              <a:rPr lang="en-US" dirty="0"/>
              <a:t>property</a:t>
            </a:r>
          </a:p>
          <a:p>
            <a:r>
              <a:rPr lang="en-US" dirty="0"/>
              <a:t>Most tables align headings on the left side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224B9-89B8-404C-BD21-7C0D1518C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565"/>
            <a:ext cx="4419600" cy="1914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864C6-35FA-40CE-95AD-EDA31EA23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47" y="4823950"/>
            <a:ext cx="7102455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0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28D8-672B-42AE-A738-9E52F50A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BA01-BFC8-4F45-8790-A09FC64D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would like, you can add space between the borders of cells using the CSS </a:t>
            </a:r>
            <a:r>
              <a:rPr lang="en-US" b="1" i="1" dirty="0"/>
              <a:t>border-spacing </a:t>
            </a:r>
            <a:r>
              <a:rPr lang="en-US" dirty="0"/>
              <a:t>property</a:t>
            </a:r>
          </a:p>
          <a:p>
            <a:r>
              <a:rPr lang="en-US" dirty="0"/>
              <a:t>If you have the </a:t>
            </a:r>
            <a:r>
              <a:rPr lang="en-US" b="1" i="1" dirty="0"/>
              <a:t>collapsed-borders</a:t>
            </a:r>
            <a:r>
              <a:rPr lang="en-US" dirty="0"/>
              <a:t> property set to </a:t>
            </a:r>
            <a:r>
              <a:rPr lang="en-US" b="1" i="1" dirty="0"/>
              <a:t>collapse</a:t>
            </a:r>
            <a:r>
              <a:rPr lang="en-US" dirty="0"/>
              <a:t> this will do nothing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D0B0E-0765-4E54-9C02-3F1EC106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611"/>
            <a:ext cx="6096000" cy="1713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9017A-0E81-4FBE-879A-2FF56F308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45017"/>
            <a:ext cx="6096000" cy="27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33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E9BC-DB5F-4AB1-9824-0698913A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Column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4364-1035-47F1-9CC3-6154942E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your table might need to have multiple &lt;td&gt; elements per heading</a:t>
            </a:r>
          </a:p>
          <a:p>
            <a:r>
              <a:rPr lang="en-US" dirty="0"/>
              <a:t>To make cells take up multiple columns use the </a:t>
            </a:r>
            <a:r>
              <a:rPr lang="en-US" b="1" i="1" dirty="0" err="1"/>
              <a:t>colspan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79264-5983-499F-A17D-587F16F1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2885"/>
            <a:ext cx="3971925" cy="3485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AFF0C-9623-44ED-B191-53D8DD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27" y="5472052"/>
            <a:ext cx="7071973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3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BC71-37EC-4CCE-A197-BD383B8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Row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8B41-79F4-4A45-B112-2EF12284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cell span more than one row, use the </a:t>
            </a:r>
            <a:r>
              <a:rPr lang="en-US" b="1" i="1" dirty="0" err="1"/>
              <a:t>rowspan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64062-1826-4480-8662-E20B6401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9647"/>
            <a:ext cx="4238625" cy="4028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3A3BA-7485-45D8-BDD2-BB9A833E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68" y="5051903"/>
            <a:ext cx="7056732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3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AD5F-AAFF-41CC-8701-403E13AD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7F93-8C7F-42ED-BCD4-62C83EF7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&lt;caption&gt; element adds a caption to the table</a:t>
            </a:r>
          </a:p>
          <a:p>
            <a:r>
              <a:rPr lang="en-US" dirty="0"/>
              <a:t>The &lt;caption&gt; must be on the next line after the &lt;table&gt;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BB0C8-E3EE-43A9-B4E0-F5475951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901"/>
            <a:ext cx="3600450" cy="3950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855FB-96C4-49E5-9D12-41853BDDB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68" y="4960456"/>
            <a:ext cx="7056732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1D1A-E31B-496B-A667-C2A6CE69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URLs vs Relative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7AC2-E01E-4DAA-B6EF-8C8200D0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Absolute URLs </a:t>
            </a:r>
            <a:r>
              <a:rPr lang="en-US" dirty="0"/>
              <a:t>– full web addresses</a:t>
            </a:r>
          </a:p>
          <a:p>
            <a:r>
              <a:rPr lang="en-US" b="1" i="1" dirty="0"/>
              <a:t>Relative URLs – </a:t>
            </a:r>
            <a:r>
              <a:rPr lang="en-US" dirty="0"/>
              <a:t>Link to a page within a website, so it does not need the </a:t>
            </a:r>
            <a:r>
              <a:rPr lang="en-US" dirty="0">
                <a:hlinkClick r:id="rId2"/>
              </a:rPr>
              <a:t>https://www</a:t>
            </a:r>
            <a:r>
              <a:rPr lang="en-US" dirty="0"/>
              <a:t> portion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0416F-46EB-450A-9906-8CA4FC8F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49005"/>
            <a:ext cx="6096000" cy="240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23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4B6-12C7-44EA-B152-76CD2F13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DFEE-11EA-47A1-A332-28C3C679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table, or any other element, needs a special style that should only apply to it, you can style it by its </a:t>
            </a:r>
            <a:r>
              <a:rPr lang="en-US" b="1" i="1" dirty="0"/>
              <a:t>id</a:t>
            </a:r>
          </a:p>
          <a:p>
            <a:r>
              <a:rPr lang="en-US" dirty="0"/>
              <a:t>IDs will allow you to refer to a specific element in both CSS and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98F1F-9198-47B8-A25B-855DEB47A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3565"/>
            <a:ext cx="2266951" cy="3234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11054-AF4C-446F-8FA7-EAB322A8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4" y="5577863"/>
            <a:ext cx="3225433" cy="1264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7954B-3C58-478A-B8E8-A9F81B3AF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558" y="3623565"/>
            <a:ext cx="3394442" cy="32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75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36CE-E27C-4CD7-A542-30B8D3B8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AD14-C09F-4E0B-ADE2-5C59776A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multiple elements need the same styling, you can use a </a:t>
            </a:r>
            <a:r>
              <a:rPr lang="en-US" b="1" i="1" dirty="0"/>
              <a:t>class</a:t>
            </a:r>
            <a:r>
              <a:rPr lang="en-US" dirty="0"/>
              <a:t> to apply that style to multiple elements at the same time</a:t>
            </a:r>
          </a:p>
          <a:p>
            <a:r>
              <a:rPr lang="en-US" dirty="0"/>
              <a:t>Classes will allow you to refer to a specific element in both CSS and JavaScript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46602-D7C2-4A2B-B7DD-18768685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298115"/>
            <a:ext cx="4343400" cy="35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75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AB22-1FE4-4B8B-8652-9D130AE6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39F9E-EDFA-49C8-AD62-92937FB98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4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9E6F-375E-432B-A0A1-4C2E6561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A730-252A-498E-AD3A-E37C9EAC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list is a list that uses bullet points (of some sort)</a:t>
            </a:r>
          </a:p>
          <a:p>
            <a:r>
              <a:rPr lang="en-US" dirty="0"/>
              <a:t>You can create an unordered list using the &lt;ul&gt; element</a:t>
            </a:r>
          </a:p>
          <a:p>
            <a:r>
              <a:rPr lang="en-US" dirty="0"/>
              <a:t>Its bullet points are list items, created using &lt;li&gt;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04B00-CEDC-4875-A19F-ECD123A1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65219"/>
            <a:ext cx="3990975" cy="319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F6FB1-A996-4430-BAED-47E3A7C8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3651031"/>
            <a:ext cx="8201026" cy="32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41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312F-77A6-436E-B48A-20979D98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BD5F-5D49-43C4-99FE-2E82DBAA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lists use Numbers instead of Bullet Points</a:t>
            </a:r>
          </a:p>
          <a:p>
            <a:r>
              <a:rPr lang="en-US" dirty="0"/>
              <a:t>You can create Ordered Lists using the &lt;</a:t>
            </a:r>
            <a:r>
              <a:rPr lang="en-US" dirty="0" err="1"/>
              <a:t>ol</a:t>
            </a:r>
            <a:r>
              <a:rPr lang="en-US" dirty="0"/>
              <a:t>&gt; element</a:t>
            </a:r>
          </a:p>
          <a:p>
            <a:r>
              <a:rPr lang="en-US" dirty="0"/>
              <a:t>The numbers are also list items, created using the &lt;li&gt; element</a:t>
            </a:r>
          </a:p>
        </p:txBody>
      </p:sp>
    </p:spTree>
    <p:extLst>
      <p:ext uri="{BB962C8B-B14F-4D97-AF65-F5344CB8AC3E}">
        <p14:creationId xmlns:p14="http://schemas.microsoft.com/office/powerpoint/2010/main" val="3768602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D820-BFFF-47B7-BE3C-C5B4DB5E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6EC5-D528-4BFD-A931-611004D0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Lists are lists of terms with descriptions of each term</a:t>
            </a:r>
          </a:p>
          <a:p>
            <a:r>
              <a:rPr lang="en-US" dirty="0"/>
              <a:t>Description Lists are created using the &lt;dl&gt; element</a:t>
            </a:r>
          </a:p>
          <a:p>
            <a:r>
              <a:rPr lang="en-US" dirty="0"/>
              <a:t>Description Terms are created using the &lt;dt&gt; element</a:t>
            </a:r>
          </a:p>
          <a:p>
            <a:r>
              <a:rPr lang="en-US" dirty="0"/>
              <a:t>Term Descriptions are created using the &lt;dd&gt;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106DF-83F4-43F9-A170-186C8CD2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3707"/>
            <a:ext cx="5715000" cy="3064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52744-2FDC-4CA8-957A-BA71EB261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3782356"/>
            <a:ext cx="4714875" cy="30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71E8-70A2-41B2-8229-C57A33C5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3C07-745A-4812-B3DC-F291F983A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6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ADA8-45D0-4236-A20D-FA6D1E55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Item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71-75D4-4B13-B1E5-6ADA62CB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possible list item markers, like discs, circles, squares, or no markers at all</a:t>
            </a:r>
          </a:p>
          <a:p>
            <a:r>
              <a:rPr lang="en-US" dirty="0"/>
              <a:t>You can determine which you want to use with the CSS </a:t>
            </a:r>
            <a:r>
              <a:rPr lang="en-US" b="1" i="1" dirty="0"/>
              <a:t>list-style-type</a:t>
            </a:r>
            <a:r>
              <a:rPr lang="en-US" dirty="0"/>
              <a:t> 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6C7A2-F347-4C5F-8FD0-CB161254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004"/>
            <a:ext cx="3215919" cy="1104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9E002-D4BD-42A0-A5DE-36C3D9D0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72" y="5753004"/>
            <a:ext cx="3741919" cy="1104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F0B22-E411-4E59-BFC3-0D1A7D653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29" y="5753004"/>
            <a:ext cx="3888571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40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8764-1D43-499C-91A6-E7EC46D1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2F01-FFA7-4017-B01A-DD66B2BF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more detailed lists by placing a list inside of another list</a:t>
            </a:r>
          </a:p>
          <a:p>
            <a:r>
              <a:rPr lang="en-US" dirty="0"/>
              <a:t>You can do this by placing a &lt;ul&gt; element inside of a &lt;li&gt;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AD8E4-561F-48D8-974F-43858F4F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882"/>
            <a:ext cx="3257550" cy="3618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5F3-3B44-46D9-982C-D15847DA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348447"/>
            <a:ext cx="5705475" cy="35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8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E82F-95BF-450F-9945-46EFB0B3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7445-EEC6-4286-B3DC-0C79D218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style our list items to display side by side instead of one on top of another</a:t>
            </a:r>
          </a:p>
          <a:p>
            <a:r>
              <a:rPr lang="en-US" dirty="0"/>
              <a:t>This is </a:t>
            </a:r>
            <a:r>
              <a:rPr lang="en-US" i="1" dirty="0"/>
              <a:t>one</a:t>
            </a:r>
            <a:r>
              <a:rPr lang="en-US" dirty="0"/>
              <a:t> way you can create a navbar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EB194-05A7-4851-A63E-DC29BE40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2362445"/>
            <a:ext cx="2257425" cy="4495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6BA53-F4C9-41FD-A0B1-1C762EDB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195"/>
            <a:ext cx="5476875" cy="2188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6E223-5EFC-4A5A-AAA0-38C9D769B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109"/>
            <a:ext cx="712531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50BF-7ACF-4C0C-B2B3-9D551C5F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F0FC-68D0-431A-A126-E8F2DCA5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modern websites, images serve as links as well</a:t>
            </a:r>
          </a:p>
          <a:p>
            <a:r>
              <a:rPr lang="en-US" dirty="0"/>
              <a:t>To do this, put an image element between the start and end tag of the anchor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919F7-8D72-4504-9B20-5904A075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4254"/>
            <a:ext cx="12192000" cy="13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82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88F8-2EC8-4923-86DE-8A751470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D3B0F-E09F-4CA5-99A3-B2731686C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91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345B-5F1E-422E-917C-98C708C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type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F781-8037-4DA5-AB91-58A2AA93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ordered lists will display with numbers, but we might want to change that</a:t>
            </a:r>
          </a:p>
          <a:p>
            <a:r>
              <a:rPr lang="en-US" dirty="0"/>
              <a:t>The </a:t>
            </a:r>
            <a:r>
              <a:rPr lang="en-US" b="1" i="1" dirty="0"/>
              <a:t>type</a:t>
            </a:r>
            <a:r>
              <a:rPr lang="en-US" dirty="0"/>
              <a:t> attribute of the &lt;</a:t>
            </a:r>
            <a:r>
              <a:rPr lang="en-US" dirty="0" err="1"/>
              <a:t>ol</a:t>
            </a:r>
            <a:r>
              <a:rPr lang="en-US" dirty="0"/>
              <a:t>&gt; element allows us to specify which one we want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C5078-B7D4-474C-802E-1C420A91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41640"/>
            <a:ext cx="6096000" cy="18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39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8919-48DC-4C5C-899F-725C236A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type </a:t>
            </a:r>
            <a:r>
              <a:rPr lang="en-US" dirty="0"/>
              <a:t>Attribute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9FA0E-4122-408C-BFE7-B7974334F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3397"/>
            <a:ext cx="2357163" cy="20346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E4334-BB12-4C48-B0FE-76F521474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4895020"/>
            <a:ext cx="2166937" cy="1960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72C91-5DF7-4ACC-98A9-C2BD9942A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4" y="4820979"/>
            <a:ext cx="2428876" cy="2028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CA70A0-8415-45BE-B0FB-A13918B1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6" y="1690688"/>
            <a:ext cx="2246024" cy="1807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741F82-4699-4C4E-9C4D-45B630358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27" y="1690688"/>
            <a:ext cx="2238374" cy="18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33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D9B9-79A1-4770-907A-8384D6BE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start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16D-1F97-42ED-9092-D91238B7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start counting from a specific number you can use the </a:t>
            </a:r>
            <a:r>
              <a:rPr lang="en-US" b="1" i="1" dirty="0"/>
              <a:t>start</a:t>
            </a:r>
            <a:r>
              <a:rPr lang="en-US" dirty="0"/>
              <a:t> attribute</a:t>
            </a:r>
          </a:p>
          <a:p>
            <a:r>
              <a:rPr lang="en-US" dirty="0"/>
              <a:t>This will allow you to start counting from a number other than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424DF-DD6E-44E1-9A07-7AF186CD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2887"/>
            <a:ext cx="3467100" cy="2605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3471F-E580-45DD-8704-973805E9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3785762"/>
            <a:ext cx="2023181" cy="30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75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873F-35CA-4DC1-8AE2-446998A5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B349-4345-4084-94F2-2BD185C6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Unordered Lists, Ordered Lists can nest lists inside of each other as well</a:t>
            </a:r>
          </a:p>
          <a:p>
            <a:r>
              <a:rPr lang="en-US" dirty="0"/>
              <a:t>You can change the type attribute of the inner list for clarity (and to look more like an MS word-style list)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CA4F7-F998-479A-928F-CFCA71F2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478"/>
            <a:ext cx="2781300" cy="2898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B9421-979C-4EF8-860E-04562A765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3959505"/>
            <a:ext cx="5210175" cy="28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207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906F-9E0A-4C2D-B627-2E2EBF1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C742-E03B-4C85-8492-AD9CD8E46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88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2B74-195D-4E59-8204-34080D40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7F5F-B644-4C66-B380-C5B1160F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have a default display value</a:t>
            </a:r>
          </a:p>
          <a:p>
            <a:r>
              <a:rPr lang="en-US" dirty="0"/>
              <a:t>The most common default values are </a:t>
            </a:r>
            <a:r>
              <a:rPr lang="en-US" b="1" i="1" dirty="0"/>
              <a:t>block</a:t>
            </a:r>
            <a:r>
              <a:rPr lang="en-US" dirty="0"/>
              <a:t> and </a:t>
            </a:r>
            <a:r>
              <a:rPr lang="en-US" b="1" i="1" dirty="0"/>
              <a:t>inline</a:t>
            </a:r>
            <a:endParaRPr lang="en-US" dirty="0"/>
          </a:p>
          <a:p>
            <a:r>
              <a:rPr lang="en-US" b="1" i="1" dirty="0"/>
              <a:t>Block-level</a:t>
            </a:r>
            <a:r>
              <a:rPr lang="en-US" dirty="0"/>
              <a:t> elements always start on a new line and take up the full width available	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6A9E4-6B0D-40CC-B840-97B07A22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3615"/>
            <a:ext cx="12192000" cy="5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529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F564-700A-4A2D-9099-2ECB4C64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D08E-CE94-4F11-B20D-29EA3BB8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elements we display information with are displayed as </a:t>
            </a:r>
            <a:r>
              <a:rPr lang="en-US" i="1" dirty="0"/>
              <a:t>block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9809E-8E39-4322-8D8F-AEF49422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2393"/>
            <a:ext cx="12192000" cy="19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61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6960-6E40-40CA-A394-C72BD877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BE27-0C28-49B3-B5F5-06015F4C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Inline</a:t>
            </a:r>
            <a:r>
              <a:rPr lang="en-US" dirty="0"/>
              <a:t> elements do not get their own line and only take up as much space as they need, rather than the entire line</a:t>
            </a:r>
          </a:p>
          <a:p>
            <a:r>
              <a:rPr lang="en-US" dirty="0"/>
              <a:t>Examples: &lt;span&gt;, &lt;b&gt;, &lt;</a:t>
            </a:r>
            <a:r>
              <a:rPr lang="en-US" dirty="0" err="1"/>
              <a:t>i</a:t>
            </a:r>
            <a:r>
              <a:rPr lang="en-US" dirty="0"/>
              <a:t>&gt;, &lt;q&gt;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2563F-EDF4-452E-8198-E3C00957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5263"/>
            <a:ext cx="12192000" cy="11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164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8DC-88E0-4575-A2D2-FE0A86CE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A2DD3D-EC68-40AC-A0ED-3C9B95A7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elements cannot contain block level elements (&lt;b&gt;&lt;p&gt;Hi&lt;/p&gt;&lt;/b&gt;)</a:t>
            </a:r>
          </a:p>
          <a:p>
            <a:r>
              <a:rPr lang="en-US" dirty="0"/>
              <a:t>Here is a list of many of the inline elements we have encountered already or will encounter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A170D5C-AAE4-4971-A870-E6A9E6F6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325"/>
            <a:ext cx="12191999" cy="19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6613-74F8-46F4-AEA1-5631DCC3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8CBE-05C6-41D9-829C-49C3B9AD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when working with address elements, you may want to create a link that will open an email</a:t>
            </a:r>
          </a:p>
          <a:p>
            <a:r>
              <a:rPr lang="en-US" dirty="0"/>
              <a:t>You can do this by placing </a:t>
            </a:r>
            <a:r>
              <a:rPr lang="en-US" b="1" i="1" dirty="0"/>
              <a:t>mailto:</a:t>
            </a:r>
            <a:r>
              <a:rPr lang="en-US" dirty="0"/>
              <a:t> inside of the </a:t>
            </a:r>
            <a:r>
              <a:rPr lang="en-US" dirty="0" err="1"/>
              <a:t>href</a:t>
            </a:r>
            <a:r>
              <a:rPr lang="en-US" dirty="0"/>
              <a:t> attribute but before the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4F9FA-F698-42D9-9A4F-6EFF9B39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656"/>
            <a:ext cx="12192000" cy="9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68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82A5-6D87-4B7B-AE1A-71ABFCF3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&lt;div&gt;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C86A-F55F-4535-99D1-8BB22A82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&lt;div&gt;</a:t>
            </a:r>
            <a:r>
              <a:rPr lang="en-US" dirty="0"/>
              <a:t> elements are among the most important elements</a:t>
            </a:r>
          </a:p>
          <a:p>
            <a:r>
              <a:rPr lang="en-US" dirty="0"/>
              <a:t>It is used as a container to organize other elements</a:t>
            </a:r>
          </a:p>
          <a:p>
            <a:r>
              <a:rPr lang="en-US" dirty="0"/>
              <a:t>&lt;div&gt; elements do not have required attributes, but are almost always used with id and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A7119-8906-4E12-92D3-E0F6BB486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571"/>
            <a:ext cx="12192000" cy="13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042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B25D-95EE-4C49-A3DF-17F1CFD3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55D8-6827-47B2-A219-C9F4B4E8F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 elements can be styled</a:t>
            </a:r>
          </a:p>
          <a:p>
            <a:r>
              <a:rPr lang="en-US" dirty="0"/>
              <a:t>When they are styled, their </a:t>
            </a:r>
            <a:r>
              <a:rPr lang="en-US" i="1" dirty="0"/>
              <a:t>children</a:t>
            </a:r>
            <a:r>
              <a:rPr lang="en-US" dirty="0"/>
              <a:t> (the elements inside of them) will be </a:t>
            </a:r>
            <a:r>
              <a:rPr lang="en-US" i="1" dirty="0"/>
              <a:t>inherit</a:t>
            </a:r>
            <a:r>
              <a:rPr lang="en-US" dirty="0"/>
              <a:t> the style of the &lt;div&gt;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E8044-EA6C-4244-B62F-54336A24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38" y="4564181"/>
            <a:ext cx="717866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17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BB9C-D3D7-4189-9802-2FDBB337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&lt;span&gt;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BF7E-0832-4611-A399-EBEBDD24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&lt;span&gt;</a:t>
            </a:r>
            <a:r>
              <a:rPr lang="en-US" dirty="0"/>
              <a:t> element is an inline container that is often used to markup or style a part of a document</a:t>
            </a:r>
          </a:p>
          <a:p>
            <a:r>
              <a:rPr lang="en-US" dirty="0"/>
              <a:t>Just like with &lt;div&gt;s, there are no required attributes but it is common to use class and id</a:t>
            </a:r>
          </a:p>
          <a:p>
            <a:r>
              <a:rPr lang="en-US" dirty="0"/>
              <a:t>When used with CSS, &lt;span&gt; elements can style </a:t>
            </a:r>
            <a:r>
              <a:rPr lang="en-US" i="1" dirty="0"/>
              <a:t>part</a:t>
            </a:r>
            <a:r>
              <a:rPr lang="en-US" dirty="0"/>
              <a:t> of a piece of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C935F-3E4F-407F-A25A-50271A64C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711"/>
            <a:ext cx="12192000" cy="712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7DEFD-A7AA-4E3E-A4E7-2DFCD14AD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32" y="5271570"/>
            <a:ext cx="378746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9295-06D4-4368-B065-951165F5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 as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EA40-011A-42AC-BBA6-F90B9F2A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websites, links are attached to buttons</a:t>
            </a:r>
          </a:p>
          <a:p>
            <a:r>
              <a:rPr lang="en-US" dirty="0"/>
              <a:t>For this to work property, you need to write some JavaScript code</a:t>
            </a:r>
          </a:p>
          <a:p>
            <a:r>
              <a:rPr lang="en-US" dirty="0"/>
              <a:t>We’ll learn more about this in the JavaScript portion of our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66970-E3DE-49B5-906E-D9FAA5C4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04274"/>
            <a:ext cx="12192000" cy="6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2528</Words>
  <Application>Microsoft Office PowerPoint</Application>
  <PresentationFormat>Widescreen</PresentationFormat>
  <Paragraphs>249</Paragraphs>
  <Slides>82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Calibri Light</vt:lpstr>
      <vt:lpstr>Office Theme</vt:lpstr>
      <vt:lpstr>More HTML Elements</vt:lpstr>
      <vt:lpstr>HTML Links</vt:lpstr>
      <vt:lpstr>Link Syntax</vt:lpstr>
      <vt:lpstr>HTML Links</vt:lpstr>
      <vt:lpstr>HTML Links – target Attribute</vt:lpstr>
      <vt:lpstr>Absolute URLs vs Relative URLs</vt:lpstr>
      <vt:lpstr>Images as Links</vt:lpstr>
      <vt:lpstr>Link to an Email</vt:lpstr>
      <vt:lpstr>Buttons as Links</vt:lpstr>
      <vt:lpstr>Link Titles</vt:lpstr>
      <vt:lpstr>Link Colors</vt:lpstr>
      <vt:lpstr>HTML Link Colors </vt:lpstr>
      <vt:lpstr>Link Buttons</vt:lpstr>
      <vt:lpstr>Link Bookmarks</vt:lpstr>
      <vt:lpstr>Creating Bookmarks in HTML</vt:lpstr>
      <vt:lpstr>HTML Images</vt:lpstr>
      <vt:lpstr>Image Syntax</vt:lpstr>
      <vt:lpstr>The src Attribute</vt:lpstr>
      <vt:lpstr>The alt Attribute</vt:lpstr>
      <vt:lpstr>Image Size</vt:lpstr>
      <vt:lpstr>Image Size</vt:lpstr>
      <vt:lpstr>Animated Images</vt:lpstr>
      <vt:lpstr>Image Floating</vt:lpstr>
      <vt:lpstr>Common Image Formats</vt:lpstr>
      <vt:lpstr>Image Maps</vt:lpstr>
      <vt:lpstr>Image Maps</vt:lpstr>
      <vt:lpstr>How Does It Work?</vt:lpstr>
      <vt:lpstr>The Image</vt:lpstr>
      <vt:lpstr>Create an Image Map</vt:lpstr>
      <vt:lpstr>The Areas</vt:lpstr>
      <vt:lpstr>Shape</vt:lpstr>
      <vt:lpstr>Shape = “rect”</vt:lpstr>
      <vt:lpstr>Shape=“circle”</vt:lpstr>
      <vt:lpstr>Shape=“poly”</vt:lpstr>
      <vt:lpstr>Image Maps</vt:lpstr>
      <vt:lpstr>A Note On Image Maps</vt:lpstr>
      <vt:lpstr>Background Images</vt:lpstr>
      <vt:lpstr>Background Image on an HTML Element</vt:lpstr>
      <vt:lpstr>Background Image on a Page</vt:lpstr>
      <vt:lpstr>Background Repeat</vt:lpstr>
      <vt:lpstr>Background Cover</vt:lpstr>
      <vt:lpstr>Background Stretch</vt:lpstr>
      <vt:lpstr>The Picture Element</vt:lpstr>
      <vt:lpstr>The HTML &lt;picture&gt; Element</vt:lpstr>
      <vt:lpstr>The HTML &lt;picture&gt; Element</vt:lpstr>
      <vt:lpstr>When to Use &lt;picture&gt;</vt:lpstr>
      <vt:lpstr>HTML Tables</vt:lpstr>
      <vt:lpstr>Define a Table</vt:lpstr>
      <vt:lpstr>Define a Table</vt:lpstr>
      <vt:lpstr>Table Examples</vt:lpstr>
      <vt:lpstr>Table Examples</vt:lpstr>
      <vt:lpstr>Adding Borders</vt:lpstr>
      <vt:lpstr>Collapsed Border</vt:lpstr>
      <vt:lpstr>Add Cell Padding</vt:lpstr>
      <vt:lpstr>Heading Alignment</vt:lpstr>
      <vt:lpstr>Border Spacing</vt:lpstr>
      <vt:lpstr>Multi Column Cells</vt:lpstr>
      <vt:lpstr>Multi Row Cells</vt:lpstr>
      <vt:lpstr>Captions</vt:lpstr>
      <vt:lpstr>IDs</vt:lpstr>
      <vt:lpstr>Classes</vt:lpstr>
      <vt:lpstr>HTML Lists</vt:lpstr>
      <vt:lpstr>Unordered Lists</vt:lpstr>
      <vt:lpstr>Ordered Lists</vt:lpstr>
      <vt:lpstr>Description Lists</vt:lpstr>
      <vt:lpstr>Unordered Lists</vt:lpstr>
      <vt:lpstr>List Item Marker</vt:lpstr>
      <vt:lpstr>Nested Lists</vt:lpstr>
      <vt:lpstr>Horizontal Lists</vt:lpstr>
      <vt:lpstr>Ordered Lists</vt:lpstr>
      <vt:lpstr>The type Attribute</vt:lpstr>
      <vt:lpstr>The type Attribute Examples</vt:lpstr>
      <vt:lpstr>The start Attribute</vt:lpstr>
      <vt:lpstr>Nested Lists</vt:lpstr>
      <vt:lpstr>Block and Inline Elements</vt:lpstr>
      <vt:lpstr>Block Level Elements</vt:lpstr>
      <vt:lpstr>Block Level Elements</vt:lpstr>
      <vt:lpstr>Inline Elements</vt:lpstr>
      <vt:lpstr>Inline Elements</vt:lpstr>
      <vt:lpstr>The &lt;div&gt; Element</vt:lpstr>
      <vt:lpstr>The &lt;div&gt; Element</vt:lpstr>
      <vt:lpstr>The &lt;span&gt;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 Rockford</cp:lastModifiedBy>
  <cp:revision>38</cp:revision>
  <dcterms:created xsi:type="dcterms:W3CDTF">2023-05-31T15:03:16Z</dcterms:created>
  <dcterms:modified xsi:type="dcterms:W3CDTF">2023-06-01T20:30:43Z</dcterms:modified>
</cp:coreProperties>
</file>