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4C6FDD-77D6-4FDD-B813-95BE6D645BE9}">
          <p14:sldIdLst>
            <p14:sldId id="256"/>
            <p14:sldId id="27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22E0-AF53-41DD-A704-3997E32A83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1696-FC99-4174-A610-B497EFCC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W3Schools recommends that you do not indent or use tabs for indentation. This is </a:t>
            </a:r>
            <a:r>
              <a:rPr lang="en-US" b="1" i="1" dirty="0"/>
              <a:t>EXTREMELY</a:t>
            </a:r>
            <a:r>
              <a:rPr lang="en-US" b="0" i="0" dirty="0"/>
              <a:t> controversial if not outright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A1696-FC99-4174-A610-B497EFCC793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A1696-FC99-4174-A610-B497EFCC793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1987-BF9B-41FD-9C35-64AC157B5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672DF-037B-4E8F-B11E-91463D0B7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0406-D038-4E90-BE55-D4925685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51EC-EAB9-4DEC-8D31-0409C36B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BC26-A3C2-4FF9-B9CB-1464FFE8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ABE7-CAEC-4D07-AF4C-94FCDEEF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7BBAB-5EC0-4089-984B-29771E8E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D4EC-9FE5-44CB-A039-B77EF85B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2D52-14B5-4AFA-8638-E714BE16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FE49-0002-4CAE-B990-968DB95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D5971-AD7F-4EC4-9703-087EECBD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B76A4-49EF-457A-943E-6252F11BE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2A9B-6E47-4441-94A8-A52BDBFC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B296-2CF7-4945-8E93-D9AB8B10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4B109-6C2D-4F6C-931C-EA27936E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5215-2B2C-466C-B5D9-86A55568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0905-179D-4A41-ABF3-4A31D973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CD4F-491B-4C19-8B26-51EFCCAD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6D8F-D356-4ED4-8D92-70745B5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D742-49B4-4582-BB6A-1018E585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DFDB-CFF2-4952-A2E5-02C94F4F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76952-9F04-443F-886A-BAAF6FBE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AFCF-0D50-41EE-B3F4-B69504EA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70DE-6965-4302-B28D-87C8378D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44452-3C17-4A35-B625-8A30BE4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D939-DD5B-496A-A20C-0155D9A4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3565-B794-432B-871F-49DEA2D71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4EAB-41EA-47CB-B5D4-A8B68407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83112-7E58-4840-81A9-50699572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6BCB-9CEC-4D46-AC1E-E2E00D4B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418F4-8DE7-43A9-84EE-60D7F6E8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A42A-F34A-43D7-B217-3D1EF127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5F671-F9FE-4519-A489-243D0093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8FFC6-8957-47C7-BB87-03BADEEC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7CD3F-FD0D-4356-98AB-DE6DFF6D2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F859B-123E-4DD1-A18A-2D560A705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7A0-EFD7-41F1-B6CB-38FE630E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4A3FF-B26D-476A-9F2D-E53AE68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7E7F9-5FA3-438B-B237-941751E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65C8-FD3E-401D-A9D1-12C4E220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6F194-B3DA-4574-8879-DD1106A5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A6D25-CD9C-4870-9ED9-2D4295A3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77C66-3181-4F96-BFE0-525D7C70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58AF9-64B9-4EBF-AD41-92D9C9D0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6C5C6-8CE0-43B9-BFF2-09275902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BF862-E2D3-48D4-87A2-766E5CA7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3532-AC94-46CC-98D6-525558F7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C4F9-D579-4B47-8086-5BA9AF9D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9DE1E-0931-480D-8C1D-C477BC54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94146-1DCC-43A2-9127-5854BFD0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A751-6F79-49A3-A48E-B7089E3B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DBD2C-954C-4C54-A06D-E87F6AA8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5412-A28C-422C-A4DC-18609339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60992-9DC4-4A68-8F95-E07632C5F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CBA9A-FE70-40A0-A2F9-0EB3153AD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FAFC-2F7E-4C80-AA75-25A77B30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8D94E-D66E-4B7F-9A80-2E1A3FC5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967F-2C45-42F0-9CA4-AA1E0F3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27A46-119D-4A8B-BC88-5B4C1A5A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7822-8DE6-41C0-9888-30574860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BF08-0E35-460F-BB7A-2B32A452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3FAC-4225-4991-AE96-827FA88EE8D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8C98-AA1E-4FEB-B7F0-688C1F18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6112-0F66-4F0B-B505-0E86D3DC9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215FD-38AB-4794-A3BE-92744D5D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87ED-3ED5-40FE-B4CF-AA5A04AB6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 Elements and Page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80034-F13E-49AA-8F7F-8B4604D81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5</a:t>
            </a:r>
          </a:p>
        </p:txBody>
      </p:sp>
    </p:spTree>
    <p:extLst>
      <p:ext uri="{BB962C8B-B14F-4D97-AF65-F5344CB8AC3E}">
        <p14:creationId xmlns:p14="http://schemas.microsoft.com/office/powerpoint/2010/main" val="175152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8DF6-C536-44D2-B936-353EB1E6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CF0F-0633-4183-A0DC-20A6C318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Character Set (UTF, ASCII,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754A1-D665-45DF-A3C8-E41C42BE7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12" y="6010023"/>
            <a:ext cx="5700288" cy="8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2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DA45-D01F-462B-B746-DE0175F7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3742-B239-421F-9D20-53F96F45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keywords for SEO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5C3F-EF41-4CBB-A7C3-CF9563E88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03137"/>
            <a:ext cx="12192000" cy="8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DA45-D01F-462B-B746-DE0175F7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3742-B239-421F-9D20-53F96F45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description of your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C851-EE5A-469A-970F-D74CCA51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6428"/>
            <a:ext cx="12192000" cy="8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2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DA45-D01F-462B-B746-DE0175F7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50EE6-F8FC-4A67-8A9C-0B7B382C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author of a web page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E7E79E-3BA9-4BA8-BA65-5174400D1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8515"/>
            <a:ext cx="12192000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DA45-D01F-462B-B746-DE0175F7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3742-B239-421F-9D20-53F96F45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how often to refresh the page (in seconds)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577EC-8F15-4D37-88EE-6EF2624B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15689"/>
            <a:ext cx="12192000" cy="12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DA45-D01F-462B-B746-DE0175F7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3742-B239-421F-9D20-53F96F45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</a:t>
            </a:r>
            <a:r>
              <a:rPr lang="en-US" b="1" i="1" dirty="0"/>
              <a:t>viewport</a:t>
            </a:r>
            <a:r>
              <a:rPr lang="en-US" dirty="0"/>
              <a:t>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5F5E3-802C-4981-BC65-177FE128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90860"/>
            <a:ext cx="12192000" cy="6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4F42-F5C1-4038-9323-A1B202FC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6A5D-6E5E-4808-9ECE-2C9952B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viewport</a:t>
            </a:r>
            <a:r>
              <a:rPr lang="en-US" dirty="0"/>
              <a:t> is the visible area of the browser</a:t>
            </a:r>
          </a:p>
          <a:p>
            <a:r>
              <a:rPr lang="en-US" dirty="0"/>
              <a:t>Different sized devices lead to different sized viewports</a:t>
            </a:r>
          </a:p>
          <a:p>
            <a:r>
              <a:rPr lang="en-US" dirty="0"/>
              <a:t>The following &lt;meta&gt; element will handle this for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47574-3666-47C8-AF5F-40BF1454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87627"/>
            <a:ext cx="12192000" cy="7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1D19-BCBB-4449-9E8A-8C6CE7B0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2702-3EF5-47D3-BAE7-2F7CBA83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&lt;meta&gt; element tells the browser how to set the pages dimensions and scaling</a:t>
            </a:r>
          </a:p>
          <a:p>
            <a:r>
              <a:rPr lang="en-US" b="1" i="1" dirty="0"/>
              <a:t>width=device-width</a:t>
            </a:r>
            <a:r>
              <a:rPr lang="en-US" dirty="0"/>
              <a:t> sets the width of the page to follow the screen-width of the device</a:t>
            </a:r>
          </a:p>
          <a:p>
            <a:r>
              <a:rPr lang="en-US" b="1" i="1" dirty="0"/>
              <a:t>initial-scale=1.0</a:t>
            </a:r>
            <a:r>
              <a:rPr lang="en-US" dirty="0"/>
              <a:t> sets the zoom level for when the page is first loaded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B92D2-A577-43E9-825B-8C666C755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87627"/>
            <a:ext cx="12192000" cy="7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3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282-57DC-44F8-8048-D2C93E53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&lt;base&gt;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A88D-0288-482F-ACD3-71B3161D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&lt;base&gt;</a:t>
            </a:r>
            <a:r>
              <a:rPr lang="en-US" dirty="0"/>
              <a:t> element creates a base URL/target for all relative URLs in a page	</a:t>
            </a:r>
          </a:p>
          <a:p>
            <a:r>
              <a:rPr lang="en-US" dirty="0"/>
              <a:t>The &lt;base&gt; element needs to have an </a:t>
            </a:r>
            <a:r>
              <a:rPr lang="en-US" i="1" dirty="0" err="1"/>
              <a:t>href</a:t>
            </a:r>
            <a:r>
              <a:rPr lang="en-US" dirty="0"/>
              <a:t>, a </a:t>
            </a:r>
            <a:r>
              <a:rPr lang="en-US" i="1" dirty="0"/>
              <a:t>target</a:t>
            </a:r>
            <a:r>
              <a:rPr lang="en-US" dirty="0"/>
              <a:t> attribute, or both</a:t>
            </a:r>
          </a:p>
          <a:p>
            <a:r>
              <a:rPr lang="en-US" dirty="0"/>
              <a:t>A document can only ever have a single &lt;base&gt; element in a single document</a:t>
            </a:r>
          </a:p>
        </p:txBody>
      </p:sp>
    </p:spTree>
    <p:extLst>
      <p:ext uri="{BB962C8B-B14F-4D97-AF65-F5344CB8AC3E}">
        <p14:creationId xmlns:p14="http://schemas.microsoft.com/office/powerpoint/2010/main" val="367837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0B7F-DA54-4555-9444-BCB3EE83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0800-C651-4AAD-9348-5B7216CA5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3AD6-7AD4-46BF-855B-C682AACD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6C28F-2EA1-4046-9E28-119FD02FB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2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B2E1-D8BE-41C0-B863-BDE829C6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F8C6-3DA4-4449-9551-AEEB161B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has several semantic elements that determine the layout of the page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&lt;nav&gt;</a:t>
            </a:r>
          </a:p>
          <a:p>
            <a:pPr lvl="1"/>
            <a:r>
              <a:rPr lang="en-US" dirty="0"/>
              <a:t>&lt;section&gt;</a:t>
            </a:r>
          </a:p>
          <a:p>
            <a:pPr lvl="1"/>
            <a:r>
              <a:rPr lang="en-US" dirty="0"/>
              <a:t>&lt;article&gt;</a:t>
            </a:r>
          </a:p>
          <a:p>
            <a:pPr lvl="1"/>
            <a:r>
              <a:rPr lang="en-US" dirty="0"/>
              <a:t>&lt;aside&gt;</a:t>
            </a:r>
          </a:p>
          <a:p>
            <a:pPr lvl="1"/>
            <a:r>
              <a:rPr lang="en-US" dirty="0"/>
              <a:t>&lt;footer&gt;</a:t>
            </a:r>
          </a:p>
          <a:p>
            <a:pPr lvl="1"/>
            <a:r>
              <a:rPr lang="en-US" dirty="0"/>
              <a:t>&lt;details&gt;</a:t>
            </a:r>
          </a:p>
          <a:p>
            <a:pPr lvl="1"/>
            <a:r>
              <a:rPr lang="en-US" dirty="0"/>
              <a:t>&lt;summary&gt;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CB95B-A8B2-47CE-A875-D22D4CC4D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06" y="2773216"/>
            <a:ext cx="9018494" cy="30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7C74-8DC1-4863-91E0-C19EE56C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1CB3-3176-4DFB-BC60-EEFE7B63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different techniques to create multi-column layouts, each with its own selling points</a:t>
            </a:r>
          </a:p>
          <a:p>
            <a:pPr lvl="1"/>
            <a:r>
              <a:rPr lang="en-US" dirty="0"/>
              <a:t>A CSS Framework (Bootstrap)</a:t>
            </a:r>
          </a:p>
          <a:p>
            <a:pPr lvl="1"/>
            <a:r>
              <a:rPr lang="en-US" dirty="0"/>
              <a:t>CSS Float</a:t>
            </a:r>
          </a:p>
          <a:p>
            <a:pPr lvl="1"/>
            <a:r>
              <a:rPr lang="en-US" dirty="0"/>
              <a:t>CSS Flexbox</a:t>
            </a:r>
          </a:p>
          <a:p>
            <a:pPr lvl="1"/>
            <a:r>
              <a:rPr lang="en-US" dirty="0"/>
              <a:t>CSS Grid</a:t>
            </a:r>
          </a:p>
        </p:txBody>
      </p:sp>
    </p:spTree>
    <p:extLst>
      <p:ext uri="{BB962C8B-B14F-4D97-AF65-F5344CB8AC3E}">
        <p14:creationId xmlns:p14="http://schemas.microsoft.com/office/powerpoint/2010/main" val="196187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DB23-6172-454D-868E-B9322E96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BA2-4944-4E7C-BB88-59259079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are used for speeding up development by giving developers premade tools to work with instead of building their own</a:t>
            </a:r>
          </a:p>
          <a:p>
            <a:r>
              <a:rPr lang="en-US" dirty="0"/>
              <a:t>The most popular Frameworks right now are Bootstrap and Tailwind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6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E79D-9063-429E-8678-087869BF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413B-52BE-43BD-A1C5-6AF64CE7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entire websites using float</a:t>
            </a:r>
          </a:p>
          <a:p>
            <a:r>
              <a:rPr lang="en-US" dirty="0"/>
              <a:t>Floats are easy to learn and use, but can cause problems with the flow of the document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C4556-E025-4B82-BB64-D3A491EAE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70" y="2904270"/>
            <a:ext cx="5351929" cy="39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55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C361-C81A-4420-8995-8E236039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1742-38A6-4C37-9058-009A2E47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 ensures elements behave correctly when using different screen/display sizes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03041-6D1F-44A6-B142-3D822749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8" y="2424278"/>
            <a:ext cx="5414682" cy="44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7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B076-771B-48EA-8A5C-6DC5B86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856C-CE5F-427A-8BC6-36DF3977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Grid layout gives us a grid system with rows and columns, which makes it easy to design layouts without having to use floats or positioning</a:t>
            </a:r>
          </a:p>
        </p:txBody>
      </p:sp>
    </p:spTree>
    <p:extLst>
      <p:ext uri="{BB962C8B-B14F-4D97-AF65-F5344CB8AC3E}">
        <p14:creationId xmlns:p14="http://schemas.microsoft.com/office/powerpoint/2010/main" val="373918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261-F4FE-47C2-970E-FDFB1F28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34FD-C4F2-4FAB-B650-7CA7D8BEA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A00F-2D8D-4202-819C-BC3F71FB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A22-B80C-4BA2-86DE-5FFEBA6A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Responsive Web Design</a:t>
            </a:r>
            <a:r>
              <a:rPr lang="en-US" dirty="0"/>
              <a:t> is about making websites that will automatically fit the website to the device</a:t>
            </a:r>
          </a:p>
          <a:p>
            <a:r>
              <a:rPr lang="en-US" dirty="0"/>
              <a:t>This will make sure that your websites look good on a laptop, a phone, tablet,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58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3104-3F36-435C-9FD0-2B9DBBC8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1EC9-53EC-42CF-A3A7-CDAC0615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website to be responsive, it is very important to have the following &lt;meta&gt; element:</a:t>
            </a:r>
          </a:p>
          <a:p>
            <a:r>
              <a:rPr lang="en-US" dirty="0"/>
              <a:t>It sets the viewport to make sure that the browser will resize appropriately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191A-419F-4E49-9D00-D7431958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9738"/>
            <a:ext cx="12192000" cy="7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2183-CEFB-4469-886A-DB3FEBEA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7CB8-B476-485A-A535-7612CFDE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issues will scale to fit any browser</a:t>
            </a:r>
          </a:p>
          <a:p>
            <a:r>
              <a:rPr lang="en-US" dirty="0"/>
              <a:t>If you set an images CSS </a:t>
            </a:r>
            <a:r>
              <a:rPr lang="en-US" b="1" i="1" dirty="0"/>
              <a:t>width</a:t>
            </a:r>
            <a:r>
              <a:rPr lang="en-US" dirty="0"/>
              <a:t> property to 100%, the image will be able to scale with the browser size</a:t>
            </a:r>
          </a:p>
          <a:p>
            <a:r>
              <a:rPr lang="en-US" dirty="0"/>
              <a:t>If you expand the browser, the image will stretch along with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09BAD-3324-4EC8-BB91-2008975A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1809"/>
            <a:ext cx="12192000" cy="11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3B82-48DE-4691-8FC6-3A01A80B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&lt;head&gt;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4E79-457C-4A5F-953D-EDA14F22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&lt;head&gt;</a:t>
            </a:r>
            <a:r>
              <a:rPr lang="en-US" dirty="0"/>
              <a:t> element is a container for metadata, which is data about data</a:t>
            </a:r>
          </a:p>
          <a:p>
            <a:r>
              <a:rPr lang="en-US" dirty="0"/>
              <a:t>The &lt;head&gt; element always comes between the &lt;html&gt; element and the &lt;body&gt;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88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5779-8849-423B-AE5A-2C73AE8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FA55-C4AE-4076-BF0E-56DBCE47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prevent the image from getting larger than we intend it to be using the CSS </a:t>
            </a:r>
            <a:r>
              <a:rPr lang="en-US" b="1" i="1" dirty="0"/>
              <a:t>max-width</a:t>
            </a:r>
            <a:r>
              <a:rPr lang="en-US" dirty="0"/>
              <a:t> property</a:t>
            </a:r>
          </a:p>
          <a:p>
            <a:r>
              <a:rPr lang="en-US" dirty="0"/>
              <a:t>By setting CSS </a:t>
            </a:r>
            <a:r>
              <a:rPr lang="en-US" b="1" i="1" dirty="0"/>
              <a:t>max-width</a:t>
            </a:r>
            <a:r>
              <a:rPr lang="en-US" dirty="0"/>
              <a:t> to 100%, the image can never grow larger than its original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9A750-3249-41E8-B256-A0A4A8AD8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2611"/>
            <a:ext cx="12192000" cy="7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18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2A55-59F7-4377-9196-D866599C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&lt;picture&gt;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74FD-FB41-4F3E-B4C8-91767F07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&lt;picture&gt; elements allow you to show different images depending on the size of the browser window</a:t>
            </a:r>
          </a:p>
          <a:p>
            <a:r>
              <a:rPr lang="en-US" dirty="0"/>
              <a:t>This is a great way to use an image of an appropriate resolution for different screen sizes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9EB0B-3116-4AD2-8F83-7B2CB55A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71" y="4822519"/>
            <a:ext cx="8095129" cy="20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9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9F9-976B-4065-A8E6-0A9EA3AB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Text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0153-CD26-45A8-BAC3-B44A80DF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b="1" i="1" dirty="0"/>
              <a:t>font-size</a:t>
            </a:r>
            <a:r>
              <a:rPr lang="en-US" dirty="0"/>
              <a:t> property supports </a:t>
            </a:r>
            <a:r>
              <a:rPr lang="en-US" b="1" i="1" dirty="0"/>
              <a:t>viewport units</a:t>
            </a:r>
            <a:r>
              <a:rPr lang="en-US" dirty="0"/>
              <a:t>, which will resize based on the dimensions of the viewport</a:t>
            </a:r>
          </a:p>
          <a:p>
            <a:r>
              <a:rPr lang="en-US" dirty="0"/>
              <a:t>We can create responsive text with </a:t>
            </a:r>
            <a:r>
              <a:rPr lang="en-US" b="1" i="1" dirty="0" err="1"/>
              <a:t>vw</a:t>
            </a:r>
            <a:r>
              <a:rPr lang="en-US" b="1" i="1" dirty="0"/>
              <a:t> (viewport width)</a:t>
            </a:r>
            <a:r>
              <a:rPr lang="en-US" dirty="0"/>
              <a:t> units</a:t>
            </a:r>
          </a:p>
          <a:p>
            <a:r>
              <a:rPr lang="en-US" dirty="0"/>
              <a:t>1 </a:t>
            </a:r>
            <a:r>
              <a:rPr lang="en-US" dirty="0" err="1"/>
              <a:t>vw</a:t>
            </a:r>
            <a:r>
              <a:rPr lang="en-US" dirty="0"/>
              <a:t> (or </a:t>
            </a:r>
            <a:r>
              <a:rPr lang="en-US" dirty="0" err="1"/>
              <a:t>vh</a:t>
            </a:r>
            <a:r>
              <a:rPr lang="en-US" dirty="0"/>
              <a:t>) is equivalent to 1% of the viewport width (or height)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A876-DD5B-4497-9CB8-39833F34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36828"/>
            <a:ext cx="12192000" cy="9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5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5FF-5DEF-43D4-B8DB-1953BDF0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C985-D28A-4593-969D-836B119B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Media Queries</a:t>
            </a:r>
            <a:r>
              <a:rPr lang="en-US" dirty="0"/>
              <a:t> are a key component of responsive design</a:t>
            </a:r>
          </a:p>
          <a:p>
            <a:r>
              <a:rPr lang="en-US" dirty="0"/>
              <a:t>They allow you to define completely different styles for differently sized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A83F3-5BA6-4D78-A084-147B1DD4C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90" y="3001946"/>
            <a:ext cx="6348010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9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77C4-9A31-4940-ACA0-94001FA3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 -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9ABE-ABE2-4DEE-90C4-E3E634D7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popular CSS Framework offers responsive design options</a:t>
            </a:r>
          </a:p>
          <a:p>
            <a:r>
              <a:rPr lang="en-US" dirty="0"/>
              <a:t>The two most popular CSS frameworks in 2023 are Bootstrap and Tailwind</a:t>
            </a:r>
          </a:p>
          <a:p>
            <a:r>
              <a:rPr lang="en-US" dirty="0"/>
              <a:t>We won’t get to cover any frameworks in here, but they offer UI elements that you can add to your pages as well as entire pre-built website templates</a:t>
            </a:r>
          </a:p>
        </p:txBody>
      </p:sp>
    </p:spTree>
    <p:extLst>
      <p:ext uri="{BB962C8B-B14F-4D97-AF65-F5344CB8AC3E}">
        <p14:creationId xmlns:p14="http://schemas.microsoft.com/office/powerpoint/2010/main" val="1416608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7AA2-8924-4EB4-9AE6-317C84B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64639-4EA9-4B43-B46E-E4A9FED78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3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53E1-2E97-4412-9718-0CD029BF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Semantic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C4A2-46FA-4201-9470-E1AB91ED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Semantic Elements</a:t>
            </a:r>
            <a:r>
              <a:rPr lang="en-US" dirty="0"/>
              <a:t> clearly describe their meaning to both the browser and the developer</a:t>
            </a:r>
          </a:p>
          <a:p>
            <a:r>
              <a:rPr lang="en-US" b="1" i="1" dirty="0"/>
              <a:t>Non-Semantic Elements</a:t>
            </a:r>
            <a:r>
              <a:rPr lang="en-US" dirty="0"/>
              <a:t> are elements like &lt;div&gt; and &lt;span&gt; which tell you nothing about what they contain</a:t>
            </a:r>
          </a:p>
          <a:p>
            <a:r>
              <a:rPr lang="en-US" b="1" i="1" dirty="0"/>
              <a:t>Semantic Elements</a:t>
            </a:r>
            <a:r>
              <a:rPr lang="en-US" dirty="0"/>
              <a:t> are elements like &lt;form&gt;, &lt;table&gt;, and &lt;article&gt; where you can tell exactly what they are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20523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647A-E404-491D-BC8C-05710CD0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555A-4554-4ED4-BD42-FAEE310C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Semantic Elements to define different parts of our web pages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DB887-FAFF-47A8-817F-F383A9D64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71" y="2689277"/>
            <a:ext cx="8552329" cy="4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55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0901-620C-4C41-9A3B-4DB649E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&lt;section&gt;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1778-B12F-4328-BF31-38061A72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&lt;section&gt;</a:t>
            </a:r>
            <a:r>
              <a:rPr lang="en-US" dirty="0"/>
              <a:t> element defines a section of a document</a:t>
            </a:r>
          </a:p>
          <a:p>
            <a:r>
              <a:rPr lang="en-US" dirty="0"/>
              <a:t>According to the </a:t>
            </a:r>
            <a:r>
              <a:rPr lang="en-US" i="1" dirty="0"/>
              <a:t>World Wide Web Consortium (W3C)</a:t>
            </a:r>
            <a:r>
              <a:rPr lang="en-US" dirty="0"/>
              <a:t>, “a section is a thematic grouping of content, typically with a heading.”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ACF23-D445-4B73-B343-0FBF4B8A2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0449"/>
            <a:ext cx="12192000" cy="30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89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4C86-7426-45CF-945C-DCF88EF7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&lt;article&gt;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01BA-261E-436E-9E77-2B21787C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&lt;article&gt;</a:t>
            </a:r>
            <a:r>
              <a:rPr lang="en-US" dirty="0"/>
              <a:t> element specifies independent, self contained content</a:t>
            </a:r>
          </a:p>
          <a:p>
            <a:r>
              <a:rPr lang="en-US" dirty="0"/>
              <a:t>Articles should make sense without being displayed on the website</a:t>
            </a:r>
          </a:p>
          <a:p>
            <a:r>
              <a:rPr lang="en-US" dirty="0"/>
              <a:t>Ex: Forum posts, Newspaper Articles, Blog 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968CF-B164-4D16-ACA8-C7F7544FB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69" y="3413462"/>
            <a:ext cx="982303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56A-9E31-441A-84AE-3E493F44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&lt;head&gt;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FC66-2A26-4054-A847-5C1F4556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meta data in the &lt;head&gt; element is data about our HTML document that is largely used by browsers and search engines</a:t>
            </a:r>
          </a:p>
          <a:p>
            <a:r>
              <a:rPr lang="en-US" dirty="0"/>
              <a:t>The data in the &lt;head&gt; element does not get displayed, with the exception of the </a:t>
            </a:r>
            <a:r>
              <a:rPr lang="en-US" b="1" i="1" dirty="0"/>
              <a:t>&lt;title&gt;</a:t>
            </a:r>
            <a:r>
              <a:rPr lang="en-US" dirty="0"/>
              <a:t> element</a:t>
            </a:r>
          </a:p>
          <a:p>
            <a:r>
              <a:rPr lang="en-US" dirty="0"/>
              <a:t>Meta data typically defines the document’s title, style, scripts,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44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2925-62DF-4B22-933B-5B6A7B3D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&lt;article&gt; in &lt;section&gt; or Vice Versa?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2489-D2B5-447B-8C0E-03A85F8C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&lt;article&gt; is independent, self contained content</a:t>
            </a:r>
          </a:p>
          <a:p>
            <a:r>
              <a:rPr lang="en-US" dirty="0"/>
              <a:t>A &lt;section&gt; is a section of a document</a:t>
            </a:r>
          </a:p>
          <a:p>
            <a:r>
              <a:rPr lang="en-US" dirty="0"/>
              <a:t>Since these do not necessarily contradict each other, you can have &lt;article&gt; elements inside of &lt;section&gt; elements as well as &lt;section&gt; elements inside of &lt;article&gt; elements</a:t>
            </a:r>
          </a:p>
        </p:txBody>
      </p:sp>
    </p:spTree>
    <p:extLst>
      <p:ext uri="{BB962C8B-B14F-4D97-AF65-F5344CB8AC3E}">
        <p14:creationId xmlns:p14="http://schemas.microsoft.com/office/powerpoint/2010/main" val="241679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E654-3325-4B6C-934C-D5B791F2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&lt;header&gt;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ED83-BF90-4900-84DB-6298ADDA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&lt;header&gt;</a:t>
            </a:r>
            <a:r>
              <a:rPr lang="en-US" dirty="0"/>
              <a:t> element represents a container for intro content or a set of nav links</a:t>
            </a:r>
          </a:p>
          <a:p>
            <a:r>
              <a:rPr lang="en-US" dirty="0"/>
              <a:t>&lt;header&gt; elements are designed to be used at the top, or near the top, of an HTML doc</a:t>
            </a:r>
          </a:p>
          <a:p>
            <a:r>
              <a:rPr lang="en-US" dirty="0"/>
              <a:t>&lt;header&gt; elements usually have at least one heading element, a logo, and may have authorship info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8890-1B2B-423C-91FB-E90418B4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83" y="4448897"/>
            <a:ext cx="8758518" cy="24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05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A359-B7CF-43FB-A60E-EF393FA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&lt;header&gt;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1D9E-90D0-4B15-94FB-A22570ED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multiple headers in the same HTML page, but a &lt;header&gt; cannot be placed in a &lt;footer&gt;, &lt;address&gt;, or another &lt;header&gt;</a:t>
            </a:r>
          </a:p>
          <a:p>
            <a:r>
              <a:rPr lang="en-US" dirty="0"/>
              <a:t>Although you can have multiple headers, be careful using more than one or your website will look strange</a:t>
            </a:r>
          </a:p>
        </p:txBody>
      </p:sp>
    </p:spTree>
    <p:extLst>
      <p:ext uri="{BB962C8B-B14F-4D97-AF65-F5344CB8AC3E}">
        <p14:creationId xmlns:p14="http://schemas.microsoft.com/office/powerpoint/2010/main" val="996477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0F6C-DA00-4A77-9F7B-152244E9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&lt;footer&gt;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6A2C-6437-4268-863A-881F6812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&lt;footer&gt;</a:t>
            </a:r>
            <a:r>
              <a:rPr lang="en-US" dirty="0"/>
              <a:t> element creates a footer for a document</a:t>
            </a:r>
          </a:p>
          <a:p>
            <a:r>
              <a:rPr lang="en-US" dirty="0"/>
              <a:t>&lt;footer&gt; elements generally have copyright info, contact info, a sitemap, a link to the top of the page, related documents, or authorship info</a:t>
            </a:r>
          </a:p>
          <a:p>
            <a:r>
              <a:rPr lang="en-US" dirty="0"/>
              <a:t>You can create multiple &lt;footer&gt; elements in the same doc, but be careful not to overdo it</a:t>
            </a:r>
          </a:p>
        </p:txBody>
      </p:sp>
    </p:spTree>
    <p:extLst>
      <p:ext uri="{BB962C8B-B14F-4D97-AF65-F5344CB8AC3E}">
        <p14:creationId xmlns:p14="http://schemas.microsoft.com/office/powerpoint/2010/main" val="3395883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33DA-3FAD-463B-960C-0115544B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&lt;nav&gt;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6587-5DD8-41C5-8C0D-691A37E0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&lt;nav&gt;</a:t>
            </a:r>
            <a:r>
              <a:rPr lang="en-US" dirty="0"/>
              <a:t> element is a container for links to other pages</a:t>
            </a:r>
          </a:p>
          <a:p>
            <a:r>
              <a:rPr lang="en-US" dirty="0"/>
              <a:t>Almost all modern websites have navbars that allow you to link to other pages on the site</a:t>
            </a:r>
          </a:p>
          <a:p>
            <a:r>
              <a:rPr lang="en-US" dirty="0"/>
              <a:t>Not every link on your website should be included in the &lt;nav&gt; element, only links to your most important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6DE87-5B36-4456-99B9-D1FE5175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829"/>
            <a:ext cx="4383741" cy="226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F18F1-6D30-4F9C-98D1-26C0E6487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5" y="5655997"/>
            <a:ext cx="6544235" cy="12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67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3397-4DF3-4313-8848-9C793AE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&lt;aside&gt;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9490-29ED-4C29-87C4-A04B50BD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&lt;aside&gt;</a:t>
            </a:r>
            <a:r>
              <a:rPr lang="en-US" dirty="0"/>
              <a:t> element defines content meant to be off to the side on your web page</a:t>
            </a:r>
          </a:p>
          <a:p>
            <a:r>
              <a:rPr lang="en-US" dirty="0"/>
              <a:t>The content inside of it should be indirectly related to your surrounding content</a:t>
            </a:r>
          </a:p>
          <a:p>
            <a:r>
              <a:rPr lang="en-US" dirty="0"/>
              <a:t>&lt;aside&gt; elements are commonly used to contain advertisements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0541B-2FB9-4121-9E6E-98ECA2A4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81956"/>
            <a:ext cx="6095999" cy="1076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4D7D1-9CC2-40B4-AC00-C185C7CFD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29" y="5100918"/>
            <a:ext cx="6136670" cy="17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51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5931-5C8A-4143-A5F6-1214430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&lt;figure&gt; </a:t>
            </a:r>
            <a:r>
              <a:rPr lang="en-US" dirty="0"/>
              <a:t>and </a:t>
            </a:r>
            <a:r>
              <a:rPr lang="en-US" b="1" i="1" dirty="0"/>
              <a:t>&lt;</a:t>
            </a:r>
            <a:r>
              <a:rPr lang="en-US" b="1" i="1" dirty="0" err="1"/>
              <a:t>figcaption</a:t>
            </a:r>
            <a:r>
              <a:rPr lang="en-US" b="1" i="1" dirty="0"/>
              <a:t>&gt;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62BA-3F9B-4BA9-9865-225E0BA7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&lt;figure&gt;</a:t>
            </a:r>
            <a:r>
              <a:rPr lang="en-US" dirty="0"/>
              <a:t> element specifies self-contained content like illustrations, diagrams, photos, code listings,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figcaption</a:t>
            </a:r>
            <a:r>
              <a:rPr lang="en-US" b="1" i="1" dirty="0"/>
              <a:t>&gt;</a:t>
            </a:r>
            <a:r>
              <a:rPr lang="en-US" dirty="0"/>
              <a:t> element defines a caption for a &lt;figure&gt; element. The &lt;</a:t>
            </a:r>
            <a:r>
              <a:rPr lang="en-US" dirty="0" err="1"/>
              <a:t>figcaption</a:t>
            </a:r>
            <a:r>
              <a:rPr lang="en-US" dirty="0"/>
              <a:t>&gt; element can be placed as the first or last child of a &lt;figure&gt; element</a:t>
            </a:r>
          </a:p>
          <a:p>
            <a:r>
              <a:rPr lang="en-US" dirty="0"/>
              <a:t>An &lt;</a:t>
            </a:r>
            <a:r>
              <a:rPr lang="en-US" dirty="0" err="1"/>
              <a:t>img</a:t>
            </a:r>
            <a:r>
              <a:rPr lang="en-US" dirty="0"/>
              <a:t>&gt; element creates the actual illustration</a:t>
            </a:r>
          </a:p>
        </p:txBody>
      </p:sp>
    </p:spTree>
    <p:extLst>
      <p:ext uri="{BB962C8B-B14F-4D97-AF65-F5344CB8AC3E}">
        <p14:creationId xmlns:p14="http://schemas.microsoft.com/office/powerpoint/2010/main" val="1879197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6E20-490B-4355-82E8-D960329B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Semantic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EAA4-57DE-49C9-891A-0B9B9CC3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use for semantic elements if we can make the same visual designs without them?</a:t>
            </a:r>
          </a:p>
          <a:p>
            <a:r>
              <a:rPr lang="en-US" dirty="0"/>
              <a:t>Semantic elements are helpful for people with disabilities that may need screen readers</a:t>
            </a:r>
          </a:p>
          <a:p>
            <a:r>
              <a:rPr lang="en-US" dirty="0"/>
              <a:t>Increasing our PageRank in search Engines can increase our web traffic</a:t>
            </a:r>
          </a:p>
        </p:txBody>
      </p:sp>
    </p:spTree>
    <p:extLst>
      <p:ext uri="{BB962C8B-B14F-4D97-AF65-F5344CB8AC3E}">
        <p14:creationId xmlns:p14="http://schemas.microsoft.com/office/powerpoint/2010/main" val="1218256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FDEF-9471-4AC2-B1DA-32FBF529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7721-9DFE-42AF-A2FB-665E291A9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7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C4C2-157F-48C5-A789-7A72C7D7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401B-A318-44B9-B8E8-2A1E9A2E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clean, consistent, and tidy HTML code will help other developers understand what is happening in the code we wrote</a:t>
            </a:r>
          </a:p>
          <a:p>
            <a:r>
              <a:rPr lang="en-US" dirty="0"/>
              <a:t>Better written code is much easier to work with</a:t>
            </a:r>
          </a:p>
          <a:p>
            <a:r>
              <a:rPr lang="en-US" dirty="0"/>
              <a:t>Code that does not follow any style guidelines makes the developer appear sloppy</a:t>
            </a:r>
          </a:p>
        </p:txBody>
      </p:sp>
    </p:spTree>
    <p:extLst>
      <p:ext uri="{BB962C8B-B14F-4D97-AF65-F5344CB8AC3E}">
        <p14:creationId xmlns:p14="http://schemas.microsoft.com/office/powerpoint/2010/main" val="182072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0AC8-9921-4480-BA37-B00BE6E0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&lt;title&gt;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E4FD-4E4E-42E4-9D1B-C0391B7C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&lt;title&gt;</a:t>
            </a:r>
            <a:r>
              <a:rPr lang="en-US" dirty="0"/>
              <a:t> element displays on the page’s browser tab</a:t>
            </a:r>
          </a:p>
          <a:p>
            <a:r>
              <a:rPr lang="en-US" dirty="0"/>
              <a:t>A &lt;title&gt; element is required for all HTML docs</a:t>
            </a:r>
          </a:p>
          <a:p>
            <a:r>
              <a:rPr lang="en-US" dirty="0"/>
              <a:t>The &lt;title&gt; element is very important for search engine optimization (SEO) since it will determine where our web page is listed in a search</a:t>
            </a:r>
          </a:p>
        </p:txBody>
      </p:sp>
    </p:spTree>
    <p:extLst>
      <p:ext uri="{BB962C8B-B14F-4D97-AF65-F5344CB8AC3E}">
        <p14:creationId xmlns:p14="http://schemas.microsoft.com/office/powerpoint/2010/main" val="1949407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4E58-5181-4DCC-B929-5728DF3C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Declare 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ADBD-8E21-4CE6-9B1F-F5425C67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line of every HTML document should be &lt;!DOCTYPE html&gt;</a:t>
            </a:r>
          </a:p>
          <a:p>
            <a:r>
              <a:rPr lang="en-US" dirty="0"/>
              <a:t>Your IDE might be able to infer what kind of document your HTML page is without it, but it can cause problems down the road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22D24-BF7C-4606-9E23-B8BA51C9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13" y="5529905"/>
            <a:ext cx="5082988" cy="13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42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EE00-C9EB-443D-969E-F4DEFC83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Lowercase Element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0BC1-AD5B-4BBD-94F4-574085BA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allows you to write your element names with lower or upper case</a:t>
            </a:r>
          </a:p>
          <a:p>
            <a:r>
              <a:rPr lang="en-US" dirty="0"/>
              <a:t>Be sure to write them in all lower case because:</a:t>
            </a:r>
          </a:p>
          <a:p>
            <a:pPr lvl="1"/>
            <a:r>
              <a:rPr lang="en-US" dirty="0"/>
              <a:t>That is the convention</a:t>
            </a:r>
          </a:p>
          <a:p>
            <a:pPr lvl="1"/>
            <a:r>
              <a:rPr lang="en-US" dirty="0"/>
              <a:t>Other frameworks use </a:t>
            </a:r>
            <a:r>
              <a:rPr lang="en-US" dirty="0" err="1"/>
              <a:t>PascalCase</a:t>
            </a:r>
            <a:r>
              <a:rPr lang="en-US" dirty="0"/>
              <a:t> for naming elements (React.js)</a:t>
            </a:r>
          </a:p>
          <a:p>
            <a:pPr lvl="1"/>
            <a:r>
              <a:rPr lang="en-US" dirty="0"/>
              <a:t>Lowercase looks cleaner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CF2EAE-7ACC-41E2-8006-E4D7C4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84949"/>
            <a:ext cx="6096000" cy="20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020-05DF-42D2-9091-A8E1CAC4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All Elements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514C01-C4FF-4E47-9D0C-8A901CD0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browser </a:t>
            </a:r>
            <a:r>
              <a:rPr lang="en-US" i="1" dirty="0"/>
              <a:t>may</a:t>
            </a:r>
            <a:r>
              <a:rPr lang="en-US" dirty="0"/>
              <a:t> be able to interpret what you intended to do if you do not close your elements</a:t>
            </a:r>
          </a:p>
          <a:p>
            <a:r>
              <a:rPr lang="en-US" dirty="0"/>
              <a:t>This is not a sure thing, so it may cause bad interactions with other elements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93E4C4-565B-4D52-A598-0F30DF69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283157"/>
            <a:ext cx="6096000" cy="25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0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6A2-DA1A-436C-920A-8A7B58B2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Lower Case Attribute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60BE-228B-4E8F-9A2B-18D8FB3E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will let you name your attributes in upper or lower case</a:t>
            </a:r>
          </a:p>
          <a:p>
            <a:r>
              <a:rPr lang="en-US" dirty="0"/>
              <a:t>You want to stick to all lower case for the same reasons as with element naming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F34C5-670A-4D07-A48E-294C5697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13253"/>
            <a:ext cx="12192000" cy="7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9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C3E-E2D7-4917-97E4-1980547D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Quote 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08EB-0AFD-4577-8A38-9DB0E6FB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i="1" dirty="0"/>
              <a:t>may</a:t>
            </a:r>
            <a:r>
              <a:rPr lang="en-US" dirty="0"/>
              <a:t> be able to get away with not quoting attribute values</a:t>
            </a:r>
          </a:p>
          <a:p>
            <a:r>
              <a:rPr lang="en-US" dirty="0"/>
              <a:t>You should avoid doing this, especially if there is a space in the value</a:t>
            </a:r>
          </a:p>
          <a:p>
            <a:r>
              <a:rPr lang="en-US" dirty="0"/>
              <a:t>HTML may not know where one attribute stops and the next begins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3F7F8-8147-4D7E-95D1-77E3DE76D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065247"/>
            <a:ext cx="6096000" cy="7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3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5629-0D20-4D71-A590-73034BCC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Specify </a:t>
            </a:r>
            <a:r>
              <a:rPr lang="en-US" i="1" dirty="0"/>
              <a:t>alt, width,</a:t>
            </a:r>
            <a:r>
              <a:rPr lang="en-US" dirty="0"/>
              <a:t> and </a:t>
            </a:r>
            <a:r>
              <a:rPr lang="en-US" i="1" dirty="0"/>
              <a:t>height</a:t>
            </a:r>
            <a:r>
              <a:rPr lang="en-US" dirty="0"/>
              <a:t>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C14F-A68D-49C7-A936-EA7089E2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 is very important for individuals who require screen readers or if the image cannot be displayed </a:t>
            </a:r>
          </a:p>
          <a:p>
            <a:r>
              <a:rPr lang="en-US" dirty="0"/>
              <a:t>Defining the width and height of your images cuts down on flickering, since your browser will then reserve space for the image before it 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CD9A4-91BF-48F5-8793-61101750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96921"/>
            <a:ext cx="6096000" cy="9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56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72AC-8E6D-49DB-B959-B123E13B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 and Equal 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38D4-6A70-4B16-85A4-3CA7975A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allows spaces around equal signs, but it is a bad practice in HTML</a:t>
            </a:r>
          </a:p>
          <a:p>
            <a:r>
              <a:rPr lang="en-US" i="1" dirty="0"/>
              <a:t>This is not the same in </a:t>
            </a:r>
            <a:r>
              <a:rPr lang="en-US" i="1" u="sng" dirty="0"/>
              <a:t>programming</a:t>
            </a:r>
            <a:r>
              <a:rPr lang="en-US" i="1" dirty="0"/>
              <a:t>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76DCF-4066-4D4C-9088-B6FE0B9B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4828"/>
            <a:ext cx="12192000" cy="10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52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7709-CEB2-4D6B-A851-84C4ADA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Long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7F6F-1888-482C-8BCB-0EB4FE91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inconvenient to have to scroll to the right when a line is too long to be read in a single screen’s width</a:t>
            </a:r>
          </a:p>
          <a:p>
            <a:r>
              <a:rPr lang="en-US" dirty="0"/>
              <a:t>Hit enter and continue on the next line when your line is getting too long</a:t>
            </a:r>
          </a:p>
        </p:txBody>
      </p:sp>
    </p:spTree>
    <p:extLst>
      <p:ext uri="{BB962C8B-B14F-4D97-AF65-F5344CB8AC3E}">
        <p14:creationId xmlns:p14="http://schemas.microsoft.com/office/powerpoint/2010/main" val="4124323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84E8-D013-4DF7-A4A9-41F04DBE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Lines and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C9FC-8A27-4B8A-AEC6-2E4DDF13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add blank lines, spaces, or indentation for no reason</a:t>
            </a:r>
          </a:p>
          <a:p>
            <a:r>
              <a:rPr lang="en-US" dirty="0"/>
              <a:t>Any time an element contains another element (like &lt;body&gt; with &lt;p&gt; elements inside it), the inner element should be indented once</a:t>
            </a:r>
          </a:p>
          <a:p>
            <a:r>
              <a:rPr lang="en-US" dirty="0"/>
              <a:t>W3Schools has strange recommendations on this</a:t>
            </a:r>
          </a:p>
        </p:txBody>
      </p:sp>
    </p:spTree>
    <p:extLst>
      <p:ext uri="{BB962C8B-B14F-4D97-AF65-F5344CB8AC3E}">
        <p14:creationId xmlns:p14="http://schemas.microsoft.com/office/powerpoint/2010/main" val="32625291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442-D75D-4584-9AA6-5B546241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Skip &lt;title&gt;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F568-7CCD-40A5-B694-FE6FC40D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&lt;title&gt; element is required in HTML</a:t>
            </a:r>
          </a:p>
          <a:p>
            <a:r>
              <a:rPr lang="en-US" dirty="0"/>
              <a:t>This element is much more beneficial than meets the eye (SEO, tab, favorites,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Always make your titles accurate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42349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0C9B-0145-450C-9AD2-8F6F9E1E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&lt;title&gt;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C138-6142-47D3-9334-D8553060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the &lt;title&gt; element</a:t>
            </a:r>
          </a:p>
          <a:p>
            <a:pPr lvl="1"/>
            <a:r>
              <a:rPr lang="en-US" dirty="0"/>
              <a:t>Defines the title on the browser tab</a:t>
            </a:r>
          </a:p>
          <a:p>
            <a:pPr lvl="1"/>
            <a:r>
              <a:rPr lang="en-US" dirty="0"/>
              <a:t>Provides a title if the page is favorited</a:t>
            </a:r>
          </a:p>
          <a:p>
            <a:pPr lvl="1"/>
            <a:r>
              <a:rPr lang="en-US" dirty="0"/>
              <a:t>Displays the title for a page in search engine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45CE6-B523-4991-B602-D6F568285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458583"/>
            <a:ext cx="4572000" cy="33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79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B444-1DBA-44B0-90ED-B71BBC32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Omitting &lt;html&gt; and &lt;body&gt;?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2585-F2C7-4424-A0A1-7212C87D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i="1" dirty="0"/>
              <a:t>technically</a:t>
            </a:r>
            <a:r>
              <a:rPr lang="en-US" dirty="0"/>
              <a:t> don’t need the &lt;html&gt; or &lt;body&gt; elements to display an HTML document</a:t>
            </a:r>
          </a:p>
          <a:p>
            <a:r>
              <a:rPr lang="en-US" i="1" dirty="0"/>
              <a:t>However,</a:t>
            </a:r>
            <a:r>
              <a:rPr lang="en-US" dirty="0"/>
              <a:t> older browsers (IE) will likely crash</a:t>
            </a:r>
          </a:p>
          <a:p>
            <a:r>
              <a:rPr lang="en-US" dirty="0"/>
              <a:t>This will cause serious issues with JavaScript code trying to interact with your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83681-A183-47D1-ACAE-E7CC78F0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1" y="3759377"/>
            <a:ext cx="4305300" cy="30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95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8F8B-0FFF-4606-AEC8-A9ADA75A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Omitting &lt;head&gt;?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241B-2F2E-495A-945E-E4E104A0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away without a &lt;head&gt; element, since the browser will create a default &lt;head&gt; element with everything before the body element</a:t>
            </a:r>
          </a:p>
          <a:p>
            <a:r>
              <a:rPr lang="en-US" dirty="0"/>
              <a:t>This will cause you to miss out on valuable metadata for SEO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7AD58-1DD7-44A8-B5C5-AD5CA3D5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3791415"/>
            <a:ext cx="3143250" cy="30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77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6EFE-52A8-4959-8A38-B45382C3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Empty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FD13-C8F6-4517-94D2-E95A17CB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optional to close empty elements</a:t>
            </a:r>
          </a:p>
          <a:p>
            <a:r>
              <a:rPr lang="en-US" dirty="0"/>
              <a:t>If you expect to be XML/XHTML software to access your elements, it is required to keep the closing slash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FB43C-675B-436C-BB40-332AEC70E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31009"/>
            <a:ext cx="6096000" cy="112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E5693-034F-4F09-917A-082CCB24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1008"/>
            <a:ext cx="6247461" cy="11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31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6343-1D7B-4A6D-89D6-17671ACF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Lang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DC8D-A73A-46ED-9AB1-F1D8D447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lang attribute inside the &lt;html&gt; element will assist browsers and search engines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5341E-602B-4627-8F24-F3CB5EF6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2663394"/>
            <a:ext cx="3810000" cy="41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717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989C-3840-4EEB-910B-6C915DE0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E766-0800-4AAE-9613-33A3D8B5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the </a:t>
            </a:r>
            <a:r>
              <a:rPr lang="en-US" b="1" i="1" dirty="0"/>
              <a:t>charset</a:t>
            </a:r>
            <a:r>
              <a:rPr lang="en-US" dirty="0"/>
              <a:t> meta element should be done as early as possible</a:t>
            </a:r>
          </a:p>
          <a:p>
            <a:r>
              <a:rPr lang="en-US" dirty="0"/>
              <a:t>This will assist with the indexing of your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ECE2C-2658-4A48-839A-D178F4D00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272119"/>
            <a:ext cx="6096000" cy="35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232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28FF-7AA3-4194-9EB5-ABD14523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B65A-ACD4-4EFD-9B29-CD1D6C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comments should be written in a single line comment</a:t>
            </a:r>
          </a:p>
          <a:p>
            <a:r>
              <a:rPr lang="en-US" dirty="0"/>
              <a:t>Longer comments should be written in multiline comments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661DA-5F30-46A2-8702-26D64E3A8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6269"/>
            <a:ext cx="6096000" cy="92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C7FCC-DFE8-4517-ADC2-97398F2C3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95477"/>
            <a:ext cx="6096000" cy="10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2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008-D901-4766-9943-B1009B54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&lt;style&gt;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907-5D86-4C51-8952-FD645190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&lt;style&gt; element is used to define a style for a single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99220-942B-49DE-83CD-565FF4F1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839824"/>
            <a:ext cx="6096000" cy="20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C68B-68CB-4C5C-BE78-DF00DC71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&lt;link&gt;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3CFD-4552-4B79-8C92-695A56D0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&lt;link&gt;</a:t>
            </a:r>
            <a:r>
              <a:rPr lang="en-US" dirty="0"/>
              <a:t> element “links” another page to the current one</a:t>
            </a:r>
          </a:p>
          <a:p>
            <a:r>
              <a:rPr lang="en-US" dirty="0"/>
              <a:t>The most common use of this is to add an external CSS file or an icon to your HTML doc</a:t>
            </a:r>
          </a:p>
          <a:p>
            <a:r>
              <a:rPr lang="en-US" dirty="0"/>
              <a:t>You can also use this to link to resources from another website entirely, like a special font from Google</a:t>
            </a:r>
          </a:p>
        </p:txBody>
      </p:sp>
    </p:spTree>
    <p:extLst>
      <p:ext uri="{BB962C8B-B14F-4D97-AF65-F5344CB8AC3E}">
        <p14:creationId xmlns:p14="http://schemas.microsoft.com/office/powerpoint/2010/main" val="307002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FD83-3FF6-426C-ACC4-3945E02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&lt;meta&gt;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25A8-703C-4CE5-B488-2477100A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specify the character set, page description, keywords, author of the document, and viewport</a:t>
            </a:r>
          </a:p>
          <a:p>
            <a:r>
              <a:rPr lang="en-US" dirty="0"/>
              <a:t>Data inside the &lt;meta&gt; element will not be displayed anywhere on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9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2324</Words>
  <Application>Microsoft Office PowerPoint</Application>
  <PresentationFormat>Widescreen</PresentationFormat>
  <Paragraphs>214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Meta Elements and Page Structure</vt:lpstr>
      <vt:lpstr>Head</vt:lpstr>
      <vt:lpstr>The &lt;head&gt; Element</vt:lpstr>
      <vt:lpstr>The &lt;head&gt; Element</vt:lpstr>
      <vt:lpstr>The &lt;title&gt; Element</vt:lpstr>
      <vt:lpstr>The &lt;title&gt; Element</vt:lpstr>
      <vt:lpstr>The &lt;style&gt; Element</vt:lpstr>
      <vt:lpstr>The &lt;link&gt; Element</vt:lpstr>
      <vt:lpstr>The &lt;meta&gt; Element</vt:lpstr>
      <vt:lpstr>Meta Examples</vt:lpstr>
      <vt:lpstr>Meta Examples</vt:lpstr>
      <vt:lpstr>Meta Examples</vt:lpstr>
      <vt:lpstr>Meta Examples</vt:lpstr>
      <vt:lpstr>Meta Examples</vt:lpstr>
      <vt:lpstr>Meta Examples</vt:lpstr>
      <vt:lpstr>Setting the Viewport</vt:lpstr>
      <vt:lpstr>Setting the Viewport</vt:lpstr>
      <vt:lpstr>The &lt;base&gt; Element</vt:lpstr>
      <vt:lpstr>Layout</vt:lpstr>
      <vt:lpstr>HTML Layout Elements</vt:lpstr>
      <vt:lpstr>Layout Techniques</vt:lpstr>
      <vt:lpstr>Frameworks</vt:lpstr>
      <vt:lpstr>Float Layout</vt:lpstr>
      <vt:lpstr>Flexbox Layout</vt:lpstr>
      <vt:lpstr>Grid Layout</vt:lpstr>
      <vt:lpstr>Responsive</vt:lpstr>
      <vt:lpstr>What is Responsive Web Design?</vt:lpstr>
      <vt:lpstr>Setting the Viewport</vt:lpstr>
      <vt:lpstr>Responsive Images</vt:lpstr>
      <vt:lpstr>Responsive Images</vt:lpstr>
      <vt:lpstr>The &lt;picture&gt; Element</vt:lpstr>
      <vt:lpstr>Responsive Text Size</vt:lpstr>
      <vt:lpstr>Media Queries</vt:lpstr>
      <vt:lpstr>Responsive Web Design - Frameworks</vt:lpstr>
      <vt:lpstr>Semantics</vt:lpstr>
      <vt:lpstr>What are Semantic Elements?</vt:lpstr>
      <vt:lpstr>Semantic Elements</vt:lpstr>
      <vt:lpstr>The &lt;section&gt; Element</vt:lpstr>
      <vt:lpstr>The &lt;article&gt; Element</vt:lpstr>
      <vt:lpstr>Nesting &lt;article&gt; in &lt;section&gt; or Vice Versa?</vt:lpstr>
      <vt:lpstr>The &lt;header&gt; Element</vt:lpstr>
      <vt:lpstr>The &lt;header&gt; Element</vt:lpstr>
      <vt:lpstr>The &lt;footer&gt; Element</vt:lpstr>
      <vt:lpstr>The &lt;nav&gt; Element</vt:lpstr>
      <vt:lpstr>The &lt;aside&gt; Element</vt:lpstr>
      <vt:lpstr>The &lt;figure&gt; and &lt;figcaption&gt; Elements</vt:lpstr>
      <vt:lpstr>Why Use Semantic Elements?</vt:lpstr>
      <vt:lpstr>Style Guide</vt:lpstr>
      <vt:lpstr>Style Guide</vt:lpstr>
      <vt:lpstr>Always Declare Document Type</vt:lpstr>
      <vt:lpstr>Use Lowercase Element Names</vt:lpstr>
      <vt:lpstr>Close All Elements</vt:lpstr>
      <vt:lpstr>Use Lower Case Attribute Names</vt:lpstr>
      <vt:lpstr>Always Quote Attribute Values</vt:lpstr>
      <vt:lpstr>Always Specify alt, width, and height for Images</vt:lpstr>
      <vt:lpstr>Spaces and Equal Signs</vt:lpstr>
      <vt:lpstr>Avoid Long Lines</vt:lpstr>
      <vt:lpstr>Blank Lines and Indentation</vt:lpstr>
      <vt:lpstr>Do Not Skip &lt;title&gt;</vt:lpstr>
      <vt:lpstr>Omitting &lt;html&gt; and &lt;body&gt;?</vt:lpstr>
      <vt:lpstr>Omitting &lt;head&gt;?</vt:lpstr>
      <vt:lpstr>Closing Empty Elements?</vt:lpstr>
      <vt:lpstr>Add a Lang Attribute</vt:lpstr>
      <vt:lpstr>Meta Data</vt:lpstr>
      <vt:lpstr>HTML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Elements and Page Structure</dc:title>
  <dc:creator>YWCA Rockford</dc:creator>
  <cp:lastModifiedBy>YWCA Rockford</cp:lastModifiedBy>
  <cp:revision>25</cp:revision>
  <dcterms:created xsi:type="dcterms:W3CDTF">2023-06-02T16:06:25Z</dcterms:created>
  <dcterms:modified xsi:type="dcterms:W3CDTF">2023-06-02T21:04:38Z</dcterms:modified>
</cp:coreProperties>
</file>