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33F6-804B-4AF1-A4BA-028B5D54FFC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97D03-8374-4FE5-B36C-E70347C1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Unicode Transformation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97D03-8374-4FE5-B36C-E70347C103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 = International Organization for Standardization (Switzerland, 1947)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97D03-8374-4FE5-B36C-E70347C103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formed – correct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97D03-8374-4FE5-B36C-E70347C103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4CF4-53AC-4701-95F0-3D91F506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4012A-9500-41D0-8E98-1E053BE3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0158-4F96-4BCA-A655-45879AB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5803-A61C-45A2-BC68-53A81FF2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7A70-DEEA-4083-803D-8385A72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5A8-53CE-4E37-A48B-BD5F99D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2E6BB-74E2-4E91-9A56-7FBC9562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273C-CABC-43B8-A54D-ED11C938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5F21-AB4A-4486-8768-32ADBD29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79D7-268C-4B92-8F98-0557A524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1DD7-9666-49AE-8FBD-65BD3BB39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D06D1-949B-4C20-8A2E-DC145EF53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AE2F-DE3F-46E0-89F0-31C92DEC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841E-D445-4B5A-A59C-2065984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F565-1938-4FCC-B64F-046AC771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EA6F-1ACE-43E1-AB11-5AC467A5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DA8C-D944-4349-AF5A-89BF3D8D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FDFA-60CA-43B5-9B85-4D86B270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53F5-814F-43DE-A432-73CEAE91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7059-E648-4B36-AC63-BE17B0B0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06CC-C9D0-4876-B2BA-9AD50B91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D7D07-3AF7-4FC1-BFD7-80A3CBB4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D9E5-FAAE-4498-91EF-09C8023E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026B-DDFC-4420-A827-6C703263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2D03-6F82-4A48-8DDB-BABA67B3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550E-B705-4559-A072-DD821C0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1D9B-1B9A-4880-AA0E-1D2171D8E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2719-3D4A-4CE1-B322-629876AC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81F8-07EC-497A-BF88-ABED1B1C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8C49-5D24-43EF-949D-DE767A54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DDB4-7ED5-4C53-88F9-7732DAC2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8613-54B8-4168-874B-26464FFE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C328A-4AE7-44AB-872F-DA8AF196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A389-2AFF-4EA4-A528-D146E2BCC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48E49-9D0B-44B7-BD00-9AD219EA7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9448F-C331-4C14-87CA-67C7548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B9748-9981-4730-AE36-07929CB2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48122-1726-4029-A2D2-A8B39292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AB9FC-16B8-4633-A965-BF2A15C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3E2-5373-4942-8C50-DB0A2F31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9D017-CEF0-4F8C-A651-EBC9078D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4240B-C2FC-46B2-8D31-16058814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8CF28-6B66-45C9-97D7-BFCC2831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01949-93E7-40DE-BCDF-D88D1D2B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EDDD4-C31B-4ABE-AA39-9C8F096C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5B70-E394-43BE-B345-5862A6F2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3EAD-8BE8-4F1B-B1A0-BB7BE8F6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AADE-19E4-4D6F-841A-A7B82DB0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A8C30-19CA-4D82-BC1B-AF64A12E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ABC5-0D8F-4CDD-A267-ECDA6DF1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21F8-8895-4B28-8C5D-695DA95D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F621-1303-46B5-9B7F-84DF900B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4CDE-3577-4211-B1A9-BECE3F08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4E29E-CEF4-4E84-B3AC-8F46FE21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43AC-ACD6-477F-86B9-32D86846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EA90-4F10-4420-94F0-FDCAA258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B35BC-9746-4B9D-B444-2C75DA62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CDFA-69F8-427F-BE47-2D85E914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39A38-B443-463F-9B54-609E86A0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A41B-94F6-403B-A128-A2056A88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0FC6-05B5-4F12-99C1-E1A3490CE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D5EC-6439-4683-A843-7B30FA421F4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2A41-A861-4B94-AC4A-86FE97277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95AD-9AE0-41FD-B0D5-386F1C16C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DB11-0344-48ED-8EE4-F2785DD0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AE7F-88F0-4CAA-99DA-FE561971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Entities, Symbols, and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5324B-18D0-4866-8E71-DB511062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418826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9934-AB79-4C2B-B6FC-07B812DA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Character 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734A5-E3FE-4E97-9314-36C229086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77" y="1690689"/>
            <a:ext cx="12222377" cy="4609754"/>
          </a:xfrm>
        </p:spPr>
      </p:pic>
    </p:spTree>
    <p:extLst>
      <p:ext uri="{BB962C8B-B14F-4D97-AF65-F5344CB8AC3E}">
        <p14:creationId xmlns:p14="http://schemas.microsoft.com/office/powerpoint/2010/main" val="40758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4DBF-8667-4C2F-8029-9339F7EA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Diacritical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3523-3041-4856-A0FC-ED64EDAC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Diacritical Marks</a:t>
            </a:r>
            <a:r>
              <a:rPr lang="en-US" dirty="0"/>
              <a:t> are “glyphs” that get added to a letter, like the tilde of ñ</a:t>
            </a:r>
          </a:p>
          <a:p>
            <a:r>
              <a:rPr lang="en-US" dirty="0"/>
              <a:t>Some marks can be called accents, like `</a:t>
            </a:r>
          </a:p>
          <a:p>
            <a:r>
              <a:rPr lang="en-US" dirty="0"/>
              <a:t>These marks can appear above, below, inside, or between letters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104B-1A50-4315-8988-258D3C6A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399"/>
            <a:ext cx="12192000" cy="32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FE5-7AF3-43BB-8748-C0DA526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2BE0E-ADDF-463E-BA6F-ADA66D069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9A45-82A7-4784-889E-512D6F8A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6232-AFBF-439C-9E5B-EF70239A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Symbol Entities</a:t>
            </a:r>
            <a:r>
              <a:rPr lang="en-US" dirty="0"/>
              <a:t> are similar to character entities, but used for currencies, mathematical symbols, and technical symbols that don’t exist on a keyboard</a:t>
            </a:r>
          </a:p>
          <a:p>
            <a:r>
              <a:rPr lang="en-US" dirty="0"/>
              <a:t>To add such symbols to an HTML doc, you can use the entity name or number (usually a hexadecimal)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55AE7-BCC3-40D8-A707-A85A8D78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7831"/>
            <a:ext cx="6096000" cy="169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05786-DA12-45FD-BDFB-C287D9BD3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2" y="4274304"/>
            <a:ext cx="4338918" cy="25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DC25-957D-4FA0-9959-210FA2B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Symbols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55252-11CA-4909-B634-69C1AB0C0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20" y="1274225"/>
            <a:ext cx="9795960" cy="5485164"/>
          </a:xfrm>
        </p:spPr>
      </p:pic>
    </p:spTree>
    <p:extLst>
      <p:ext uri="{BB962C8B-B14F-4D97-AF65-F5344CB8AC3E}">
        <p14:creationId xmlns:p14="http://schemas.microsoft.com/office/powerpoint/2010/main" val="292061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AAEE-CDD9-4251-A5ED-DE27F0E7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Greek Letters are Supported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758FF-AFAB-46AF-9ACC-77DD6891C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192"/>
            <a:ext cx="12192000" cy="3872204"/>
          </a:xfrm>
        </p:spPr>
      </p:pic>
    </p:spTree>
    <p:extLst>
      <p:ext uri="{BB962C8B-B14F-4D97-AF65-F5344CB8AC3E}">
        <p14:creationId xmlns:p14="http://schemas.microsoft.com/office/powerpoint/2010/main" val="314707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949-CA24-4938-BA9A-5E431998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BBA1F-CD52-487E-BACE-24387522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40" y="1397644"/>
            <a:ext cx="8412720" cy="5281062"/>
          </a:xfrm>
        </p:spPr>
      </p:pic>
    </p:spTree>
    <p:extLst>
      <p:ext uri="{BB962C8B-B14F-4D97-AF65-F5344CB8AC3E}">
        <p14:creationId xmlns:p14="http://schemas.microsoft.com/office/powerpoint/2010/main" val="255500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D82-F7C8-48B1-8825-6715E7D2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01C4-0AD5-468D-AC4B-B28C88300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6F28-422A-4A62-BD2D-7C00A345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Emojis?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7DC4-B2A0-49A2-8224-3E6B09C3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Emojis</a:t>
            </a:r>
            <a:r>
              <a:rPr lang="en-US" dirty="0"/>
              <a:t> look like tiny images or icons, but they are not</a:t>
            </a:r>
          </a:p>
          <a:p>
            <a:r>
              <a:rPr lang="en-US" dirty="0"/>
              <a:t>They are actually encoded from the UTF-8 (Unicode) character set</a:t>
            </a:r>
          </a:p>
          <a:p>
            <a:r>
              <a:rPr lang="en-US" i="1" dirty="0"/>
              <a:t>UTF-8</a:t>
            </a:r>
            <a:r>
              <a:rPr lang="en-US" dirty="0"/>
              <a:t> includes nearly characters of every </a:t>
            </a:r>
            <a:r>
              <a:rPr lang="en-US"/>
              <a:t>written language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014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A074-E7AF-44DE-8E8B-E3A9ED85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</a:t>
            </a:r>
            <a:r>
              <a:rPr lang="en-US" b="1" i="1" dirty="0"/>
              <a:t>charset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E617-09A5-4820-947F-C1542D0B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need to know which characters to use in order to load a webpage</a:t>
            </a:r>
          </a:p>
          <a:p>
            <a:r>
              <a:rPr lang="en-US" dirty="0"/>
              <a:t>This is why we have to add the </a:t>
            </a:r>
            <a:r>
              <a:rPr lang="en-US" b="1" i="1" dirty="0"/>
              <a:t>charset</a:t>
            </a:r>
            <a:r>
              <a:rPr lang="en-US" dirty="0"/>
              <a:t> to a meta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AD991-1473-4526-9BFF-B96BB96F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33477"/>
            <a:ext cx="6096000" cy="12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3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25A0-DA39-4EA9-9F08-003410C5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Computercode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8C73-4A05-442E-B126-E3BB8B44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contains several elements for defining user input and computer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A085A-16C9-4A30-9ED1-BA13DA5E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077533"/>
            <a:ext cx="3048000" cy="37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B422-C4CC-4F6C-9EDF-9A5AFD64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324B-2769-4361-9205-48843379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~150,000 possible characters in UTF-8</a:t>
            </a:r>
          </a:p>
          <a:p>
            <a:r>
              <a:rPr lang="en-US" i="1" dirty="0"/>
              <a:t>However</a:t>
            </a:r>
            <a:r>
              <a:rPr lang="en-US" dirty="0"/>
              <a:t>, our keyboards can only fit around 100 characters</a:t>
            </a:r>
          </a:p>
          <a:p>
            <a:r>
              <a:rPr lang="en-US" dirty="0"/>
              <a:t>We can access the rest of these characters using numbers known as </a:t>
            </a:r>
            <a:r>
              <a:rPr lang="en-US" b="1" i="1" dirty="0"/>
              <a:t>entity numbers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E3AD0-7387-4310-B169-15AD44D00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71975"/>
            <a:ext cx="2486025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9D1F5-32B8-469F-B7E6-719A00C79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368842"/>
            <a:ext cx="4191000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2E47-84D3-4940-AC84-351034A3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5A2D-3C18-4771-B760-CC648D14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using entity numbers if </a:t>
            </a:r>
            <a:r>
              <a:rPr lang="en-US" b="1" i="1" dirty="0"/>
              <a:t>&amp;#number;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A908C-648D-4AF2-B5EB-784ED1B0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1"/>
            <a:ext cx="12192000" cy="76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15E8A-3D07-4696-9A91-044A6771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26" y="3526241"/>
            <a:ext cx="3920530" cy="25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B7AF-C119-4D4D-81A3-47AFCA4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A1AF-3F97-45BE-9C0D-6307A2B1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Emojis are actually characters in UTF-8</a:t>
            </a:r>
          </a:p>
          <a:p>
            <a:r>
              <a:rPr lang="en-US" dirty="0"/>
              <a:t>Just like all other characters, emojis can be copied, resized, and displayed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2BD44-B2E1-4ECA-91C8-B5B6B7BD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3782673"/>
            <a:ext cx="2886075" cy="3075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6BDF55-C05C-4F8D-A06C-25341441F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95183"/>
            <a:ext cx="9305925" cy="6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5995-5FF1-4C5B-8CFB-32B88061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Emojis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D6D9F-0BDC-4F3F-9660-69FA2E98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351058"/>
            <a:ext cx="9725025" cy="5506942"/>
          </a:xfrm>
        </p:spPr>
      </p:pic>
    </p:spTree>
    <p:extLst>
      <p:ext uri="{BB962C8B-B14F-4D97-AF65-F5344CB8AC3E}">
        <p14:creationId xmlns:p14="http://schemas.microsoft.com/office/powerpoint/2010/main" val="2350615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A3B8-751D-4065-B242-A1D43720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Charset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EBE2F-D652-4468-B8FD-2844CBD5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2610-AA33-4E57-A769-E99FEDF5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to UTF8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68CE-0C0D-4420-A48F-6FD1C418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was the first character encoding set and only had 128 characters, all of which were English.</a:t>
            </a:r>
          </a:p>
          <a:p>
            <a:r>
              <a:rPr lang="en-US" dirty="0"/>
              <a:t>There were several that came after than, including ISO-8859-1 and ANSI, both of which added more characters but suffered the same problems as ASCII</a:t>
            </a:r>
          </a:p>
          <a:p>
            <a:r>
              <a:rPr lang="en-US" dirty="0"/>
              <a:t>In the 90s, UTF-8 was developed, allowing our applications to work across all languages</a:t>
            </a:r>
          </a:p>
        </p:txBody>
      </p:sp>
    </p:spTree>
    <p:extLst>
      <p:ext uri="{BB962C8B-B14F-4D97-AF65-F5344CB8AC3E}">
        <p14:creationId xmlns:p14="http://schemas.microsoft.com/office/powerpoint/2010/main" val="19233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2B0B-089F-49BC-8D01-FA970E02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Charsets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949F-FBEA-423B-8222-39BFC054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charsets are identical, but however large ranges of each charset are</a:t>
            </a:r>
          </a:p>
          <a:p>
            <a:r>
              <a:rPr lang="en-US" dirty="0"/>
              <a:t>They kept the same sequence in order to build off of ASCII</a:t>
            </a:r>
          </a:p>
        </p:txBody>
      </p:sp>
    </p:spTree>
    <p:extLst>
      <p:ext uri="{BB962C8B-B14F-4D97-AF65-F5344CB8AC3E}">
        <p14:creationId xmlns:p14="http://schemas.microsoft.com/office/powerpoint/2010/main" val="135684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7A35-1B62-4AF3-AF31-80771EE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7EE0-2773-4B42-AFCA-87CDEFC1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uses values 0 – 31 and 127 for </a:t>
            </a:r>
            <a:r>
              <a:rPr lang="en-US" i="1" dirty="0"/>
              <a:t>control characters</a:t>
            </a:r>
            <a:r>
              <a:rPr lang="en-US" dirty="0"/>
              <a:t>, like punctuation</a:t>
            </a:r>
          </a:p>
          <a:p>
            <a:r>
              <a:rPr lang="en-US" dirty="0"/>
              <a:t>32+ are all letters, numbers, and symbols</a:t>
            </a:r>
          </a:p>
          <a:p>
            <a:r>
              <a:rPr lang="en-US" dirty="0"/>
              <a:t>127 is the max value, which makes ASCII very efficient (only 7 bits per character)</a:t>
            </a:r>
          </a:p>
        </p:txBody>
      </p:sp>
    </p:spTree>
    <p:extLst>
      <p:ext uri="{BB962C8B-B14F-4D97-AF65-F5344CB8AC3E}">
        <p14:creationId xmlns:p14="http://schemas.microsoft.com/office/powerpoint/2010/main" val="35786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E617-8B35-4FF3-9B3D-6683BB8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 (Windows-1252)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5386-35CD-4C0C-8353-E481D8C0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 and ASCII are the same up to 127</a:t>
            </a:r>
          </a:p>
          <a:p>
            <a:r>
              <a:rPr lang="en-US" dirty="0"/>
              <a:t>ANSI has proprietary characters from 128 to 159, like the double dagger</a:t>
            </a:r>
          </a:p>
          <a:p>
            <a:r>
              <a:rPr lang="en-US" dirty="0"/>
              <a:t>ANSI and UTF-8 are the same from 160-255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BEA2A-88CE-420E-9B19-9B4ACFFD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6228"/>
            <a:ext cx="12192000" cy="10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7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A5AD-5317-4CD8-A85E-90CF7062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ISO-8859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98F3-D017-47B6-BA1D-67CAC27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ASCII from 0 – 127</a:t>
            </a:r>
          </a:p>
          <a:p>
            <a:r>
              <a:rPr lang="en-US" dirty="0"/>
              <a:t>Does not use 128 – 159</a:t>
            </a:r>
          </a:p>
          <a:p>
            <a:r>
              <a:rPr lang="en-US" dirty="0"/>
              <a:t>Identical to UTF-8 from 160-255</a:t>
            </a:r>
          </a:p>
        </p:txBody>
      </p:sp>
    </p:spTree>
    <p:extLst>
      <p:ext uri="{BB962C8B-B14F-4D97-AF65-F5344CB8AC3E}">
        <p14:creationId xmlns:p14="http://schemas.microsoft.com/office/powerpoint/2010/main" val="24246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0F0-7E1C-4951-863F-8F5E64C4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&lt;</a:t>
            </a:r>
            <a:r>
              <a:rPr lang="en-US" b="1" i="1" dirty="0" err="1"/>
              <a:t>kbd</a:t>
            </a:r>
            <a:r>
              <a:rPr lang="en-US" b="1" i="1" dirty="0"/>
              <a:t>&gt;</a:t>
            </a:r>
            <a:r>
              <a:rPr lang="en-US" dirty="0"/>
              <a:t> For Keyboard Input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AF5-1296-4C02-B30E-8E2EC7CC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kbd</a:t>
            </a:r>
            <a:r>
              <a:rPr lang="en-US" b="1" i="1" dirty="0"/>
              <a:t>&gt;</a:t>
            </a:r>
            <a:r>
              <a:rPr lang="en-US" dirty="0"/>
              <a:t> element is used to define keyboard input</a:t>
            </a:r>
          </a:p>
          <a:p>
            <a:r>
              <a:rPr lang="en-US" dirty="0"/>
              <a:t>The content inside it is displayed in the browser’s default monospace font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613BF-4785-424D-BDA1-7997BF14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071938"/>
            <a:ext cx="6096000" cy="786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25C10-CB0D-453F-8E66-D2B3F2A42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8729"/>
            <a:ext cx="6212542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0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B875-9AFC-4089-A237-6E0CA836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F8A8-FFA7-45AF-98DD-4DF7ECD2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ASCII from 0 – 127</a:t>
            </a:r>
          </a:p>
          <a:p>
            <a:r>
              <a:rPr lang="en-US" dirty="0"/>
              <a:t>Doesn’t use 128-159 (ANSI/Microsoft owned)</a:t>
            </a:r>
          </a:p>
          <a:p>
            <a:r>
              <a:rPr lang="en-US" dirty="0"/>
              <a:t>Identical to ANSI and ISO from 160 – 255</a:t>
            </a:r>
          </a:p>
          <a:p>
            <a:r>
              <a:rPr lang="en-US" dirty="0"/>
              <a:t>Continues after 256 with thousands of different characters</a:t>
            </a:r>
          </a:p>
        </p:txBody>
      </p:sp>
    </p:spTree>
    <p:extLst>
      <p:ext uri="{BB962C8B-B14F-4D97-AF65-F5344CB8AC3E}">
        <p14:creationId xmlns:p14="http://schemas.microsoft.com/office/powerpoint/2010/main" val="49674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D276-1EE3-49CB-BAFA-34285C19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E73-2870-4503-B855-FBAF2B0B3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2D6A-DAB0-428F-BA89-509604DB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– Uniform Resource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84B2-A5D7-427D-A811-DD49DDE2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request pages from web servers using </a:t>
            </a:r>
            <a:r>
              <a:rPr lang="en-US" b="1" i="1" dirty="0"/>
              <a:t>URLs</a:t>
            </a:r>
          </a:p>
          <a:p>
            <a:r>
              <a:rPr lang="en-US" dirty="0"/>
              <a:t>A </a:t>
            </a:r>
            <a:r>
              <a:rPr lang="en-US" b="1" i="1" dirty="0"/>
              <a:t>Uniform Resource Locator</a:t>
            </a:r>
            <a:r>
              <a:rPr lang="en-US" dirty="0"/>
              <a:t> (URL) is used to address a document or other data on the web</a:t>
            </a:r>
          </a:p>
          <a:p>
            <a:r>
              <a:rPr lang="en-US" dirty="0"/>
              <a:t>Follows this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EB2D2-B526-4176-9C8A-01A583DA2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430"/>
            <a:ext cx="12192000" cy="10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5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B62F-8596-4F71-8E7C-158D9F37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4F2A-6C6D-411C-9F4A-D1D4756A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Scheme:</a:t>
            </a:r>
            <a:r>
              <a:rPr lang="en-US" dirty="0"/>
              <a:t> the type of internet service, often protocol (usually </a:t>
            </a:r>
            <a:r>
              <a:rPr lang="en-US" b="1" i="1" dirty="0"/>
              <a:t>http</a:t>
            </a:r>
            <a:r>
              <a:rPr lang="en-US" dirty="0"/>
              <a:t> or</a:t>
            </a:r>
            <a:r>
              <a:rPr lang="en-US" b="1" i="1" dirty="0"/>
              <a:t> https</a:t>
            </a:r>
            <a:r>
              <a:rPr lang="en-US" dirty="0"/>
              <a:t>)</a:t>
            </a:r>
          </a:p>
          <a:p>
            <a:r>
              <a:rPr lang="en-US" b="1" i="1" dirty="0"/>
              <a:t>Prefix: </a:t>
            </a:r>
            <a:r>
              <a:rPr lang="en-US" dirty="0"/>
              <a:t>the domain prefix (default for http is www)</a:t>
            </a:r>
          </a:p>
          <a:p>
            <a:r>
              <a:rPr lang="en-US" b="1" i="1" dirty="0"/>
              <a:t>Domain:</a:t>
            </a:r>
            <a:r>
              <a:rPr lang="en-US" dirty="0"/>
              <a:t> The internet domain name of an </a:t>
            </a:r>
            <a:r>
              <a:rPr lang="en-US" dirty="0" err="1"/>
              <a:t>ip</a:t>
            </a:r>
            <a:r>
              <a:rPr lang="en-US" dirty="0"/>
              <a:t> address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C558B-53CD-4D39-8132-CF5CDC5B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430"/>
            <a:ext cx="12192000" cy="10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40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E51D-9A95-478B-A604-5A5D2B86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BEF8-D5D1-4698-B327-A997AB76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Port:</a:t>
            </a:r>
            <a:r>
              <a:rPr lang="en-US" dirty="0"/>
              <a:t> Defines a port number at the host server (defaults: 80 – http, 443 – https)</a:t>
            </a:r>
          </a:p>
          <a:p>
            <a:r>
              <a:rPr lang="en-US" b="1" i="1" dirty="0"/>
              <a:t>Path: </a:t>
            </a:r>
            <a:r>
              <a:rPr lang="en-US" dirty="0"/>
              <a:t>File path to file on the server (no path if the file is in the root directory)</a:t>
            </a:r>
          </a:p>
          <a:p>
            <a:r>
              <a:rPr lang="en-US" b="1" i="1" dirty="0"/>
              <a:t>Filename: </a:t>
            </a:r>
            <a:r>
              <a:rPr lang="en-US" dirty="0"/>
              <a:t>Defines name of document/resource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A48E1-3FB9-4407-9A4C-07B3640B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430"/>
            <a:ext cx="12192000" cy="10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8BA6-A2C5-4600-BDFC-ECC94920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URL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CA2C-0409-4300-A7C2-31ADAAFF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http:</a:t>
            </a:r>
            <a:r>
              <a:rPr lang="en-US" dirty="0"/>
              <a:t> </a:t>
            </a:r>
            <a:r>
              <a:rPr lang="en-US" dirty="0" err="1"/>
              <a:t>HyperText</a:t>
            </a:r>
            <a:r>
              <a:rPr lang="en-US" dirty="0"/>
              <a:t> Transfer Protocol – Used for common web pages (unencrypted)</a:t>
            </a:r>
          </a:p>
          <a:p>
            <a:r>
              <a:rPr lang="en-US" b="1" i="1" dirty="0"/>
              <a:t>https: </a:t>
            </a:r>
            <a:r>
              <a:rPr lang="en-US" dirty="0" err="1"/>
              <a:t>HyperText</a:t>
            </a:r>
            <a:r>
              <a:rPr lang="en-US" dirty="0"/>
              <a:t> Transfer Protocol Secure – Used for secure web pages (encrypted)</a:t>
            </a:r>
          </a:p>
          <a:p>
            <a:r>
              <a:rPr lang="en-US" b="1" i="1" dirty="0"/>
              <a:t>ftp: </a:t>
            </a:r>
            <a:r>
              <a:rPr lang="en-US" dirty="0"/>
              <a:t>File Transfer Protocol – Downloading/uploading files</a:t>
            </a:r>
          </a:p>
          <a:p>
            <a:r>
              <a:rPr lang="en-US" b="1" i="1" dirty="0"/>
              <a:t>file:</a:t>
            </a:r>
            <a:r>
              <a:rPr lang="en-US" dirty="0"/>
              <a:t> A file on your computer displayed in a browser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35193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999B-B2B6-4849-91EB-0EEE8491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47C9-A083-4A36-90D7-02EAFFC2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URLs can only be sent over the internet using ASCII, so any UTF must be converted</a:t>
            </a:r>
          </a:p>
          <a:p>
            <a:r>
              <a:rPr lang="en-US" dirty="0"/>
              <a:t>URL Encoding converts non-ASCII characters to a format they can be transferred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53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414A-026C-4807-983E-D6343F75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4CDC-8300-41CE-9841-FAE25E41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encoding replaces non-ASCII characters with a %, followed by a hexadecimal value</a:t>
            </a:r>
          </a:p>
          <a:p>
            <a:r>
              <a:rPr lang="en-US" dirty="0"/>
              <a:t>URLs cannot have spaces</a:t>
            </a:r>
          </a:p>
          <a:p>
            <a:r>
              <a:rPr lang="en-US" dirty="0"/>
              <a:t>They often replace spaces with either a +, or a %20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9C8A7-1C94-48D6-A8D5-93092AF6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49637"/>
            <a:ext cx="12192000" cy="11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6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A63-7B09-4C81-8397-6240BB4B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 XHTML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5213-EF76-4F56-9E40-DA7378738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10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931C-48AB-4525-B56F-3957A5A7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95AE-29BE-44B0-949C-F0B68000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XHTML:</a:t>
            </a:r>
            <a:r>
              <a:rPr lang="en-US" dirty="0"/>
              <a:t> E</a:t>
            </a:r>
            <a:r>
              <a:rPr lang="en-US" b="1" i="1" dirty="0"/>
              <a:t>x</a:t>
            </a:r>
            <a:r>
              <a:rPr lang="en-US" dirty="0"/>
              <a:t>tensible </a:t>
            </a:r>
            <a:r>
              <a:rPr lang="en-US" b="1" i="1" dirty="0" err="1"/>
              <a:t>H</a:t>
            </a:r>
            <a:r>
              <a:rPr lang="en-US" dirty="0" err="1"/>
              <a:t>yper</a:t>
            </a:r>
            <a:r>
              <a:rPr lang="en-US" b="1" i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i="1" dirty="0"/>
              <a:t>M</a:t>
            </a:r>
            <a:r>
              <a:rPr lang="en-US" dirty="0"/>
              <a:t>arkup </a:t>
            </a:r>
            <a:r>
              <a:rPr lang="en-US" b="1" i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It is a more stricter, more XML based version of HTML</a:t>
            </a:r>
          </a:p>
          <a:p>
            <a:r>
              <a:rPr lang="en-US" dirty="0"/>
              <a:t>XHTML is dated – mostly used with HTML4, released in 2000</a:t>
            </a:r>
          </a:p>
        </p:txBody>
      </p:sp>
    </p:spTree>
    <p:extLst>
      <p:ext uri="{BB962C8B-B14F-4D97-AF65-F5344CB8AC3E}">
        <p14:creationId xmlns:p14="http://schemas.microsoft.com/office/powerpoint/2010/main" val="299121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1CB3-50B8-42F7-A9B5-7BFCFB40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&lt;</a:t>
            </a:r>
            <a:r>
              <a:rPr lang="en-US" b="1" i="1" dirty="0" err="1"/>
              <a:t>samp</a:t>
            </a:r>
            <a:r>
              <a:rPr lang="en-US" b="1" i="1" dirty="0"/>
              <a:t>&gt;</a:t>
            </a:r>
            <a:r>
              <a:rPr lang="en-US" dirty="0"/>
              <a:t> for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E245-1632-44E3-A658-B34687F9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samp</a:t>
            </a:r>
            <a:r>
              <a:rPr lang="en-US" b="1" i="1" dirty="0"/>
              <a:t>&gt;</a:t>
            </a:r>
            <a:r>
              <a:rPr lang="en-US" dirty="0"/>
              <a:t> element is used to define sample output from a program</a:t>
            </a:r>
          </a:p>
          <a:p>
            <a:r>
              <a:rPr lang="en-US" dirty="0"/>
              <a:t>The content is displayed in the browser’s default monospace font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C3499-1150-4C01-A466-BF6B4B6C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5" y="4498275"/>
            <a:ext cx="4527176" cy="235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254FE-C7BE-49E8-ACF7-3784D5B3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43380"/>
            <a:ext cx="7664825" cy="8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15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B73-C0B9-4427-92A9-6464F5F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3911-CC72-42C3-91EE-F3D741D8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a markup language that requires all documents to be “well formed”</a:t>
            </a:r>
          </a:p>
          <a:p>
            <a:r>
              <a:rPr lang="en-US" dirty="0"/>
              <a:t>XHTML is designed to be used with XHTML</a:t>
            </a:r>
          </a:p>
          <a:p>
            <a:r>
              <a:rPr lang="en-US" dirty="0"/>
              <a:t>Browsers are generally very forgiving of errors in HTML, but XHTML requires strict conformity so it can be used with XML</a:t>
            </a:r>
          </a:p>
        </p:txBody>
      </p:sp>
    </p:spTree>
    <p:extLst>
      <p:ext uri="{BB962C8B-B14F-4D97-AF65-F5344CB8AC3E}">
        <p14:creationId xmlns:p14="http://schemas.microsoft.com/office/powerpoint/2010/main" val="2822899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2B16-2D52-4847-BFD9-7F068F6F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34E7-865E-41C1-A5A2-C7F72B01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&lt;!DOCTYPE&gt; is </a:t>
            </a:r>
            <a:r>
              <a:rPr lang="en-US" b="1" dirty="0"/>
              <a:t>mandatory</a:t>
            </a:r>
            <a:endParaRPr lang="en-US" dirty="0"/>
          </a:p>
          <a:p>
            <a:r>
              <a:rPr lang="en-US" dirty="0"/>
              <a:t>&lt;html&gt; element has a </a:t>
            </a:r>
            <a:r>
              <a:rPr lang="en-US" b="1" dirty="0"/>
              <a:t>mandatory</a:t>
            </a:r>
            <a:r>
              <a:rPr lang="en-US" dirty="0"/>
              <a:t> </a:t>
            </a:r>
            <a:r>
              <a:rPr lang="en-US" i="1" dirty="0" err="1"/>
              <a:t>xmlns</a:t>
            </a:r>
            <a:r>
              <a:rPr lang="en-US" i="1" dirty="0"/>
              <a:t> </a:t>
            </a:r>
            <a:r>
              <a:rPr lang="en-US" dirty="0"/>
              <a:t>attribute</a:t>
            </a:r>
          </a:p>
          <a:p>
            <a:r>
              <a:rPr lang="en-US" dirty="0"/>
              <a:t>You </a:t>
            </a:r>
            <a:r>
              <a:rPr lang="en-US" b="1" i="1" dirty="0"/>
              <a:t>must</a:t>
            </a:r>
            <a:r>
              <a:rPr lang="en-US" dirty="0"/>
              <a:t> have a &lt;html&gt;, &lt;head&gt;, &lt;title&gt;, and &lt;body&gt; element</a:t>
            </a:r>
          </a:p>
        </p:txBody>
      </p:sp>
    </p:spTree>
    <p:extLst>
      <p:ext uri="{BB962C8B-B14F-4D97-AF65-F5344CB8AC3E}">
        <p14:creationId xmlns:p14="http://schemas.microsoft.com/office/powerpoint/2010/main" val="1661708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162-D404-4BE0-9914-D62F9BCE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C144-0DF6-4BF1-923B-D93473FB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must always be </a:t>
            </a:r>
            <a:r>
              <a:rPr lang="en-US" i="1" dirty="0"/>
              <a:t>properly nested</a:t>
            </a:r>
            <a:endParaRPr lang="en-US" dirty="0"/>
          </a:p>
          <a:p>
            <a:r>
              <a:rPr lang="en-US" dirty="0"/>
              <a:t>Every element must be </a:t>
            </a:r>
            <a:r>
              <a:rPr lang="en-US" i="1" dirty="0"/>
              <a:t>closed</a:t>
            </a:r>
            <a:endParaRPr lang="en-US" dirty="0"/>
          </a:p>
          <a:p>
            <a:r>
              <a:rPr lang="en-US" dirty="0"/>
              <a:t>Elements must be in lowercase </a:t>
            </a:r>
          </a:p>
        </p:txBody>
      </p:sp>
    </p:spTree>
    <p:extLst>
      <p:ext uri="{BB962C8B-B14F-4D97-AF65-F5344CB8AC3E}">
        <p14:creationId xmlns:p14="http://schemas.microsoft.com/office/powerpoint/2010/main" val="546824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9A2-43C1-4D51-A246-A8780C2D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C5B1-2711-4645-ADB6-9E2F8C18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names must be in lowercase</a:t>
            </a:r>
          </a:p>
          <a:p>
            <a:r>
              <a:rPr lang="en-US" dirty="0"/>
              <a:t>Attribute values must be quoted</a:t>
            </a:r>
          </a:p>
          <a:p>
            <a:r>
              <a:rPr lang="en-US" dirty="0"/>
              <a:t>Attribute minimization is forbidden</a:t>
            </a:r>
          </a:p>
        </p:txBody>
      </p:sp>
    </p:spTree>
    <p:extLst>
      <p:ext uri="{BB962C8B-B14F-4D97-AF65-F5344CB8AC3E}">
        <p14:creationId xmlns:p14="http://schemas.microsoft.com/office/powerpoint/2010/main" val="1222002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BB91-07AE-43C7-91BA-30CC51E8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&lt;!DOCTYPE&gt;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EE3A-945A-4B95-AABE-68767EF5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&lt;!DOCTYPE&gt; must always be declared for XHTML, along with &lt;html&gt;, &lt;head&gt;, &lt;title&gt;, and &lt;body&gt; elements</a:t>
            </a:r>
          </a:p>
          <a:p>
            <a:r>
              <a:rPr lang="en-US" dirty="0"/>
              <a:t>The &lt;html&gt; element must specify the xml namespace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97B44-19B9-4DB2-9C66-77E225F4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3309147"/>
            <a:ext cx="5438775" cy="35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4C6-433C-4267-8427-37477A30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2813-7B8E-4FA7-BD7D-7BACAD27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XHTML elements must be properly nested</a:t>
            </a:r>
          </a:p>
          <a:p>
            <a:r>
              <a:rPr lang="en-US" dirty="0"/>
              <a:t>Elements must be closed in a FILO order (first in last out)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AD2D1-3D0D-4D1A-950E-A86E88866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208"/>
            <a:ext cx="6096000" cy="86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EBF38-1387-4DBB-9027-FFE44E882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18733"/>
            <a:ext cx="6096000" cy="9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5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A13-9023-4FB3-9674-5A956FE0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Elements Must Always Be Closed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810A-9B14-45EC-BC4A-B05E2F87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HTML, XHTML will not forgive you for not closing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4203E-9450-4231-AE4A-83641909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4961"/>
            <a:ext cx="6096000" cy="1243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DBB03-8A7D-4062-B39B-AAEB9B9ED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74367"/>
            <a:ext cx="6096000" cy="13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C939-4E3C-4BB1-99F1-566E3754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Empty Elements Must Be Closed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69C-D446-4E52-B7DE-E161F0E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XHTML, you </a:t>
            </a:r>
            <a:r>
              <a:rPr lang="en-US" i="1" dirty="0"/>
              <a:t>must</a:t>
            </a:r>
            <a:r>
              <a:rPr lang="en-US" dirty="0"/>
              <a:t> close empty elements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49355-9D92-4909-83A9-9F46B401C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7167"/>
            <a:ext cx="6096000" cy="1150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06372-56AD-4C5A-8F5D-D7A6202A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3563"/>
            <a:ext cx="6096000" cy="1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1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21BC-6E82-4F68-8EEF-C718319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Must Be Lower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137F-81A2-40E8-BE9C-CCDD3A9B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only be in lower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F2D6A-EB4A-41AF-83F2-E107DAF6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03"/>
            <a:ext cx="6096000" cy="200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92F45-7772-4175-9109-13C454706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18921"/>
            <a:ext cx="6096000" cy="20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8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8FEE-27AC-4594-99FE-01F9D1B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Names Lower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24DC-5313-4777-8160-6170F4A9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names must also be lower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BF922-9A98-4B05-8D7B-2240B775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1988"/>
            <a:ext cx="12192000" cy="8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7D3BB-4A8D-4BD0-9EF9-7CFB7E6DF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28855"/>
            <a:ext cx="12192000" cy="7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E0C1-1523-422D-8D82-0C17940C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&lt;code&gt;</a:t>
            </a:r>
            <a:r>
              <a:rPr lang="en-US" dirty="0"/>
              <a:t> for Computer Code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5EF1-88F4-4E28-B5CB-40D1293D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&lt;code&gt;</a:t>
            </a:r>
            <a:r>
              <a:rPr lang="en-US" dirty="0"/>
              <a:t> element is used to define a piece of computer code </a:t>
            </a:r>
          </a:p>
          <a:p>
            <a:r>
              <a:rPr lang="en-US" dirty="0"/>
              <a:t>The content inside is displayed in the browser’s default monospace font</a:t>
            </a:r>
          </a:p>
          <a:p>
            <a:r>
              <a:rPr lang="en-US" dirty="0"/>
              <a:t>This will not preserve the whitespace or </a:t>
            </a:r>
            <a:br>
              <a:rPr lang="en-US" dirty="0"/>
            </a:br>
            <a:r>
              <a:rPr lang="en-US" dirty="0"/>
              <a:t>line-breaks. That requires a &lt;pre&gt;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92B01-9149-40E2-9FD2-3DCABAA62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53" y="2859909"/>
            <a:ext cx="4204447" cy="3998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AADFA-3A61-4081-A9B3-A8F3310AC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855"/>
            <a:ext cx="7987553" cy="1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7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022-D579-4519-95B6-23CC24BE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Values Must Be Quoted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5859-FC5B-4072-B2DC-665336A1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attribute values must be quoted, not just attribute values with a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C4F1E-143B-49D1-8271-0E98555B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8254"/>
            <a:ext cx="12192000" cy="65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2C5E8-7F8D-403E-8F84-41A0C0D0A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05"/>
            <a:ext cx="12192000" cy="7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2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4108-246A-42A9-A41D-5884A613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Minimization is Forbidden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C780-C3A4-48AF-9DCD-5981614F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values cannot be minimized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ADAA4E-A5E7-4219-8177-31DAEBDAA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7127"/>
            <a:ext cx="12192000" cy="12407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6D4D9C-BCB2-4979-9384-5D495982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7834"/>
            <a:ext cx="12192000" cy="13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6ED-CDB2-45B2-8610-A84010E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&lt;var&gt;</a:t>
            </a:r>
            <a:r>
              <a:rPr lang="en-US" dirty="0"/>
              <a:t> For Variables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661E-A32D-491A-9A67-224C432B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&lt;var&gt;</a:t>
            </a:r>
            <a:r>
              <a:rPr lang="en-US" dirty="0"/>
              <a:t> is used for defining a variable in programming or math</a:t>
            </a:r>
          </a:p>
          <a:p>
            <a:r>
              <a:rPr lang="en-US" dirty="0"/>
              <a:t>The content inside it is displayed in </a:t>
            </a:r>
            <a:r>
              <a:rPr lang="en-US" i="1" dirty="0"/>
              <a:t>italics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F0CE-519A-47A8-AFDE-612E17080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61121"/>
            <a:ext cx="12192000" cy="59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4CF32-04C4-4E85-96CE-E347F038A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981"/>
            <a:ext cx="12192000" cy="6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760-E1BB-4AE2-AC78-0DCB21B8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7585-5A66-424D-9F8E-197B20098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236F-58D4-4BF5-ABCE-492BCCD3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747E-4D7D-4E0F-8C89-F864A9A5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characters in HTML are reserved</a:t>
            </a:r>
          </a:p>
          <a:p>
            <a:r>
              <a:rPr lang="en-US" dirty="0"/>
              <a:t>For example, greater than or less than signs may be confused with opening and closing tags</a:t>
            </a:r>
          </a:p>
          <a:p>
            <a:r>
              <a:rPr lang="en-US" b="1" i="1" dirty="0"/>
              <a:t>Character entities </a:t>
            </a:r>
            <a:r>
              <a:rPr lang="en-US" dirty="0"/>
              <a:t>are used to display reserved characters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33865-0822-4BCD-9B53-B8C16DF70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9" y="3706363"/>
            <a:ext cx="4347882" cy="31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97-7F00-47DB-9195-E05258D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Non-breaking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3A9C-0EC8-4EB8-B0CB-14BB6CA7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Non-breaking</a:t>
            </a:r>
            <a:r>
              <a:rPr lang="en-US" i="1" dirty="0"/>
              <a:t> </a:t>
            </a:r>
            <a:r>
              <a:rPr lang="en-US" dirty="0"/>
              <a:t>spaces are spaces that will not break into a new line</a:t>
            </a:r>
          </a:p>
          <a:p>
            <a:r>
              <a:rPr lang="en-US" dirty="0"/>
              <a:t>One of the most common entities</a:t>
            </a:r>
          </a:p>
          <a:p>
            <a:r>
              <a:rPr lang="en-US" dirty="0"/>
              <a:t>This can be useful keeping Numbers and their Units together, like 10 mph or 8 Gb/s</a:t>
            </a:r>
          </a:p>
          <a:p>
            <a:r>
              <a:rPr lang="en-US" dirty="0"/>
              <a:t>This entity can prevent spaces from being truncated</a:t>
            </a:r>
          </a:p>
        </p:txBody>
      </p:sp>
    </p:spTree>
    <p:extLst>
      <p:ext uri="{BB962C8B-B14F-4D97-AF65-F5344CB8AC3E}">
        <p14:creationId xmlns:p14="http://schemas.microsoft.com/office/powerpoint/2010/main" val="360055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1281</Words>
  <Application>Microsoft Office PowerPoint</Application>
  <PresentationFormat>Widescreen</PresentationFormat>
  <Paragraphs>153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Entities, Symbols, and Encoding</vt:lpstr>
      <vt:lpstr>HTML Computercode</vt:lpstr>
      <vt:lpstr>&lt;kbd&gt; For Keyboard Input</vt:lpstr>
      <vt:lpstr>&lt;samp&gt; for Program Output</vt:lpstr>
      <vt:lpstr>&lt;code&gt; for Computer Code</vt:lpstr>
      <vt:lpstr>&lt;var&gt; For Variables</vt:lpstr>
      <vt:lpstr>Entities</vt:lpstr>
      <vt:lpstr>HTML Entities</vt:lpstr>
      <vt:lpstr>Non-breaking Space</vt:lpstr>
      <vt:lpstr>Some Useful Character Entities</vt:lpstr>
      <vt:lpstr>Combining Diacritical Marks</vt:lpstr>
      <vt:lpstr>Symbols</vt:lpstr>
      <vt:lpstr>Symbol Entities</vt:lpstr>
      <vt:lpstr>A List of Symbols</vt:lpstr>
      <vt:lpstr>Greek Letters are Supported</vt:lpstr>
      <vt:lpstr>Other Entities</vt:lpstr>
      <vt:lpstr>Emojis</vt:lpstr>
      <vt:lpstr>What Are Emojis?</vt:lpstr>
      <vt:lpstr>The HTML charset Attribute</vt:lpstr>
      <vt:lpstr>UTF-8</vt:lpstr>
      <vt:lpstr>UTF-8</vt:lpstr>
      <vt:lpstr>Emoji Characters</vt:lpstr>
      <vt:lpstr>A List of Emojis</vt:lpstr>
      <vt:lpstr>HTML Charset</vt:lpstr>
      <vt:lpstr>ASCII to UTF8</vt:lpstr>
      <vt:lpstr>Differences Between Charsets</vt:lpstr>
      <vt:lpstr>ASCII</vt:lpstr>
      <vt:lpstr>ANSI (Windows-1252)</vt:lpstr>
      <vt:lpstr>ISO-8859</vt:lpstr>
      <vt:lpstr>UTF-8</vt:lpstr>
      <vt:lpstr>URL Encode</vt:lpstr>
      <vt:lpstr>URL – Uniform Resource Locator</vt:lpstr>
      <vt:lpstr>URL Syntax</vt:lpstr>
      <vt:lpstr>URL Syntax</vt:lpstr>
      <vt:lpstr>Common URL Schemes</vt:lpstr>
      <vt:lpstr>URL Encoding</vt:lpstr>
      <vt:lpstr>URL Encoding</vt:lpstr>
      <vt:lpstr>HTML vs XHTML</vt:lpstr>
      <vt:lpstr>What is XHTML?</vt:lpstr>
      <vt:lpstr>Why Use XHTML?</vt:lpstr>
      <vt:lpstr>XHTML vs HTML</vt:lpstr>
      <vt:lpstr>XHTML vs HTML</vt:lpstr>
      <vt:lpstr>XHTML vs HTML</vt:lpstr>
      <vt:lpstr>Mandatory &lt;!DOCTYPE&gt; </vt:lpstr>
      <vt:lpstr>Proper Nesting</vt:lpstr>
      <vt:lpstr>XHTML Elements Must Always Be Closed</vt:lpstr>
      <vt:lpstr>XHTML Empty Elements Must Be Closed</vt:lpstr>
      <vt:lpstr>Elements Must Be Lower Case</vt:lpstr>
      <vt:lpstr>Attribute Names Lower Case</vt:lpstr>
      <vt:lpstr>Attribute Values Must Be Quoted</vt:lpstr>
      <vt:lpstr>Attribute Minimization is Forbidden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 Rockford</cp:lastModifiedBy>
  <cp:revision>18</cp:revision>
  <dcterms:created xsi:type="dcterms:W3CDTF">2023-06-02T21:08:25Z</dcterms:created>
  <dcterms:modified xsi:type="dcterms:W3CDTF">2023-06-05T20:13:28Z</dcterms:modified>
</cp:coreProperties>
</file>