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9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4" r:id="rId68"/>
    <p:sldId id="323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11-09T14:12:51.1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2481 14004 200 0,'12'0'0'0,"11"0"0"0,1 0 0 0,2-2 0 16,2 1 0-1,1 0 0 1,0 2 0-16,4-1 0 15,4 1 0 1,6 1 0-16,-3-2 0 0,5 0 0 16,4 3 0-1,2-1 0-15,6-2 0 16,4 2 0-16,0-1 0 16,4-1 0-1,0 0 0-15,3 3 0 31,-2 0 0-15,4 0 0-16,3-1 0 16,2 0 0-1,5-2 0-15,4-3 0 0,1 0 0 32,2 0 0-32,-2-1 0 0,3 1 0 15,0 2 0-15,3-2 0 31,0-1 0-15,-1 0 0-16,1-3 0 16,0-1 0-16,-2-1 0 15,-3 4 0 1,-3-2 0 0,-2 0 0-16,-4 0 0 15,-4-4 0-15,0 1 0 16,-5-3 0-1,-4 0 0-15,-6-3 0 16,-12 1 0 0,-2-6 0-1,-7-1 0-15,-1-3 0 16,-2-3 0 0,-2-1 0-16,-4-1 0 15,-2 0 0-15,-6-2 0 16,-5 0 0-1,-4 1 0-15,-5 1 0 16,-4-1 0 0,-3-4 0-16,-1-1 0 15,-5-4 0 1,-3-2 0-16,-4 1 0 16,-4-1 0-1,-4-2 0 1,-5 1 0-1,-1 2 0-15,-8-2 0 0,-3 2 0 32,-9 0 0-32,-7 2 0 15,-9 1 0 1,-5 4 0-16,-6 2 0 16,-10 2 0-16,-7 0 0 15,-3 4 0 1,-2 3 0-1,-7 2 0 1,-5 5 0-16,-3 5 0 16,-4 3 0-1,-1 1 0-15,2 1 0 0,-1-2 0 16,3 2 0 0,-1 2 0-1,3 0 0 1,2 4 0-16,7-2 0 15,1 4 0 1,1 2 0-16,3 3 0 0,0 4 0 16,0 7 0-1,5 3 0-15,2 7 0 16,5 2 0 0,5 7 0-1,1 4 0-15,5 4 0 16,6 2 0-1,2 5 0-15,4 2 0 16,6 5 0 0,6 3 0-16,6 4 0 31,8-1 0-31,2 3 0 16,12-2 0-16,8-4 0 15,5-4 0-15,10-4 0 31,8-7 0-31,4 0 0 16,6-6 0-16,8-5 0 16,10-6 0-1,11 1 0 1,6-5 0-16,7-2 0 16,3-2 0-1,1-1 0-15,7-3 0 16,1-3 0-1,4-1 0-15,0-4 0 16,0 0 0 0,1-2 0-16,-4 0 0 15,-4-3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11-09T14:22:45.6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 15001 200 0,'-18'-16'0'16,"0"-5"0"-1,9 1 0-15,10 6 0 16,8 5 0-16,12 2 0 15,13 6 0-15,11 0 0 16,12 0 0-16,11-2 0 16,5-1 0-1,7-3 0-15,10-1 0 16,4-2 0 0,12-3 0-1,5-1 0 1,7-2 0-16,7 0 0 15,7 3 0 1,6 1 0-16,8 3 0 16,8 2 0-1,6 3 0-15,5 4 0 16,6 1 0 0,6 3 0-16,8-1 0 15,1-3 0 1,4 2 0-16,2 2 0 15,4-2 0-15,5 4 0 16,2-3 0 0,4 2 0-1,2-5 0-15,4-3 0 16,3 1 0-16,2-1 0 31,0 0 0-31,-3 0 0 16,1 2 0-16,-2 4 0 15,0 4 0 1,-1 4 0 0,-4 7 0-16,-8 7 0 15,-3 5 0-15,-8 7 0 16,-6 7 0 0,-11 7 0-1,-12 12 0-15,-11 10 0 0,-11 16 0 16,-12 15 0-1,-12 14 0-15,-12 11 0 16,-12 9 0 0,-8 8 0-1,-11 9 0-15,-9 12 0 16,-9-1 0 0,-10 1 0-16,-6 1 0 15,-5 6 0 1,-5 2 0-1,-7 2 0-15,-8-4 0 16,-11 4 0 0,-13 8 0-16,-13 6 0 15,-16 11 0-15,-16 7 0 16,-13 7 0 0,13-43 0-1</inkml:trace>
  <inkml:trace contextRef="#ctx0" brushRef="#br0" timeOffset="15352.93">23783 15103 200 0,'-63'9'0'15,"-25"5"0"1,4 0 0-16,3-2 0 15,9-1 0-15,4-2 0 16,2 1 0 0,-2-4 0-16,-3 1 0 15,-8-2 0 1,-1 0 0-16,-8-1 0 16,-4-1 0-1,-3 0 0 1,-2-3 0-16,-5-4 0 15,0-3 0 1,1-4 0-16,-5-5 0 16,-3-3 0-16,-8-1 0 15,-1 0 0 1,-3 0 0 0,-2-3 0-16,0 3 0 15,-1 0 0-15,-4 3 0 16,-1 2 0-1,-1 2 0 1,-4 3 0-16,1 0 0 16,-2 0 0-1,3-5 0-15,0-2 0 16,2 1 0 0,-2 2 0-16,1 3 0 15,0 3 0 1,0 0 0-16,1 3 0 15,3 1 0 1,-1 1 0-16,2 5 0 16,-2 5 0-1,0 2 0-15,2 4 0 16,3 0 0 0,4-4 0-16,3-3 0 15,3-3 0 1,4-3 0-16,2-1 0 15,3 2 0-15,3 2 0 16,-1 5 0 0,4 4 0-16,3 4 0 15,1-3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11-09T14:36:50.4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394 17131 200 0,'0'0'0'16,"0"0"0"-16,0 0 0 0,0 0 0 15,0 0 0-15,0 0 0 16,0 0 0-16,0 0 0 16,-3-19 0-1,2-16 0 48,4-9 0-48,1-9 0-15,2-12 0 0,3-12 0 0,-2-7 0 0,4-10 0 0,0-7 0 0,-1-6 0 32,6-2 0-32,2-7 0 15,1-6 0-15,6-9 0 16,-1-2 0 0,4 1 0-1,6 5 0-15,1 3 0 0,7 7 0 31,4 5 0-15,2 8 0-16,4 8 0 16,1 12 0-16,3 10 0 15,-1 10 0-15,0 11 0 16,1 10 0-16,1 9 0 16,-2 14 0-1,-5 10 0 1,-2 11 0-1,-4 15 0-15,-3 13 0 0,-4 10 0 16,3 41 0 31,4 23 0-31,-3 6 0-16,-7-2 0 15,-5 0 0 1,-2 0 0-1,-1 0 0-15,-5 2 0 16,2 1 0 0,-1-3 0-16,-6 3 0 15,2 3 0 1,-8-1 0-16,0 0 0 16,-7-4 0-1,-3-2 0-15,-4-2 0 16,-7 1 0-1,2-2 0 1,-3-2 0-16,-2-1 0 0,1-2 0 16,-2 2 0-1,2 0 0 1,3-2 0-16,3-3 0 16,-2-4 0-1,1-3 0 1,-3-3 0-16,-1-4 0 15,1-3 0 1,1-3 0-16,0 0 0 16,4-2 0-1,-4-2 0-15,1-1 0 16,2-2 0 0,-2 0 0-16,0-3 0 15,-1-4 0 1,5-5 0-16,-1-6 0 15,0-6 0-15,2-3 0 16,-4-2 0 0,3-6 0-16,-1-1 0 15,-1-3 0 1,0-2 0-16,0-1 0 16,0-4 0-1,2-3 0-15,-1-1 0 16,-4-1 0-1,1 1 0-15,-2 0 0 16,-2-2 0-16,-1 0 0 16,-3-2 0-1,-4-3 0-15,-1-1 0 16,-6-9 0 0,0-1 0-16,-1 0 0 15,-1 0 0 1,1 0 0-16,-2 0 0 15,0 0 0 1,2 0 0-16,-2-7 0 16,1-7 0-16,-1-4 0 15,0-4 0-15,-2-6 0 16,0-6 0 0,-1-9 0-1,1-6 0 1,2-5 0-1,-1-3 0-15,6-1 0 16,-1-6 0-16,0-11 0 16,2-11 0-1,0-2 0-15,4 2 0 16,5 1 0 0,3-2 0-16,2 0 0 15,3-6 0 1,0-9 0-16,1-5 0 15,5-4 0 1,0-1 0-16,2-9 0 16,-4-7 0-1,1-1 0-15,0 2 0 16,-1-1 0 0,-7 1 0-16,-5 2 0 15,-4 4 0 1,-3 15 0-1,7 24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11-09T15:37:16.4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502 14677 200 0,'19'41'0'0,"25"23"0"16,24 5 0 0,24 3 0-16,22 1 0 15,25 3 0-15,23 4 0 16,20 6 0-1,15 7 0-15,8 8 0 16,4 0 0 0,-5 0 0-1,-5-4 0-15,-19-5 0 16,-18-9 0-16,-27-12 0 16,-23-14 0-16,-31-18 0 15</inkml:trace>
  <inkml:trace contextRef="#ctx0" brushRef="#br0" timeOffset="579.72">208 16126 200 0,'0'0'0'0,"0"0"0"16,0 0 0-1,17-10 0-15,19-9 0 16,17-8 0-16,17-5 0 15,17-12 0 1,19-9 0-16,26-15 0 16,18-15 0-1,26-18 0 1,23-18 0-16,28-4 0 16,24-4 0-16,20-1 0 15,14 4 0-15,3 9 0 16,-11 16 0-1,-16 20 0-15,-18 15 0 32,-28 12 0-32,-37 4 0 15</inkml:trace>
  <inkml:trace contextRef="#ctx0" brushRef="#br0" timeOffset="1244.08">401 16057 200 0,'-13'13'0'0,"-3"13"0"0,10 8 0 16,9 5 0 0,12 5 0-16,16 6 0 31,17 9 0-31,18 11 0 16,13 12 0-1,15 9 0-15,14 12 0 16,11 6 0-16,8 9 0 15,10 5 0 1,-1 1 0-16,0 4 0 16,-3 1 0-1,-13-9 0-15,-9-10 0 16,-13-15 0 0,-15-12 0-16,-18-21 0 15</inkml:trace>
  <inkml:trace contextRef="#ctx0" brushRef="#br0" timeOffset="1769.21">142 17473 200 0,'0'0'0'15,"16"-5"0"-15,18-7 0 16,12-8 0 0,16-17 0-16,21-14 0 15,21-14 0 1,21-11 0-16,29-13 0 15,17-16 0 1,18-7 0-16,27-7 0 16,24-2 0-1,14 2 0-15,7 4 0 16,3 14 0 0,-7 16 0-16,-14 16 0 15,-22 17 0 1,-28 9 0-16</inkml:trace>
  <inkml:trace contextRef="#ctx0" brushRef="#br0" timeOffset="29191.28">251 12871 200 0,'16'-8'0'0,"19"-5"0"31,11 0 0-31,7 0 0 0,16 2 0 16,9 6 0-16,12 1 0 16,11 1 0-1,12 1 0-15,10-1 0 16,10-2 0-16,12-7 0 16,9-3 0-1,16-1 0-15,4 2 0 16,5 3 0-1,5 4 0 1,-3 6 0-16,-5 10 0 16,-12 0 0-1</inkml:trace>
  <inkml:trace contextRef="#ctx0" brushRef="#br0" timeOffset="30505.5">225 14473 200 0,'0'0'0'15,"0"0"0"-15,0 0 0 16,0 0 0-16,0 0 0 15,0 0 0 1,0 0 0-16,0 0 0 16,0 0 0-16,22-7 0 15,22-3 0-15,15 0 0 16,14 1 0 0,8-2 0-16,15 0 0 15,8 0 0 1,10-1 0-16,15 1 0 15,6 2 0 1,11 4 0-16,11 1 0 16,-2 3 0-1,-2 3 0 1,-7 2 0-16,-6 0 0 0,-12-9 0 16,-14-20 0-1</inkml:trace>
  <inkml:trace contextRef="#ctx0" brushRef="#br0" timeOffset="33171.79">208 17932 200 0,'0'0'0'31,"0"0"0"-31,0 0 0 0,17 3 0 16,11 0 0-16,5-3 0 15,6-3 0 1,4 0 0-16,4 0 0 16,11 0 0-1,6 2 0-15,14 1 0 16,8 0 0-1,11-1 0-15,7-1 0 16,9-2 0 0,4 3 0-16,9-2 0 15,5 2 0 1,2 0 0 0,6 0 0-16,5-2 0 15,3-1 0-15,5-3 0 16,5 1 0-16,2-1 0 15,0 0 0 1,3 3 0 0,1 0 0-16,2 0 0 15,-3 1 0 1,-1 0 0-16,-2 9 0 16,2 0 0-1,-9 0 0 1,-4 4 0-16,-10 1 0 15,-8 4 0 1,-9 0 0-16,-9 1 0 16,-14 3 0-16,-9 0 0 15,-11 3 0 1,-6 6 0 0,-7 4 0-16,-8 2 0 0,-5 6 0 31,-8 1 0-31,-8-3 0 15,-8 0 0 1,-10 0 0-16,-6 1 0 16,-10-2 0-1,-3-1 0-15,-9-1 0 16,-3-3 0 0,-9-2 0-16,-5-2 0 15,-7 1 0 1,-8-4 0-16,-1-1 0 15,-3-6 0-15,-6-1 0 16,-7-2 0 0,-7 0 0-16,-5-1 0 15,-1 0 0 1,-6-1 0-16,1-3 0 16,-4 0 0-1,0 1 0-15,2 1 0 16,-2-2 0-1,3-2 0-15,-2-2 0 0,2 2 0 32,1-2 0-32,-3-1 0 0,3 2 0 15,1-1 0 1,1-1 0 0,0-3 0-1,0 1 0-15,1 0 0 16,-2-3 0-1,4 1 0-15,-1-2 0 16,4-1 0 0,-3 1 0-16,-4-2 0 15,2-1 0-15,-5 1 0 16,-2 0 0 0,0-2 0-16,-1 0 0 15,-6 1 0 1,1-3 0-16,-2-3 0 15,3 0 0 1,-2-3 0-16,1 0 0 16,-3 2 0-1,-8 0 0-15,-1 3 0 16,-1 2 0 0,2 2 0-16,5-2 0 15,2 0 0 1,-1-2 0-16,3 1 0 15,2-6 0 1,2 3 0-16,-2-1 0 16,3 2 0-1,1-2 0-15,0 1 0 16,9-2 0 0,2 0 0-16,3 0 0 15,4-5 0 1,3 3 0-16,2 1 0 15,4 0 0 1,2 0 0 0,1-6 0-16,53-2 0 15,0 3 0-15,0 4 0 16,0-5 0 0,0-11 0-16,0 7 0 15,0 8 0 1,0 5 0-16,0 2 0 15,0 2 0 1,0-28 0-16,0-7 0 16,0-4 0-1,0 23 0-15,0-5 0 16,0 3 0 0,0 1 0-16,0-3 0 15,0-5 0 1,0 6 0-16,0 3 0 15,0-1 0 1,14 0 0-16,33-2 0 16,1 2 0-1,4 2 0-15,6 2 0 16,3 2 0 0,9 1 0-16,8 0 0 15,3 1 0 1,3 1 0-16,-3 2 0 15,-3-4 0 1,-2-3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11-09T16:20:19.6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9488 9181 200 0,'0'0'0'15,"0"0"0"1,0 0 0-16,0 0 0 0,14-4 0 16,12-2 0-16,10-2 0 15,9 1 0 1,9 0 0-16,7 4 0 15,8 3 0 1,5 3 0-16,11-3 0 16,7 0 0-1,13-1 0-15,6-3 0 32,11 3 0-32,10-6 0 15,10-4 0-15,9-2 0 16,12 1 0-1,4 0 0-15,4 1 0 16,5-1 0 0,0 0 0-1,1-1 0-15,6-3 0 16,1 2 0-16,3 0 0 31,-2 1 0-31,-2 1 0 16,-2 0 0-16,-4 3 0 15,-1 2 0 1,-10 6 0 0,-10 3 0-16,-11 1 0 15,-9 0 0-15,-15 5 0 16,-12 1 0 0,-15 0 0-1,-10 0 0-15,-7 1 0 16,-8-2 0-16,-11-1 0 15,-8-1 0 1,-9-3 0-16</inkml:trace>
  <inkml:trace contextRef="#ctx0" brushRef="#br0" timeOffset="11789.95">18188 14396 200 0,'-24'2'0'15,"-5"1"0"1,6-1 0-16,8-1 0 0,15-1 0 15,0 0 0 1,0 0 0-16,0 0 0 16,1 0 0-1,12-1 0-15,9 0 0 0,7-2 0 16,3 0 0 0,3 2 0-1,4 2 0-15,5 1 0 0,2 1 0 16,5-1 0-1,4 1 0 1,4 0 0-16,5 2 0 16,0-2 0-1,2 0 0 1,3 0 0 0,1 2 0-16,-2 2 0 15,0 1 0 1,1-1 0-16,3-2 0 15,0 1 0 1,1 2 0-16,-4 0 0 16,0 0 0-1,1-2 0-15,0-2 0 16,2 1 0 0,3-2 0-16,-2 3 0 15,-3-3 0-15,-1 2 0 16,-3-2 0-16,-2 2 0 15,0 0 0 1,10 4 0 15,3 0 0-31,1-1 0 16,29-2 0 15,8-2 0-31,-11-1 0 16,-13-3 0-1,-8 0 0 1,-11-1 0 0,-3-3 0-16,-2 3 0 15,0 0 0 1,-4 0 0-16,1-3 0 0,2 1 0 16,2 0 0-1,1-2 0 1,1 1 0-16,1 1 0 0,1-2 0 15,1 3 0 1,0 0 0 0,-4 1 0-1,2-3 0-15,3 1 0 16,3 0 0 0,0-1 0-16,-1 1 0 15,1 0 0 1,0-1 0-1,-1 1 0-15,1-2 0 16,3 1 0-16,-2-4 0 16,1 1 0-1,0 3 0-15,2-3 0 16,-1 1 0 0,0 0 0-1,0 1 0-15,1-2 0 0,-5 5 0 16,1 1 0-1,-2 1 0-15,2-2 0 16,2 0 0 0,3-1 0-16,1-3 0 15,4 2 0 1,-2-1 0 0,-2-1 0-1,-1 1 0-15,2-1 0 16,2 0 0-1,2-1 0-15,2 0 0 16,-1 1 0 0,4-1 0-16,-1 2 0 15,-4 0 0 1,-3 1 0-16,2-1 0 16,-2-1 0-1,3 2 0-15,-4-2 0 16,4-1 0-1,-1 3 0-15,-2-2 0 16,-1-1 0 0,0 1 0-16,-1 0 0 15,-4-1 0 1,-2 1 0-16,0 0 0 16,-1-2 0-1,-3 2 0-15,2 0 0 16,-4-2 0-1,-4 3 0-15,0-2 0 16,-2-1 0 0,-3 2 0-16,1 1 0 15,-2-2 0 1,-1 2 0 0,3 0 0-16,0 1 0 15,0 2 0-15,-2-1 0 16,-2-1 0-16,-2-1 0 15,5 2 0 1,-1 1 0-16,2 1 0 16,3-1 0-1,2 1 0-15,5 1 0 16,5 0 0 0,1 0 0-16,3 2 0 31,5-1 0-31,4 1 0 15,7 1 0 1,0 0 0-16,2 2 0 16,2-1 0-16,2 1 0 15,1 2 0 1,6 2 0-16,4 2 0 16,3 1 0-1,-3-3 0-15,0-1 0 16,-2 0 0-1,-3-2 0-15,-1-2 0 16,-3 0 0 0,0-1 0-16,-1 3 0 15,1 3 0 1,-2 0 0-16,2 4 0 16,4 2 0-1,3 0 0-15,1 0 0 16,4 0 0-1,6-6 0-15,5-5 0 16,0-6 0 0,-3-4 0-1,-7-4 0-15,-9-1 0 16</inkml:trace>
  <inkml:trace contextRef="#ctx0" brushRef="#br0" timeOffset="52170.89">21562 14166 200 0,'-6'-28'0'15,"-8"-13"0"1,-1-1 0-16,-2 2 0 0,2 1 0 16,-1-3 0-1,3-2 0-15,4-2 0 16,3 1 0-1,3-3 0-15,4-1 0 16,6 0 0 0,6-5 0-1,11-2 0-15,8-4 0 16,7-1 0-16,7 0 0 16,8-2 0-1,8 1 0 1,6-2 0-16,4 1 0 15,10 3 0 1,6 1 0 0,2 2 0-16,9 0 0 15,1 4 0 1,10 0 0-16,6 1 0 0,7 4 0 31,1 3 0-15,3 7 0-16,4 5 0 15,0 1 0 1,1 3 0-16,2 7 0 16,2-2 0-16,3 6 0 15,6 1 0 1,1 5 0 0,-1 3 0-16,1 4 0 15,0 4 0-15,3 5 0 16,2 1 0-1,2 6 0-15,1 3 0 16,0 6 0 0,0 3 0-1,1 4 0-15,0 5 0 16,-2 4 0-16,-3 3 0 16,-5 5 0-1,-5 2 0-15,-8 3 0 16,-8 1 0-1,-9-1 0-15,-7 1 0 16,-6 1 0 0,-6 4 0-1,-11 2 0-15,-10 1 0 16,-8-1 0-16,-7 2 0 31,-11-1 0-31,-8 2 0 16,-11-4 0-1,-9 0 0-15,-12 1 0 16,-9 1 0 0,-6-2 0-1,-5 3 0-15,-5-2 0 0,-6 3 0 16,-9-1 0-16,-3-2 0 31,-7-2 0-15,-7-3 0-16,-6-3 0 15,-6-2 0 1,-5-6 0-16,-8-4 0 16,-2-4 0-1,-10-5 0-15,-5-3 0 16,-5-4 0 0,-6-2 0-16,-9 0 0 15,-4-1 0 1,-2-2 0-16,-5-2 0 15,-4-1 0-15,-7 0 0 16,-4-3 0 0,0 0 0-16,-3-1 0 15,-4 0 0 1,1-1 0 0,-3-2 0-16,-4-3 0 15,0-6 0-15,-1-1 0 16,-3-4 0-1,-4-4 0-15,-1-2 0 16,1-5 0 0,-5 1 0-1,-1 2 0-15,-2 0 0 16,1 0 0-16,3 0 0 31,4 3 0-15,5 0 0-16,8 2 0 0,9-1 0 15,6-1 0 1,2-2 0 0,0 2 0-16,-3 0 0 15,3 3 0-15,12-11 0 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11-09T16:57:32.2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24783 12138 200 0,'14'-11'0'16,"11"-1"0"-1,5-1 0-15,2 6 0 0,1 3 0 16,-1 2 0-1,6 3 0-15,5 1 0 16,1 3 0 0,7-2 0-16,3 2 0 15,3-2 0 1,6 0 0 0,4-2 0-16,3 2 0 15,4 0 0 1,4-1 0-16,2 1 0 15,7 0 0 1,4-3 0-16,6 0 0 16,3-1 0-1,2-2 0-15,3 0 0 16,1 0 0 0,0-1 0-16,0 1 0 15,3 2 0 1,2 0 0-16,-1 1 0 15,1-2 0 1,1 1 0-16,-1 1 0 16,1 0 0-1,2 0 0 1,-6 2 0-16,0 1 0 16,-4 4 0-16,-3-2 0 15,-5 1 0 1,-4-1 0-16,0 1 0 15,-7-1 0 1,-2 0 0-16,-9 1 0 16,-5-2 0-16,-3-1 0 15,-6-1 0 1,-6 1 0 0,-5 0 0-16,-6 1 0 15,-2-1 0 1,-6 0 0-1,-3 0 0-15,-5 0 0 0,-8 2 0 16,-5-5 0 0</inkml:trace>
  <inkml:trace contextRef="#ctx0" brushRef="#br0" timeOffset="13636.57">25777 12905 200 0,'0'0'0'15,"0"0"0"1,0 0 0-16,0 0 0 16,0 0 0-16,0 0 0 15,0 0 0-15,0 0 0 16,0 0 0-1,0 0 0-15,0 0 0 16,0 0 0-16,0 0 0 16,0 0 0-1,13 2 0 1,11 1 0-16,7-1 0 16,2-1 0-1,1-1 0-15,6 0 0 16,1 0 0-1,2 0 0-15,4 0 0 16,0 0 0-16,5 0 0 16,2 0 0-1,1 0 0-15,-4 0 0 16,5 0 0 0,2 0 0-1,2-1 0-15,1 0 0 16,0 0 0-1,1 0 0-15,-1 0 0 16,5-1 0 0,-2 1 0-16,1 0 0 15,1 0 0 1,-1 1 0-16,-1 0 0 16,-1-1 0-1,1 0 0-15,1 2 0 16,1 1 0-1,0-1 0 1,-2 1 0-16,0 1 0 16,1 1 0-16,-1 2 0 15,0-3 0 1,0 2 0-16,-1-2 0 16,0-2 0-1,-2 1 0 1,-2 0 0-16,-3 3 0 15,1-2 0-15,-2 0 0 16,-1 0 0 0,-3 0 0-16,3 2 0 15,1-2 0 1,-1 2 0-16,-3-2 0 16,-2 0 0-1,-2 0 0-15,-4 1 0 16,2 0 0-1,-1-1 0-15,-3 2 0 16,-3-2 0 0,1 1 0-16,-3-1 0 15,-2 0 0 1,-4 1 0-16,-1-1 0 16,-4 0 0-1,-2-2 0-15,-3-1 0 16,-4 0 0-1,-6 0 0-15,-10 0 0 16,0 0 0-16,0 0 0 16,0 0 0-1,0 0 0-15,0 0 0 16,0 0 0 0,0 0 0-16,0 0 0 15,7 5 0 1,-7-5 0-16,0 0 0 15,0 0 0 1,0 0 0-16,0 0 0 16,0 0 0-16,0 0 0 15,0 0 0 1,0 0 0-16,0 0 0 16,0 0 0-16,0 0 0 15,0 0 0 1,0 0 0-16,7 5 0 15,-7-5 0 1,0 0 0-16,6 5 0 16,-6-5 0-1,0 0 0-15,0 0 0 16,0 0 0-16,0 0 0 16,0 0 0-1,0 0 0 1,0 0 0-16,0 0 0 15,0 0 0 1,0 0 0-16,0 0 0 16,0 0 0-16,0 0 0 15,0 0 0-15,0 0 0 16,0 0 0 0,0 0 0-16,0 0 0 15,4 7 0 1,-4-7 0-16,2 9 0 15,-2-9 0 1,1 8 0-16,-1-8 0 16,0 0 0-16,1 9 0 15,-1-1 0 1,0-8 0-16,0 9 0 16,0-9 0-16,2 8 0 31,-2-8 0-31,4 6 0 15,-4-6 0-15,0 0 0 16,0 0 0 0,0 0 0-16,-5 0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11-09T17:26:11.1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28326 17063 200 0,'-19'9'0'15,"0"0"0"-15,1-2 0 16,5-2 0-16,13-5 0 15,0 0 0-15,0 0 0 16,0 0 0-16,0 0 0 16,0 0 0-16,0 0 0 15,0 0 0 1,0 0 0-16,0 0 0 31,3-1 0-31,10-2 0 16,5 2 0-1,2 2 0-15,6-1 0 0,2 0 0 16,4-1 0 0,2-1 0-16,1 1 0 31,1-2 0-31,2 0 0 16,1-2 0-16,1 3 0 15,2-2 0 1,0-1 0-16,0 2 0 15,-2 2 0 1,1-3 0-16,-2 0 0 0,0 0 0 16,0 1 0-1,-1 3 0 1,-2-1 0 0,2 0 0-16,-2 0 0 15,2 1 0 1,0 0 0-16,1 0 0 15,0 2 0-15,0 0 0 16,-1-1 0-16,4-1 0 31,-2 0 0-31,-5 0 0 16,3 0 0 0,-1 0 0-16,0 0 0 15,0 0 0-15,-3-1 0 16,-1 0 0-1,1 1 0-15,2 2 0 16,0-5 0-16,2 2 0 16,1-3 0-16,-3 2 0 15,2 2 0 1,4 0 0-16,-2-2 0 16,2 1 0-16,2 1 0 31,-3 0 0-16,-1 0 0-15,2 0 0 16,-3-3 0 0,-1 0 0-16,4 2 0 0,-1 0 0 31,-1-2 0-31,2 0 0 16,0 0 0-16,2-1 0 15,1 0 0-15,0 4 0 16,3 3 0-16,1-3 0 15,-2-2 0 1,0 1 0-16,0 0 0 16,-3 0 0-1,1 3 0 1,0 1 0 0,2-2 0-1,0-1 0-15,1 0 0 16,1 0 0-16,-4 0 0 15,-1 3 0-15,-2 0 0 16,-1 1 0 0,-2-1 0-16,-2 1 0 15,-1-4 0 1,-1 2 0-16,-3 1 0 16,-2 0 0-1,-2-3 0 1,-4 0 0-16,-5 3 0 15,-3 0 0 1,-3-1 0-16,-4-1 0 0,2-1 0 16,-1 2 0-16,-3 1 0 15,1 0 0 1,-1-2 0-16,0-1 0 16,0 0 0-1,-7 0 0 1,0 0 0-16,0 0 0 15,0 0 0-15,0 0 0 32,0 0 0-32,0 0 0 15,0 0 0 1,0 0 0-16,0 0 0 16,0 0 0-16,0 0 0 15,0 0 0 1,8-5 0-16,-8-8 0 15</inkml:trace>
  <inkml:trace contextRef="#ctx0" brushRef="#br0" timeOffset="6004.85">28385 18316 200 0,'0'0'0'16,"0"0"0"-1,0 0 0-15,0 0 0 0,0 0 0 0,0 0 0 16,0 0 0 0,0 0 0-16,0 0 0 15,0 0 0 1,0 0 0-16,0 0 0 16,0 0 0-16,0 0 0 15,0 0 0 1,0 0 0-16,16 0 0 15,10-1 0 1,6 0 0-16,-1 1 0 16,3 3 0-1,0-1 0-15,1-2 0 16,-1 1 0 0,3 2 0-16,4-2 0 15,5-1 0 1,2 0 0-16,9-1 0 15,1 1 0-15,-1-4 0 16,-3 4 0 0,-1-4 0-16,4 4 0 15,3-1 0 1,0 0 0 0,0 0 0-16,-2-1 0 0,1 2 0 15,2-2 0 1,4-1 0-1,1 0 0 1,1-1 0-16,2 3 0 16,3 1 0-16,0 1 0 15,0-1 0-15,1 0 0 16,-3-1 0 0,-3-1 0-1,-3 1 0-15,4-2 0 16,6-1 0-1,1-3 0 1,0 3 0-16,-2-2 0 16,4-1 0-16,1 3 0 15,3-2 0 1,-3 2 0-16,1 1 0 16,-2 1 0-1,0 3 0 1,2 1 0-16,-5 1 0 15,-3 0 0-15,-5-1 0 16,-3 2 0 0,-2-1 0-16,-2 1 0 15,-7-1 0 1,-6 0 0-16,-2-2 0 16,-6 1 0-16,-6-1 0 15,-3-1 0 1,-9 0 0-16,-6-4 0 15,-4-5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11-09T17:56:24.6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 11184 200 0,'0'0'0'15,"0"0"0"1,0 0 0-16,20-2 0 0,14 2 0 16,20 5 0-1,14 1 0 1,18 1 0-16,22 1 0 16,15 0 0-16,9 0 0 15,7 1 0 1,3-3 0-16,3 2 0 15,-4-1 0 1,-4-7 0-16,-8-16 0 16</inkml:trace>
  <inkml:trace contextRef="#ctx0" brushRef="#br0" timeOffset="683.08">1630 9174 200 0,'0'0'0'0,"-18"-7"0"16,-12 0 0-1,-11 4 0-15,-7 6 0 16,-7 4 0-16,-8 1 0 16,-12 0 0-1,-4-1 0-15,-6 1 0 16,-5-2 0-1,-4 1 0-15,-1 1 0 16,-8 2 0-16,-1-2 0 16,-3 0 0-1,-4 1 0 1,3 1 0-16,-4 4 0 16,-1 3 0-1,14 1 0-15</inkml:trace>
  <inkml:trace contextRef="#ctx0" brushRef="#br0" timeOffset="1952.03">1453 14932 200 0,'-32'-6'0'16,"-16"-5"0"-1,-15-1 0-15,-12-1 0 0,-11 4 0 16,-23 4 0-16,-21 14 0 16,-17 11 0-1,-12 15 0-15,-5 10 0 16,6 1 0 0,33-5 0-16,0 7 0 15,93-8 0 1,32-13 0-16</inkml:trace>
  <inkml:trace contextRef="#ctx0" brushRef="#br0" timeOffset="3685.92">208 16151 200 0,'34'-4'0'16,"22"-8"0"0,13-4 0-16,4-3 0 15,3-1 0-15,3 3 0 16,5 4 0-16,-2 4 0 16,7 9 0-1,-4 4 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11-09T19:27:09.7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29345 17975 200 0,'0'0'0'0,"0"0"0"16,0 0 0-1,0 0 0-15,7 12 0 16,7-1 0-16,1-5 0 16,-1-11 0-1,1-5 0-15,-2-6 0 16,-2-4 0-1,1-2 0-15,-3-2 0 16,-1-4 0 0,-4-2 0-1,0-3 0-15,-3 1 0 16,0-2 0 0,-1-1 0-16,-2-1 0 15,-1-3 0 1,-3-2 0-16,-6 1 0 15,1 0 0-15,-2 1 0 16,-2 2 0 0,-1 1 0-1,-2 1 0-15,-4 3 0 16,-2 0 0 0,3 4 0-16,-3 1 0 0,-4 3 0 15,-3 4 0 1,-7 4 0-16,-4 3 0 15,1-1 0 1,-1 4 0-16,-4 2 0 16,-2 2 0-16,-1 0 0 15,-2 1 0 1,-1 1 0 0,-2-2 0-16,-2 1 0 15,-4 1 0 1,-5 0 0-16,-5 1 0 15,-6-3 0 1,-2-1 0-16,-1 0 0 16,-3-2 0-16,-5-1 0 15,-6-1 0 1,-2 1 0-16,-6-2 0 16,-3-2 0-1,1 0 0-15,-5 3 0 16,0-2 0-1,-5 1 0-15,-3-1 0 32,-3 1 0-32,-4 2 0 15,-4 2 0 1,-3 1 0-16,-5 0 0 0,-4-1 0 16,0 1 0-1,0 1 0-15,1 1 0 16,3 2 0-1,2 0 0 1,-1 0 0-16,-7-1 0 0,-1 0 0 16,-1 5 0-1,-1 2 0 1,3 1 0 0,3-2 0-1,2 0 0-15,1 0 0 16,2 2 0-16,1-1 0 15,1 1 0 1,-4 1 0-16,-1 1 0 16,3 1 0-1,1-3 0 1,3 3 0-16,3 0 0 16,-1-3 0-1,-3 5 0-15,1-1 0 16,1 2 0-16,1-1 0 15,1 2 0 1,-2 1 0-16,0-2 0 16,0-1 0-16,2 3 0 15,2 0 0 1,2-1 0-16,2 3 0 16,1-2 0-1,3 3 0-15,0-2 0 16,-2 1 0-1,-1 0 0-15,0-1 0 16,-2 1 0-16,3 1 0 31,1 0 0-15,-4 1 0-16,-1 3 0 16,-1 0 0-1,1 2 0-15,1-2 0 16,1-4 0-16,-1-3 0 15,4-2 0 1,-1-5 0-16,-8 0 0 16,0-1 0-16,-4 0 0 31,-3-3 0-31,-1-5 0 16,-1-1 0-1,-1-2 0-15,-1-3 0 16,0-2 0-1,-1-1 0-15,-1 3 0 16,-3-3 0 0,2-3 0-16,-6-3 0 15,-2-2 0-15,-2-2 0 16,2-2 0 0,-1-2 0-1,1-2 0-15,-3-1 0 16,4 0 0-16,-1-1 0 15,5-3 0 1,-2 0 0-16,3-1 0 16,3-4 0-1,0 0 0-15,5-4 0 0,4-5 0 16,6-1 0 0,5-4 0-1,7-1 0-15,6-1 0 16,7-2 0-1,8-5 0 1,9-2 0 0,10-6 0-16,11-7 0 15,12-6 0 1,13-5 0-16,15-2 0 16,8 1 0-1,12-3 0-15,11 3 0 16,12-3 0-1,16-1 0-15,14-3 0 16,14 0 0-16,13 1 0 16,14 6 0-1,6 6 0-15,5 9 0 16,10 4 0 0,-1 10 0-1,2 5 0 1,-1 5 0-16,-6 2 0 15,-3 4 0 1,-6 4 0-16,-7 3 0 16,-7-2 0-1</inkml:trace>
  <inkml:trace contextRef="#ctx0" brushRef="#br0" timeOffset="888.47">15672 14039 200 0,'0'0'0'16,"4"12"0"-16,4 20 0 16,2 15 0-1,2 16 0 1,3 15 0-16,3 12 0 16,5 5 0-1,3 1 0-15,1-4 0 31,-5-10 0-31,4-13 0 16,-3-9 0 0,-1-9 0-16,-4-13 0 15,-5-11 0 1,-6-9 0-16,-7-18 0 16,7 5 0-16,-1-15 0 15,1-17 0 1,4-17 0-16,9-14 0 15,9-11 0 1,13-2 0-16,13-3 0 16,14 1 0-16,10 0 0 31,13 5 0-15,10 5 0-16,5 6 0 15,3 8 0-15,-7 5 0 16,-8 6 0-1,-11 5 0-15,-11 2 0 16,-13 3 0 0,-11 4 0-16,-13 3 0 15,-14-2 0 1,-16-2 0-16,-20-1 0 16,-22 0 0-1,-24 6 0-15,-26 5 0 16,-29 8 0-16,-30 12 0 15,-22 11 0-15,-19 9 0 16,-9 11 0 0,0 8 0-16,2 1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92022-172B-46E9-890C-D5D5EF228BFD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88EFB-0E0C-45B2-B8F8-C00772970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42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Target always defaults to _self, so the response will display in the current 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88EFB-0E0C-45B2-B8F8-C007729701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4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 option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88EFB-0E0C-45B2-B8F8-C0077297018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58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88EFB-0E0C-45B2-B8F8-C0077297018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98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88EFB-0E0C-45B2-B8F8-C00772970182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48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C535-AB34-47A3-8544-0FF611195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FF318-5B06-439D-B7C0-F62C7F01C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19582-3DCF-468E-BA36-A17D663B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4A3-0446-446C-AB78-91213E21117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8184B-69C5-4E01-BBEE-41E0C4925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7105F-AEE8-4E37-AF31-54A8287C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0AF2-3F45-42CE-AD53-C9FAD071F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2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62A4-5647-4E57-A9AB-48E646C15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51C38-4979-4E20-8588-AF88566CC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3C31C-E4B8-443D-A128-24D89E35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4A3-0446-446C-AB78-91213E21117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0C841-2E8D-4CCB-90BA-47DDE4ED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651EF-E3E2-41A9-81A7-230AB4B1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0AF2-3F45-42CE-AD53-C9FAD071F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4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4854A-9161-4139-97A9-E6556585F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E46A6-D9C7-4A92-A012-4C43CF980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3C0FB-1739-4D8C-83AA-76F4CD2D5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4A3-0446-446C-AB78-91213E21117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AB8FE-7727-4875-95AA-46911F16E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47F69-F4AC-4F48-91D3-EFBD64EC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0AF2-3F45-42CE-AD53-C9FAD071F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5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9308-2A28-44D6-88BD-87A21F0E6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C7A59-ADA2-4334-B673-A6D7EADF0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18CA5-E80D-453E-844B-03E17346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4A3-0446-446C-AB78-91213E21117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AE618-D851-43C3-B808-06E9974DD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4427D-8FA2-46B7-A174-27572038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0AF2-3F45-42CE-AD53-C9FAD071F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8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5D0B1-5BE8-4C27-8211-3D8FBAA81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B2CFE-5377-4983-ACAF-03CCE20CF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7D885-80EA-4D5F-A1D5-D229369C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4A3-0446-446C-AB78-91213E21117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82394-59BB-414C-BBCA-154EA3B79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9FB65-7C92-4E43-AFBD-8AFD2DBA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0AF2-3F45-42CE-AD53-C9FAD071F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0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D57C8-4C87-4F2C-8CD2-C6D1B8DE6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C0594-ED4E-49B6-8166-8B94EB4A4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8B882-44DE-4F22-B54A-8C29E0429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45ABC-C9A8-4814-A9FD-88104F15C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4A3-0446-446C-AB78-91213E21117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08117-B748-4C0E-89A2-DF02C0097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AA856-AD59-4B25-A919-B37917859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0AF2-3F45-42CE-AD53-C9FAD071F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2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1FA4-DB29-4FAA-978A-7C03A6A8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8ECBF-C8C2-4370-A73D-D52A6870D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091A8-4B81-455F-B549-B71399217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8610A0-D5D4-4B65-AC41-DBA06D860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B0E0F9-16D1-472D-93AB-E4026A5F6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2D9AD9-4248-44C9-A005-8053CBC0F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4A3-0446-446C-AB78-91213E21117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F5ADFF-C773-4286-8385-195B679A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20E268-5C89-46AC-A42D-B4DD4C11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0AF2-3F45-42CE-AD53-C9FAD071F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9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F42BD-AD21-4247-A778-A4561C95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7AF538-44DE-4CCE-8DA5-D4A73F3FE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4A3-0446-446C-AB78-91213E21117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EB78A-F17A-4EC6-8181-878B4D41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765D4-1823-42B9-9490-D5F106CE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0AF2-3F45-42CE-AD53-C9FAD071F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8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2023F9-2E70-473E-B568-3CA9484FA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4A3-0446-446C-AB78-91213E21117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D0FA17-FE64-4B63-B394-54029747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AD996-ADB6-4E46-A4A4-025DB3209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0AF2-3F45-42CE-AD53-C9FAD071F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3CDE1-633A-419A-B609-775FB82E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CC3A5-4B4B-4793-AC16-1B6DC41C7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C4E82-E97F-44F8-BE53-722090A45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17D3C-C28B-4B6A-BBCD-669862F39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4A3-0446-446C-AB78-91213E21117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1C9D0-0304-4E0D-B891-81F2F88F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106A0-A727-4B00-ADB5-A9AB69E1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0AF2-3F45-42CE-AD53-C9FAD071F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1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FE5B-4BF5-4F0E-8CD6-7CF1606EF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BABA06-CB61-4962-9686-DACC321B0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441BD-7154-4B04-AD44-42832E0F6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FE32B-9443-4F3D-AC53-674A1DA3D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4A3-0446-446C-AB78-91213E21117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5A34D-4693-4F33-BB20-C7EE6176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B19E6-6F12-4DBC-8ECA-64923F4A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0AF2-3F45-42CE-AD53-C9FAD071F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E5069E-8800-4D3C-8BC1-BE819BEC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279E0-B268-4BBB-A22D-D40863DA3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D10EE-A4E3-4663-AF7D-F8BFA5C03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324A3-0446-446C-AB78-91213E21117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0B1DA-B5D6-47F0-8E42-DCC995F7B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C176C-A87F-4A1C-81EF-904480401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80AF2-3F45-42CE-AD53-C9FAD071F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0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customXml" Target="../ink/ink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tmp"/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tmp"/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tmp"/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tmp"/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tmp"/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tmp"/><Relationship Id="rId2" Type="http://schemas.openxmlformats.org/officeDocument/2006/relationships/image" Target="../media/image55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tmp"/><Relationship Id="rId2" Type="http://schemas.openxmlformats.org/officeDocument/2006/relationships/image" Target="../media/image57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tmp"/><Relationship Id="rId2" Type="http://schemas.openxmlformats.org/officeDocument/2006/relationships/image" Target="../media/image5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customXml" Target="../ink/ink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tmp"/><Relationship Id="rId2" Type="http://schemas.openxmlformats.org/officeDocument/2006/relationships/image" Target="../media/image62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tmp"/><Relationship Id="rId2" Type="http://schemas.openxmlformats.org/officeDocument/2006/relationships/image" Target="../media/image64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tmp"/><Relationship Id="rId2" Type="http://schemas.openxmlformats.org/officeDocument/2006/relationships/image" Target="../media/image6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tmp"/><Relationship Id="rId2" Type="http://schemas.openxmlformats.org/officeDocument/2006/relationships/image" Target="../media/image68.tmp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tmp"/><Relationship Id="rId2" Type="http://schemas.openxmlformats.org/officeDocument/2006/relationships/image" Target="../media/image70.tmp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7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tmp"/><Relationship Id="rId2" Type="http://schemas.openxmlformats.org/officeDocument/2006/relationships/image" Target="../media/image74.tmp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tmp"/><Relationship Id="rId2" Type="http://schemas.openxmlformats.org/officeDocument/2006/relationships/image" Target="../media/image76.tmp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tmp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tmp"/><Relationship Id="rId2" Type="http://schemas.openxmlformats.org/officeDocument/2006/relationships/image" Target="../media/image80.tmp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tmp"/><Relationship Id="rId2" Type="http://schemas.openxmlformats.org/officeDocument/2006/relationships/image" Target="../media/image82.tmp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tmp"/><Relationship Id="rId2" Type="http://schemas.openxmlformats.org/officeDocument/2006/relationships/image" Target="../media/image84.tmp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tmp"/><Relationship Id="rId2" Type="http://schemas.openxmlformats.org/officeDocument/2006/relationships/image" Target="../media/image8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tmp"/><Relationship Id="rId2" Type="http://schemas.openxmlformats.org/officeDocument/2006/relationships/image" Target="../media/image88.tmp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tmp"/><Relationship Id="rId2" Type="http://schemas.openxmlformats.org/officeDocument/2006/relationships/image" Target="../media/image90.tmp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tmp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tmp"/><Relationship Id="rId2" Type="http://schemas.openxmlformats.org/officeDocument/2006/relationships/image" Target="../media/image94.tmp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tmp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tmp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tmp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tmp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tmp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tmp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tmp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tmp"/><Relationship Id="rId2" Type="http://schemas.openxmlformats.org/officeDocument/2006/relationships/image" Target="../media/image103.tmp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tmp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tmp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0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tmp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tmp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tmp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F124-1F90-494C-84DA-DD02AE56A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Forms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5017C-BE2D-4543-A8CD-70F942F6B6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7</a:t>
            </a:r>
          </a:p>
        </p:txBody>
      </p:sp>
    </p:spTree>
    <p:extLst>
      <p:ext uri="{BB962C8B-B14F-4D97-AF65-F5344CB8AC3E}">
        <p14:creationId xmlns:p14="http://schemas.microsoft.com/office/powerpoint/2010/main" val="1474178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C156-5741-442A-9667-F07D04FA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name</a:t>
            </a:r>
            <a:r>
              <a:rPr lang="en-US" dirty="0"/>
              <a:t> Attribute for </a:t>
            </a:r>
            <a:r>
              <a:rPr lang="en-US" b="1" i="1" dirty="0"/>
              <a:t>&lt;input&gt;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22266-2F00-4098-AF2C-164F81168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input field must have a </a:t>
            </a:r>
            <a:r>
              <a:rPr lang="en-US" b="1" i="1" dirty="0"/>
              <a:t>name</a:t>
            </a:r>
            <a:r>
              <a:rPr lang="en-US" dirty="0"/>
              <a:t> attribute in order to submit it</a:t>
            </a:r>
          </a:p>
          <a:p>
            <a:r>
              <a:rPr lang="en-US" dirty="0"/>
              <a:t>The value of an input cannot be sent to the server if you do not add a name attribute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38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7F75-1C27-45B5-B011-2C5C7FCE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382F6-AB76-4012-AA30-C288FB3736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43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D541-B8E4-408E-92FE-81F2A84D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action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479FE-7120-4A7B-B6CD-8111B57E8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action</a:t>
            </a:r>
            <a:r>
              <a:rPr lang="en-US" dirty="0"/>
              <a:t> attribute defines the action to be executed when the form is submitted</a:t>
            </a:r>
          </a:p>
          <a:p>
            <a:r>
              <a:rPr lang="en-US" dirty="0"/>
              <a:t>The input data is sent to a file on a server that you specify as the value of the </a:t>
            </a:r>
            <a:r>
              <a:rPr lang="en-US" i="1" dirty="0"/>
              <a:t>action</a:t>
            </a:r>
            <a:r>
              <a:rPr lang="en-US" dirty="0"/>
              <a:t> attribute</a:t>
            </a:r>
          </a:p>
          <a:p>
            <a:r>
              <a:rPr lang="en-US" dirty="0"/>
              <a:t>The server file contains instructions to process the data in some way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E39F87-4783-4B8D-ACA8-9FE7DD326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29" y="4422233"/>
            <a:ext cx="8211671" cy="243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01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4C2A0-417F-447C-8F56-21C8947F6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target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3C43D-A3AD-4BB8-8BB3-B6E733D9B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target</a:t>
            </a:r>
            <a:r>
              <a:rPr lang="en-US" dirty="0"/>
              <a:t> attribute specifies where we should display the response we get from the server after submitting our user input</a:t>
            </a:r>
          </a:p>
          <a:p>
            <a:r>
              <a:rPr lang="en-US" i="1" dirty="0"/>
              <a:t>target </a:t>
            </a:r>
            <a:r>
              <a:rPr lang="en-US" dirty="0"/>
              <a:t>can have any of these values: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494415-20AB-412B-B4EE-0901F19D3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62960"/>
            <a:ext cx="12192000" cy="34950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BEB465-992A-4856-A1F9-8084629C1DB3}"/>
                  </a:ext>
                </a:extLst>
              </p14:cNvPr>
              <p14:cNvContentPartPr/>
              <p14:nvPr/>
            </p14:nvContentPartPr>
            <p14:xfrm>
              <a:off x="0" y="4577400"/>
              <a:ext cx="1859400" cy="220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BEB465-992A-4856-A1F9-8084629C1D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4568040"/>
                <a:ext cx="1878120" cy="221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8455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CA4B8-7E6C-4EFC-B9C6-BF1F5A617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method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C530D-34B5-4EB6-B73D-963C2B6B7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method</a:t>
            </a:r>
            <a:r>
              <a:rPr lang="en-US" dirty="0"/>
              <a:t> attribute specifies the HTTP method to be used when submitting form data</a:t>
            </a:r>
          </a:p>
          <a:p>
            <a:r>
              <a:rPr lang="en-US" dirty="0"/>
              <a:t>There are 4 main HTTP methods: </a:t>
            </a:r>
            <a:r>
              <a:rPr lang="en-US" b="1" i="1" dirty="0"/>
              <a:t>GET</a:t>
            </a:r>
            <a:r>
              <a:rPr lang="en-US" dirty="0"/>
              <a:t> (Receive), </a:t>
            </a:r>
            <a:r>
              <a:rPr lang="en-US" b="1" i="1" dirty="0"/>
              <a:t>POST </a:t>
            </a:r>
            <a:r>
              <a:rPr lang="en-US" dirty="0"/>
              <a:t>(Send), </a:t>
            </a:r>
            <a:r>
              <a:rPr lang="en-US" b="1" i="1" dirty="0"/>
              <a:t>PUT </a:t>
            </a:r>
            <a:r>
              <a:rPr lang="en-US" dirty="0"/>
              <a:t>(Update), </a:t>
            </a:r>
            <a:r>
              <a:rPr lang="en-US" b="1" i="1" dirty="0"/>
              <a:t>Delete</a:t>
            </a:r>
            <a:r>
              <a:rPr lang="en-US" dirty="0"/>
              <a:t> (Delete)</a:t>
            </a:r>
          </a:p>
          <a:p>
            <a:r>
              <a:rPr lang="en-US" dirty="0"/>
              <a:t>The default method when submitting form data is GET</a:t>
            </a:r>
          </a:p>
        </p:txBody>
      </p:sp>
    </p:spTree>
    <p:extLst>
      <p:ext uri="{BB962C8B-B14F-4D97-AF65-F5344CB8AC3E}">
        <p14:creationId xmlns:p14="http://schemas.microsoft.com/office/powerpoint/2010/main" val="617282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E1E2-579D-42DB-8206-AC032806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GET</a:t>
            </a:r>
            <a:r>
              <a:rPr lang="en-US" dirty="0"/>
              <a:t> Requests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6050D-CBAD-4F9F-8F77-D3D8EDE12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GET</a:t>
            </a:r>
            <a:r>
              <a:rPr lang="en-US" dirty="0"/>
              <a:t> requests put the form data at the end of the URL in name/value pairs</a:t>
            </a:r>
          </a:p>
          <a:p>
            <a:r>
              <a:rPr lang="en-US" dirty="0"/>
              <a:t>Have limited length (2048 characters)</a:t>
            </a:r>
          </a:p>
          <a:p>
            <a:r>
              <a:rPr lang="en-US" dirty="0"/>
              <a:t>Useful for non-sensitive data</a:t>
            </a:r>
          </a:p>
        </p:txBody>
      </p:sp>
    </p:spTree>
    <p:extLst>
      <p:ext uri="{BB962C8B-B14F-4D97-AF65-F5344CB8AC3E}">
        <p14:creationId xmlns:p14="http://schemas.microsoft.com/office/powerpoint/2010/main" val="664989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DEB9-61A1-4D73-876A-732184D0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GET </a:t>
            </a:r>
            <a:r>
              <a:rPr lang="en-US" dirty="0"/>
              <a:t>Requests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3D20-80D4-40DD-9A08-CDE8D7AF0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GET requests are for receiving data, they can send a small amount of data as well</a:t>
            </a:r>
          </a:p>
          <a:p>
            <a:r>
              <a:rPr lang="en-US" dirty="0"/>
              <a:t>The data you send it data necessary to receive the data you need, like how you must send Google something to search in order to get a result</a:t>
            </a:r>
          </a:p>
          <a:p>
            <a:r>
              <a:rPr lang="en-US" dirty="0"/>
              <a:t>Should </a:t>
            </a:r>
            <a:r>
              <a:rPr lang="en-US" b="1" i="1" dirty="0"/>
              <a:t>never</a:t>
            </a:r>
            <a:r>
              <a:rPr lang="en-US" dirty="0"/>
              <a:t> be used with sensitive data, as the data can be seen in the </a:t>
            </a:r>
            <a:r>
              <a:rPr lang="en-US" dirty="0" err="1"/>
              <a:t>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14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21F8-A493-4CC9-8836-5A2ADD990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POST</a:t>
            </a:r>
            <a:r>
              <a:rPr lang="en-US" dirty="0"/>
              <a:t> Requests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F06E4-EE5B-4428-BBC2-F410D1994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POST</a:t>
            </a:r>
            <a:r>
              <a:rPr lang="en-US" dirty="0"/>
              <a:t> requests put the data from the form inside the body of the request, so it is never shown in the URL</a:t>
            </a:r>
          </a:p>
          <a:p>
            <a:r>
              <a:rPr lang="en-US" dirty="0"/>
              <a:t>POST does not have any size limits, since it is designed for sending information</a:t>
            </a:r>
          </a:p>
          <a:p>
            <a:r>
              <a:rPr lang="en-US" dirty="0"/>
              <a:t>You cannot use bookmarks with a POST request</a:t>
            </a:r>
          </a:p>
        </p:txBody>
      </p:sp>
    </p:spTree>
    <p:extLst>
      <p:ext uri="{BB962C8B-B14F-4D97-AF65-F5344CB8AC3E}">
        <p14:creationId xmlns:p14="http://schemas.microsoft.com/office/powerpoint/2010/main" val="103511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6C076-A03A-40CB-93ED-950F09BC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POST</a:t>
            </a:r>
            <a:r>
              <a:rPr lang="en-US" dirty="0"/>
              <a:t> Requests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603EC-D11A-4D2E-8AF8-C74224F07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Sensitive data like debit/credit card info, phone numbers, SSNs, Passport Numbers, </a:t>
            </a:r>
            <a:r>
              <a:rPr lang="en-US" dirty="0" err="1"/>
              <a:t>etc</a:t>
            </a:r>
            <a:r>
              <a:rPr lang="en-US" dirty="0"/>
              <a:t> should </a:t>
            </a:r>
            <a:r>
              <a:rPr lang="en-US" b="1" i="1" dirty="0"/>
              <a:t>only</a:t>
            </a:r>
            <a:r>
              <a:rPr lang="en-US" dirty="0"/>
              <a:t> be sent using POST</a:t>
            </a:r>
          </a:p>
          <a:p>
            <a:r>
              <a:rPr lang="en-US" dirty="0"/>
              <a:t>It could be disastrous if you use GET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84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F112D-4735-4F92-BA38-A3950A00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autocomplete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57B0B-9A96-4062-8B0D-29C0FA8AD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autocomplete</a:t>
            </a:r>
            <a:r>
              <a:rPr lang="en-US" dirty="0"/>
              <a:t> attribute specifies whether a form should have autocomplete on or off.</a:t>
            </a:r>
          </a:p>
          <a:p>
            <a:r>
              <a:rPr lang="en-US" dirty="0"/>
              <a:t>When set to on, the browser autocompletes values based off info the user has entered before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F1CE6E-FE2E-4C86-B966-60598D941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6178"/>
            <a:ext cx="12192000" cy="109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25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24CD-C4AD-4983-A9FB-E0F73BDE7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&lt;form&gt;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5E6AF-9FA8-48A6-AF56-C3CBC20E0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&lt;form&gt;</a:t>
            </a:r>
            <a:r>
              <a:rPr lang="en-US" dirty="0"/>
              <a:t> element is used to create a form to take user input</a:t>
            </a:r>
          </a:p>
          <a:p>
            <a:r>
              <a:rPr lang="en-US" dirty="0"/>
              <a:t>&lt;form&gt;s are containers for different types of input elements</a:t>
            </a:r>
          </a:p>
          <a:p>
            <a:r>
              <a:rPr lang="en-US" dirty="0"/>
              <a:t>What we can do with forms right now is limited, but they are incredible once we learn JavaScript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905243-FD1B-4052-B340-98DC4E3AE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425" y="3575642"/>
            <a:ext cx="4679576" cy="328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25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46B2A-9496-46B3-A2CE-FF3E0AB3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novalidate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9EA77-2538-449F-B133-A28ADCC9A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novalidate</a:t>
            </a:r>
            <a:r>
              <a:rPr lang="en-US" dirty="0"/>
              <a:t> Attribute is a Boolean attribute</a:t>
            </a:r>
          </a:p>
          <a:p>
            <a:r>
              <a:rPr lang="en-US" dirty="0"/>
              <a:t>When used, it specifies that the data entered should not be validated when submitted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FF6A7-ED52-4EA3-8EBD-077177A40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5833"/>
            <a:ext cx="12192000" cy="126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65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7D3AF-887A-4F63-9857-4C833233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&lt;form&gt; Attributes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EDAE54-5DEB-45FB-8C27-307B4D49E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1998636"/>
            <a:ext cx="12201289" cy="4002113"/>
          </a:xfrm>
        </p:spPr>
      </p:pic>
    </p:spTree>
    <p:extLst>
      <p:ext uri="{BB962C8B-B14F-4D97-AF65-F5344CB8AC3E}">
        <p14:creationId xmlns:p14="http://schemas.microsoft.com/office/powerpoint/2010/main" val="1749940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9A9B1-9C39-4F13-9E32-539CBAD87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9D659-9EC6-41C8-B403-50C3222717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82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A41F-FA2B-47CB-B2E2-104652EB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&lt;form&gt;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82C59-306F-4946-AF4F-FD92D822C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elements that can be used with a &lt;form&gt; element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F07E5D-DCA7-4D8B-819E-AC3FA6C0B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450" y="2641487"/>
            <a:ext cx="2114550" cy="421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26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5C1F-972B-4AD1-AE78-7CCE5B968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&lt;input&gt;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88287-6778-4287-88A0-B2A7EAE1E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&lt;input&gt; is the most used form element</a:t>
            </a:r>
          </a:p>
          <a:p>
            <a:r>
              <a:rPr lang="en-US" dirty="0"/>
              <a:t>Can be displayed in many ways, depending on the type attribute value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CD76E-7B66-4E13-88DC-DB21CA72A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48949"/>
            <a:ext cx="12192000" cy="90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47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F137A-EE24-41CC-867E-09C8C439D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&lt;label&gt;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C1706-24C5-46FC-A6EE-184E9D02D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&lt;label&gt; element defines a label for any of a number of form elements</a:t>
            </a:r>
          </a:p>
          <a:p>
            <a:r>
              <a:rPr lang="en-US" dirty="0"/>
              <a:t>Useful for accessibility</a:t>
            </a:r>
          </a:p>
          <a:p>
            <a:r>
              <a:rPr lang="en-US" dirty="0"/>
              <a:t>The </a:t>
            </a:r>
            <a:r>
              <a:rPr lang="en-US" b="1" i="1" dirty="0"/>
              <a:t>for</a:t>
            </a:r>
            <a:r>
              <a:rPr lang="en-US" dirty="0"/>
              <a:t> attribute of the &lt;label&gt; should be equal to the </a:t>
            </a:r>
            <a:r>
              <a:rPr lang="en-US" b="1" i="1" dirty="0"/>
              <a:t>id</a:t>
            </a:r>
            <a:r>
              <a:rPr lang="en-US" dirty="0"/>
              <a:t> attribute of the &lt;input&gt; in order for them to be linked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1B4E22-770F-427D-971C-089724CF2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992847"/>
            <a:ext cx="6096000" cy="86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93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D57B-8A85-4D9F-B20B-FC10FE32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&lt;select&gt;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7568-79B6-4323-B22A-3C1E41590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&lt;select&gt;</a:t>
            </a:r>
            <a:r>
              <a:rPr lang="en-US" dirty="0"/>
              <a:t> element creates a dropdown list</a:t>
            </a:r>
          </a:p>
          <a:p>
            <a:r>
              <a:rPr lang="en-US" dirty="0"/>
              <a:t>It is used with </a:t>
            </a:r>
            <a:r>
              <a:rPr lang="en-US" b="1" i="1" dirty="0"/>
              <a:t>&lt;option&gt;</a:t>
            </a:r>
            <a:r>
              <a:rPr lang="en-US" dirty="0"/>
              <a:t> elements that creates a dropdown list option</a:t>
            </a:r>
          </a:p>
          <a:p>
            <a:r>
              <a:rPr lang="en-US" dirty="0"/>
              <a:t>By default, the first item in the dropdown list is selected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39E03-4B7F-432B-A798-614281B79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795555"/>
            <a:ext cx="6096000" cy="306244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4F47C9-000B-48F7-B678-1DC5B10C6756}"/>
                  </a:ext>
                </a:extLst>
              </p14:cNvPr>
              <p14:cNvContentPartPr/>
              <p14:nvPr/>
            </p14:nvContentPartPr>
            <p14:xfrm>
              <a:off x="3415680" y="3219120"/>
              <a:ext cx="7850520" cy="2026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4F47C9-000B-48F7-B678-1DC5B10C67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6320" y="3209760"/>
                <a:ext cx="7869240" cy="204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8524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349C7-FC7B-4369-A4EE-122E41667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&lt;select&gt;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11F65-643E-4A8E-8F0D-FE749B67A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pre-selected option, add the </a:t>
            </a:r>
            <a:r>
              <a:rPr lang="en-US" b="1" i="1" dirty="0"/>
              <a:t>selected</a:t>
            </a:r>
            <a:r>
              <a:rPr lang="en-US" dirty="0"/>
              <a:t> attribute to the option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2C4BC-C762-4647-A30C-1DF370677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717545"/>
            <a:ext cx="12192000" cy="114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89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7D84-EF15-42F6-82A0-84C26460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 Multiple Selections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C8DD6-1092-40B4-8069-FA1FB9731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b="1" i="1" dirty="0"/>
              <a:t>multiple </a:t>
            </a:r>
            <a:r>
              <a:rPr lang="en-US" dirty="0"/>
              <a:t>attribute to allow the user to select more than one value</a:t>
            </a:r>
          </a:p>
          <a:p>
            <a:r>
              <a:rPr lang="en-US" dirty="0"/>
              <a:t>Just because you </a:t>
            </a:r>
            <a:r>
              <a:rPr lang="en-US" i="1" dirty="0"/>
              <a:t>can</a:t>
            </a:r>
            <a:r>
              <a:rPr lang="en-US" dirty="0"/>
              <a:t> doesn’t mean you </a:t>
            </a:r>
            <a:r>
              <a:rPr lang="en-US" i="1" dirty="0"/>
              <a:t>should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6381D3-6E08-4928-8848-25CF9F6C1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14809"/>
            <a:ext cx="6096000" cy="244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7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A004-3F1F-4D0C-ABE4-32DB59BF3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</a:t>
            </a:r>
            <a:r>
              <a:rPr lang="en-US" b="1" i="1" dirty="0" err="1"/>
              <a:t>textarea</a:t>
            </a:r>
            <a:r>
              <a:rPr lang="en-US" b="1" i="1" dirty="0"/>
              <a:t>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D9E4C-C28A-493C-8B7B-1D719264E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</a:t>
            </a:r>
            <a:r>
              <a:rPr lang="en-US" b="1" i="1" dirty="0" err="1"/>
              <a:t>textarea</a:t>
            </a:r>
            <a:r>
              <a:rPr lang="en-US" b="1" i="1" dirty="0"/>
              <a:t>&gt;</a:t>
            </a:r>
            <a:r>
              <a:rPr lang="en-US" dirty="0"/>
              <a:t> element defines a multi-line input field (text area)</a:t>
            </a:r>
          </a:p>
          <a:p>
            <a:r>
              <a:rPr lang="en-US" dirty="0"/>
              <a:t>The </a:t>
            </a:r>
            <a:r>
              <a:rPr lang="en-US" b="1" i="1" dirty="0"/>
              <a:t>rows</a:t>
            </a:r>
            <a:r>
              <a:rPr lang="en-US" dirty="0"/>
              <a:t> attribute specifies the number of lines visible in the text area</a:t>
            </a:r>
          </a:p>
          <a:p>
            <a:r>
              <a:rPr lang="en-US" dirty="0"/>
              <a:t>The </a:t>
            </a:r>
            <a:r>
              <a:rPr lang="en-US" b="1" i="1" dirty="0"/>
              <a:t>cols</a:t>
            </a:r>
            <a:r>
              <a:rPr lang="en-US" dirty="0"/>
              <a:t> attribute specifies the width of the text area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CC9A2-0E02-44EB-B264-CAE1F99B9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618352"/>
            <a:ext cx="6096000" cy="12396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5965AC-2043-466D-AA02-EB5BE2C8B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781971"/>
            <a:ext cx="3838575" cy="307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57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FC014-925E-4F2B-AE91-19EA7EC5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&lt;input&gt; </a:t>
            </a:r>
            <a:r>
              <a:rPr lang="en-US" dirty="0"/>
              <a:t>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9FA24-0A97-4DF0-9524-B8F7229E9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&lt;input&gt;</a:t>
            </a:r>
            <a:r>
              <a:rPr lang="en-US" dirty="0"/>
              <a:t> is the most used form element</a:t>
            </a:r>
          </a:p>
          <a:p>
            <a:r>
              <a:rPr lang="en-US" dirty="0"/>
              <a:t>There are several types of &lt;input&gt; element, depending on the type attribute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FCE9D0-A122-447B-B04F-CABAABBB5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93847"/>
            <a:ext cx="12192000" cy="286415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4A6D53-A83C-418D-8824-70081C3C3C4D}"/>
                  </a:ext>
                </a:extLst>
              </p14:cNvPr>
              <p14:cNvContentPartPr/>
              <p14:nvPr/>
            </p14:nvContentPartPr>
            <p14:xfrm>
              <a:off x="747360" y="4569840"/>
              <a:ext cx="1323360" cy="493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4A6D53-A83C-418D-8824-70081C3C3C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8000" y="4560480"/>
                <a:ext cx="1342080" cy="51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63896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8205-CCAA-4E90-96E0-048DE44B5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&lt;button&gt;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BEDE9-BE3A-4B4B-8030-1982FED1C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&lt;button&gt;</a:t>
            </a:r>
            <a:r>
              <a:rPr lang="en-US" dirty="0"/>
              <a:t> element defines a clickable button</a:t>
            </a:r>
          </a:p>
          <a:p>
            <a:r>
              <a:rPr lang="en-US" dirty="0"/>
              <a:t>Be sure to specify the type of the button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C22CC6-EB43-45CD-880D-0B6DDF2CC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19676"/>
            <a:ext cx="12192000" cy="638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58EF2B-CADD-4392-8BAF-BE570B12B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325" y="4001294"/>
            <a:ext cx="3394753" cy="235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99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D6071-2891-4B3F-A3DB-75E20548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</a:t>
            </a:r>
            <a:r>
              <a:rPr lang="en-US" b="1" i="1" dirty="0" err="1"/>
              <a:t>fieldset</a:t>
            </a:r>
            <a:r>
              <a:rPr lang="en-US" b="1" i="1" dirty="0"/>
              <a:t>&gt;</a:t>
            </a:r>
            <a:r>
              <a:rPr lang="en-US" dirty="0"/>
              <a:t> and </a:t>
            </a:r>
            <a:r>
              <a:rPr lang="en-US" b="1" i="1" dirty="0"/>
              <a:t>&lt;legend&gt;</a:t>
            </a:r>
            <a:r>
              <a:rPr lang="en-US" dirty="0"/>
              <a:t>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65E95-FCA3-4E8F-84EB-02865FA81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</a:t>
            </a:r>
            <a:r>
              <a:rPr lang="en-US" b="1" i="1" dirty="0" err="1"/>
              <a:t>fieldset</a:t>
            </a:r>
            <a:r>
              <a:rPr lang="en-US" b="1" i="1" dirty="0"/>
              <a:t>&gt; </a:t>
            </a:r>
            <a:r>
              <a:rPr lang="en-US" dirty="0"/>
              <a:t>element is used to group related data together inside a form</a:t>
            </a:r>
          </a:p>
          <a:p>
            <a:r>
              <a:rPr lang="en-US" dirty="0"/>
              <a:t>The </a:t>
            </a:r>
            <a:r>
              <a:rPr lang="en-US" b="1" i="1" dirty="0"/>
              <a:t>&lt;legend&gt;</a:t>
            </a:r>
            <a:r>
              <a:rPr lang="en-US" dirty="0"/>
              <a:t> element defines a caption for the </a:t>
            </a:r>
            <a:r>
              <a:rPr lang="en-US" b="1" i="1" dirty="0"/>
              <a:t>&lt;</a:t>
            </a:r>
            <a:r>
              <a:rPr lang="en-US" b="1" i="1" dirty="0" err="1"/>
              <a:t>fieldset</a:t>
            </a:r>
            <a:r>
              <a:rPr lang="en-US" b="1" i="1" dirty="0"/>
              <a:t>&gt;</a:t>
            </a:r>
            <a:r>
              <a:rPr lang="en-US" dirty="0"/>
              <a:t> element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2CB0B1-3312-4142-9008-E7699BFF3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814" y="4678491"/>
            <a:ext cx="5380186" cy="2179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2F843-EB4D-4E2E-A2D7-934D6460A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59635"/>
            <a:ext cx="5973614" cy="219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18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0156-FAF1-491B-8C1D-8D503B89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</a:t>
            </a:r>
            <a:r>
              <a:rPr lang="en-US" b="1" i="1" dirty="0" err="1"/>
              <a:t>datalist</a:t>
            </a:r>
            <a:r>
              <a:rPr lang="en-US" b="1" i="1" dirty="0"/>
              <a:t>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79860-315C-4385-BF8D-C39533AA5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</a:t>
            </a:r>
            <a:r>
              <a:rPr lang="en-US" b="1" i="1" dirty="0" err="1"/>
              <a:t>datalist</a:t>
            </a:r>
            <a:r>
              <a:rPr lang="en-US" b="1" i="1" dirty="0"/>
              <a:t>&gt;</a:t>
            </a:r>
            <a:r>
              <a:rPr lang="en-US" dirty="0"/>
              <a:t> element specifies a list of pre-defined options for an &lt;input&gt; element</a:t>
            </a:r>
          </a:p>
          <a:p>
            <a:r>
              <a:rPr lang="en-US" dirty="0"/>
              <a:t>It creates a dropdown list of options for a text input as the user types</a:t>
            </a:r>
          </a:p>
          <a:p>
            <a:r>
              <a:rPr lang="en-US" dirty="0"/>
              <a:t>The </a:t>
            </a:r>
            <a:r>
              <a:rPr lang="en-US" b="1" i="1" dirty="0"/>
              <a:t>list</a:t>
            </a:r>
            <a:r>
              <a:rPr lang="en-US" dirty="0"/>
              <a:t> attribute	of the </a:t>
            </a:r>
            <a:r>
              <a:rPr lang="en-US" b="1" i="1" dirty="0"/>
              <a:t>&lt;input&gt;</a:t>
            </a:r>
            <a:r>
              <a:rPr lang="en-US" dirty="0"/>
              <a:t> element must refer to the </a:t>
            </a:r>
            <a:r>
              <a:rPr lang="en-US" i="1" dirty="0"/>
              <a:t>id</a:t>
            </a:r>
            <a:r>
              <a:rPr lang="en-US" dirty="0"/>
              <a:t> attribute of the &lt;</a:t>
            </a:r>
            <a:r>
              <a:rPr lang="en-US" dirty="0" err="1"/>
              <a:t>datalist</a:t>
            </a:r>
            <a:r>
              <a:rPr lang="en-US" dirty="0"/>
              <a:t>&gt; element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F3C787-7A70-4040-8012-A75CB04A7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266" y="3705225"/>
            <a:ext cx="4411734" cy="3152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7945BE-4FA7-46F8-95A8-F6C16555E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02" y="4357791"/>
            <a:ext cx="6961368" cy="250021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D9268A-BF99-42B6-8548-A42393331F3C}"/>
                  </a:ext>
                </a:extLst>
              </p14:cNvPr>
              <p14:cNvContentPartPr/>
              <p14:nvPr/>
            </p14:nvContentPartPr>
            <p14:xfrm>
              <a:off x="8921880" y="4352040"/>
              <a:ext cx="1589040" cy="36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D9268A-BF99-42B6-8548-A42393331F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12520" y="4342680"/>
                <a:ext cx="1607760" cy="38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3081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B3DF-6C4F-4830-AFDF-6D801A35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&lt;output&gt;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BCADE-CA97-4E88-A176-8F24AC1B3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&lt;output&gt;</a:t>
            </a:r>
            <a:r>
              <a:rPr lang="en-US" dirty="0"/>
              <a:t> element represents the result of a calculation (like one executed by a JavaScript)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E98EF-3643-4122-8CBE-6287C3DD0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566781"/>
            <a:ext cx="6096000" cy="3291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8D1E74-867E-4E2E-9569-B0C9DB0F5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7955"/>
            <a:ext cx="6096000" cy="174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48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DD86-960D-43E9-AB09-75C92F2C2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 Elements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FD00A0-EE47-45C3-A33C-CF997E49D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248" y="1351469"/>
            <a:ext cx="8775504" cy="5439855"/>
          </a:xfrm>
        </p:spPr>
      </p:pic>
    </p:spTree>
    <p:extLst>
      <p:ext uri="{BB962C8B-B14F-4D97-AF65-F5344CB8AC3E}">
        <p14:creationId xmlns:p14="http://schemas.microsoft.com/office/powerpoint/2010/main" val="157371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05F0-3D1B-4B7F-B2BD-F6CDE14E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Input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90D06-0A35-4CC5-9249-64AB8D6103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098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4BE7-0A1E-4931-95B3-D4141711B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Input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2653A-4212-41D8-8ACF-4AC8FDD30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</a:t>
            </a:r>
            <a:r>
              <a:rPr lang="en-US" i="1" dirty="0"/>
              <a:t>lot</a:t>
            </a:r>
            <a:r>
              <a:rPr lang="en-US" dirty="0"/>
              <a:t> of input types</a:t>
            </a:r>
          </a:p>
          <a:p>
            <a:r>
              <a:rPr lang="en-US" dirty="0"/>
              <a:t>The default value is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55BD62-3DF6-45A4-920C-9C11A050F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3114675"/>
            <a:ext cx="3743325" cy="3743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E5D064-8981-4ACD-AABA-ECE2C610E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326" y="3116639"/>
            <a:ext cx="2933702" cy="374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84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359E-00F9-43DD-8855-289A5857F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0D65A-A523-4DA1-94C5-4BF17AB03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&lt;input type=“text”&gt; creates a one line text input field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1DB42-1FC8-4FAB-91F8-0AA670CFA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802373"/>
            <a:ext cx="6096000" cy="2055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B87F42-8769-4987-BBBE-49C823193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11754"/>
            <a:ext cx="3705225" cy="254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947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3D44-A5BB-42D7-B01F-2701B314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B0E0F-30D4-461C-B016-4314BD0F2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type=“password”&gt;</a:t>
            </a:r>
            <a:r>
              <a:rPr lang="en-US" dirty="0"/>
              <a:t> creates a password field</a:t>
            </a:r>
          </a:p>
          <a:p>
            <a:r>
              <a:rPr lang="en-US" dirty="0"/>
              <a:t>Characters typed in the password field display add dots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6C8210-982F-4B3C-AEEF-BA46C99ED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083081"/>
            <a:ext cx="6096000" cy="1774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6C4931-94DA-46CB-9573-29417054F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125856"/>
            <a:ext cx="5724525" cy="173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298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7AC14-0EDA-43A9-935C-62A1D9795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Submit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72D63-0746-4342-9FC4-F56DF541E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type=“submit”&gt;</a:t>
            </a:r>
            <a:r>
              <a:rPr lang="en-US" dirty="0"/>
              <a:t> defines a button for submitting data to a </a:t>
            </a:r>
            <a:r>
              <a:rPr lang="en-US" i="1" dirty="0"/>
              <a:t>form handler</a:t>
            </a:r>
            <a:endParaRPr lang="en-US" dirty="0"/>
          </a:p>
          <a:p>
            <a:r>
              <a:rPr lang="en-US" dirty="0"/>
              <a:t>Form handlers are a script on a server used for processing data</a:t>
            </a:r>
          </a:p>
          <a:p>
            <a:r>
              <a:rPr lang="en-US" dirty="0"/>
              <a:t>The form handler file gets specified in a form’s </a:t>
            </a:r>
            <a:r>
              <a:rPr lang="en-US" i="1" dirty="0"/>
              <a:t>action</a:t>
            </a:r>
            <a:r>
              <a:rPr lang="en-US" dirty="0"/>
              <a:t> attribute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6868B-BB0A-437A-B61E-B0A5EE383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061379"/>
            <a:ext cx="6096000" cy="17966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D98321-4314-4A7B-B8FC-74359A838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0139"/>
            <a:ext cx="3448050" cy="297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4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B9624-F8EC-430E-BEC0-0AD14037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960C7-4A32-4E04-BEFE-DA0E91CD7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&lt;input type=“text”&gt; element defines a one line text input field</a:t>
            </a:r>
          </a:p>
          <a:p>
            <a:r>
              <a:rPr lang="en-US" dirty="0"/>
              <a:t>Text input fields default to 20 chars, but can be resized with CSS</a:t>
            </a:r>
          </a:p>
          <a:p>
            <a:r>
              <a:rPr lang="en-US" dirty="0"/>
              <a:t>The form itself does not get displayed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85CEC9-D4A8-414B-A461-4A085A926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748738"/>
            <a:ext cx="6096000" cy="21092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6CD58E-EDC2-41ED-A3BE-D2CC2AEF2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62224"/>
            <a:ext cx="6096000" cy="18957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062B1F-D0EB-42F1-B544-35E02628CC35}"/>
                  </a:ext>
                </a:extLst>
              </p14:cNvPr>
              <p14:cNvContentPartPr/>
              <p14:nvPr/>
            </p14:nvContentPartPr>
            <p14:xfrm>
              <a:off x="40680" y="5319000"/>
              <a:ext cx="8521560" cy="1435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062B1F-D0EB-42F1-B544-35E02628CC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320" y="5309640"/>
                <a:ext cx="8540280" cy="145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11039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9D97-DB52-46DB-8551-544B5853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Reset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D5D6D-AF98-42EB-90B5-AA277F9AA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type=“reset”&gt;</a:t>
            </a:r>
            <a:r>
              <a:rPr lang="en-US" dirty="0"/>
              <a:t> defines a reset button that will reset all form values to their default values</a:t>
            </a:r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C2E13-931E-4A5B-A584-1A933DCDC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11103"/>
            <a:ext cx="6096000" cy="2046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00F24E-8CBB-47F2-9F54-58A2E4F03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5915"/>
            <a:ext cx="5257800" cy="216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478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752A-409A-4C8C-A7A7-7B4D9D643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Radio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7A791-C508-4E43-A05B-656ABFB99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type=“radio”&gt;</a:t>
            </a:r>
            <a:r>
              <a:rPr lang="en-US" dirty="0"/>
              <a:t> defines a radio button</a:t>
            </a:r>
          </a:p>
          <a:p>
            <a:r>
              <a:rPr lang="en-US" dirty="0"/>
              <a:t>Radio buttons allow a user to select </a:t>
            </a:r>
            <a:r>
              <a:rPr lang="en-US" i="1" dirty="0"/>
              <a:t>one</a:t>
            </a:r>
            <a:r>
              <a:rPr lang="en-US" dirty="0"/>
              <a:t> of a limited number of choices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CE71FD-B29B-45A7-88DD-DB38BDD74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731700"/>
            <a:ext cx="6096000" cy="212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2BCF22-04E1-47B2-AAA6-59B176295A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5254389"/>
            <a:ext cx="6095999" cy="160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772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4B58-CCB3-4BA5-B11D-3A98EC30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Checkbox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2730E-04FD-46E1-B20B-222DDC162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type=“checkbox”&gt;</a:t>
            </a:r>
            <a:r>
              <a:rPr lang="en-US" dirty="0"/>
              <a:t> creates a checkbox</a:t>
            </a:r>
          </a:p>
          <a:p>
            <a:r>
              <a:rPr lang="en-US" dirty="0"/>
              <a:t>Checkboxes let users select 0 or more options from a limited number of choices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A239B-2CEC-448D-809A-D53BCF974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263" y="5158593"/>
            <a:ext cx="5509737" cy="16994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BE4BC6-2E06-404F-BCC0-B434F7381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38906"/>
            <a:ext cx="6096000" cy="171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863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0C5A-0F4E-49D5-B525-2C22D27E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205F8-6CD6-480D-9DF5-06B25D081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type=“button”&gt;</a:t>
            </a:r>
            <a:r>
              <a:rPr lang="en-US" dirty="0"/>
              <a:t> creates a new button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183D2-9C9B-42B3-86AA-53682D3AF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7712"/>
            <a:ext cx="12192001" cy="7802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DA4F30-68BB-4813-8EC6-0B4B82965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052240"/>
            <a:ext cx="6096000" cy="112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003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BFDFE-A8EC-4444-A36E-DF73C172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E3EA1-4A20-4691-8F43-6778314D2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type=“color”&gt;</a:t>
            </a:r>
            <a:r>
              <a:rPr lang="en-US" dirty="0"/>
              <a:t> creates an input field that accepts a color</a:t>
            </a:r>
          </a:p>
          <a:p>
            <a:r>
              <a:rPr lang="en-US" dirty="0"/>
              <a:t>Input field </a:t>
            </a:r>
            <a:r>
              <a:rPr lang="en-US" i="1" dirty="0"/>
              <a:t>may</a:t>
            </a:r>
            <a:r>
              <a:rPr lang="en-US" dirty="0"/>
              <a:t> contain a color picker (not supported on IE or older versions of Safari)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17EB94-05A3-4552-98D0-AB26F84D8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668297"/>
            <a:ext cx="6096000" cy="11897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841201-0CD6-48D3-87B9-4E7DE1E6C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5667"/>
            <a:ext cx="6096000" cy="106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610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8F95-5B07-493D-BC4D-6E873087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5A224-8467-4F5B-8E42-95DA48997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type=“date”&gt;</a:t>
            </a:r>
            <a:r>
              <a:rPr lang="en-US" dirty="0"/>
              <a:t> creates an input field for dates</a:t>
            </a:r>
          </a:p>
          <a:p>
            <a:r>
              <a:rPr lang="en-US" dirty="0"/>
              <a:t>Creates a date picker on supported browsers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BDF944-2E14-4552-9EF1-F905AEB93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503335"/>
            <a:ext cx="6096000" cy="1354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0806DE-55B4-4E17-A281-AE4BD2E03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4884843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487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D053-EB85-425D-8912-63A759D6B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F63B0-C642-43C5-BF13-3C4068F6A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min and max attributes to add restrictions</a:t>
            </a:r>
          </a:p>
          <a:p>
            <a:r>
              <a:rPr lang="en-US" dirty="0"/>
              <a:t>Users will only be able to select from a range of dates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7488F4-DE73-4BCF-AB40-1C299251B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456077"/>
            <a:ext cx="6096000" cy="14019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6CF464-7B64-4379-965D-B8B883581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3013"/>
            <a:ext cx="4915326" cy="331498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7C3DB6-96EB-4C25-967C-853AED6ADCF9}"/>
                  </a:ext>
                </a:extLst>
              </p14:cNvPr>
              <p14:cNvContentPartPr/>
              <p14:nvPr/>
            </p14:nvContentPartPr>
            <p14:xfrm>
              <a:off x="10172520" y="6122160"/>
              <a:ext cx="1319040" cy="474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7C3DB6-96EB-4C25-967C-853AED6ADC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63160" y="6112800"/>
                <a:ext cx="1337760" cy="49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4095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2BF5-BDD2-4E36-825B-CB55207D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– Datetime-local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39587-C0FB-49FC-9AFA-FDCFD9B7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type=“datetime-local”&gt;</a:t>
            </a:r>
            <a:r>
              <a:rPr lang="en-US" dirty="0"/>
              <a:t> creates an input field for a date and time</a:t>
            </a:r>
          </a:p>
          <a:p>
            <a:r>
              <a:rPr lang="en-US" dirty="0"/>
              <a:t>Collects time in your local time zone</a:t>
            </a:r>
          </a:p>
          <a:p>
            <a:r>
              <a:rPr lang="en-US" dirty="0"/>
              <a:t>We can use JavaScript to convert to ISO time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2E5DCA-1264-47EC-AABE-90F3F25B5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891048"/>
            <a:ext cx="6096000" cy="9669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8681C4-E767-41FA-BE18-20F38D1C9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35021"/>
            <a:ext cx="5029200" cy="302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660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87DE-D24B-4F9E-81C6-443714E69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0CE78-D4F8-4B6C-A7C2-027ECA203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type=“email”&gt;</a:t>
            </a:r>
            <a:r>
              <a:rPr lang="en-US" dirty="0"/>
              <a:t> is used for input fields that accept an email</a:t>
            </a:r>
          </a:p>
          <a:p>
            <a:r>
              <a:rPr lang="en-US" dirty="0"/>
              <a:t>All modern browsers offer some level of automatic email validation with this field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4BF4FA-5A3E-470F-9E3D-7AD20F710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308811"/>
            <a:ext cx="6096000" cy="1549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7306F3-F174-4E52-9CBF-6C46C54F6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071420"/>
            <a:ext cx="6095999" cy="78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931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434FE-5DCF-4C9A-9833-3461D11AC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755F2-B055-40E9-83C4-8B3AB0983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type=“file”&gt;</a:t>
            </a:r>
            <a:r>
              <a:rPr lang="en-US" dirty="0"/>
              <a:t> defines a file-select field and a “browse” button for file uploads</a:t>
            </a:r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9D7910-6438-4016-9FCD-6D4E62347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441758"/>
            <a:ext cx="6096000" cy="14162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349693-0E69-4925-AABC-BB8DF590C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0228"/>
            <a:ext cx="6096000" cy="223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743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D3BDB-5019-4492-8B53-721BCB4A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&lt;label&gt;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1B0F9-F5F0-4A0C-A860-18C1825B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&lt;label&gt;</a:t>
            </a:r>
            <a:r>
              <a:rPr lang="en-US" dirty="0"/>
              <a:t> element creates a label for a form element</a:t>
            </a:r>
          </a:p>
          <a:p>
            <a:r>
              <a:rPr lang="en-US" dirty="0"/>
              <a:t>Labels are helpful for accessibility, since screen readers will read the name of the label when focusing the input</a:t>
            </a:r>
          </a:p>
          <a:p>
            <a:r>
              <a:rPr lang="en-US" dirty="0"/>
              <a:t>Helpful for people with poor eyesight or motor skills, since clicking the label will be treated like clicking the input</a:t>
            </a:r>
          </a:p>
        </p:txBody>
      </p:sp>
    </p:spTree>
    <p:extLst>
      <p:ext uri="{BB962C8B-B14F-4D97-AF65-F5344CB8AC3E}">
        <p14:creationId xmlns:p14="http://schemas.microsoft.com/office/powerpoint/2010/main" val="14870291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161B-2DF7-4536-A388-3FBFDC61A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78904-0E5A-4E97-99A4-5766E9437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type=“month”&gt;</a:t>
            </a:r>
            <a:r>
              <a:rPr lang="en-US" dirty="0"/>
              <a:t> allows a user to select a month and year</a:t>
            </a:r>
          </a:p>
          <a:p>
            <a:r>
              <a:rPr lang="en-US" dirty="0"/>
              <a:t>Not supported on Firefox, Safari, or IE</a:t>
            </a:r>
          </a:p>
          <a:p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51F270-E1FC-4821-BFFC-B4AF45A39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762090"/>
            <a:ext cx="6096000" cy="1095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2B6D1C-FCBD-452B-89AB-47CB5D4B2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3784"/>
            <a:ext cx="6096000" cy="295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8728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A92D-E447-4F02-B99F-B10510236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C276F-CAA2-4999-8590-28FE2A30C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type=“number”&gt;</a:t>
            </a:r>
            <a:r>
              <a:rPr lang="en-US" dirty="0"/>
              <a:t> defines a numeric input field</a:t>
            </a:r>
          </a:p>
          <a:p>
            <a:r>
              <a:rPr lang="en-US" dirty="0"/>
              <a:t>You can set limits on which numbers are accepted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AC8C1-60A8-403C-B147-DC353DACD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875867"/>
            <a:ext cx="6096000" cy="9821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7F45C2-F7C5-480E-807A-5FD0A0E01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285409"/>
            <a:ext cx="6095999" cy="157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00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73DF-9624-45FF-966F-A9F63B16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Restrictions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A1AC7-FF3F-4143-A75F-CC37D8A5F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32531"/>
            <a:ext cx="12192001" cy="4349194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22B5275-E0CE-4CBF-8D84-AAE03E7E0C8C}"/>
                  </a:ext>
                </a:extLst>
              </p14:cNvPr>
              <p14:cNvContentPartPr/>
              <p14:nvPr/>
            </p14:nvContentPartPr>
            <p14:xfrm>
              <a:off x="0" y="3296520"/>
              <a:ext cx="603360" cy="2518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22B5275-E0CE-4CBF-8D84-AAE03E7E0C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3287160"/>
                <a:ext cx="622080" cy="253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42358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67CB-8399-4692-BBB7-A857BBAC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Restrictions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85B9F4-8211-4818-BCD5-9969551E8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0386"/>
            <a:ext cx="12192000" cy="21576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5943C6-B80C-4202-9407-7640EA972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28714"/>
            <a:ext cx="6096000" cy="227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797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55F3-ED5E-469D-BE96-6AFA0D3A6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36C7D-F6A6-4150-A0DE-CA3AA45D8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type=“range”&gt;</a:t>
            </a:r>
            <a:r>
              <a:rPr lang="en-US" dirty="0"/>
              <a:t> creates a slider for you to select a number, where the exact number is not very important</a:t>
            </a:r>
          </a:p>
          <a:p>
            <a:r>
              <a:rPr lang="en-US" dirty="0"/>
              <a:t>Useful for working with percentages, terrible for working with precise numbers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47A8C-0032-4F70-9BEF-DBF2423DD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644719"/>
            <a:ext cx="6096000" cy="12132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19471C-7210-4319-9DC2-174FFEDE9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4719"/>
            <a:ext cx="6107958" cy="121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983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99678-9BD0-4A7F-AC50-2C8F9260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CFF0E-8139-4C7F-820B-4E7D7C9E0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type=“search”&gt;</a:t>
            </a:r>
            <a:r>
              <a:rPr lang="en-US" dirty="0"/>
              <a:t> creates a search field that looks identical to a text field, but has semantic meaning (good for accessibility)</a:t>
            </a:r>
          </a:p>
          <a:p>
            <a:r>
              <a:rPr lang="en-US" dirty="0"/>
              <a:t>Although search and text look identical, search is optimized for search </a:t>
            </a:r>
          </a:p>
          <a:p>
            <a:r>
              <a:rPr lang="en-US" dirty="0"/>
              <a:t>Mobile devices will display a different keyboard layout than when using type=“text”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64D56-C5F5-48F4-8AE7-39643CE97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620293"/>
            <a:ext cx="6096000" cy="1237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CDD43D-E905-4064-BC33-8E452D02A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24602"/>
            <a:ext cx="6096000" cy="123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178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7AEE-7CA2-4CC9-9E31-645F6662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18CFE-74D0-47A2-9A2A-7C170E36B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</a:t>
            </a:r>
            <a:r>
              <a:rPr lang="en-US" b="1" i="1" dirty="0" err="1"/>
              <a:t>tel</a:t>
            </a:r>
            <a:r>
              <a:rPr lang="en-US" b="1" i="1" dirty="0"/>
              <a:t>”&gt;</a:t>
            </a:r>
            <a:r>
              <a:rPr lang="en-US" dirty="0"/>
              <a:t> creates an input field for a phone number</a:t>
            </a:r>
          </a:p>
          <a:p>
            <a:r>
              <a:rPr lang="en-US" dirty="0"/>
              <a:t>Allows you to specify a pattern as a </a:t>
            </a:r>
            <a:r>
              <a:rPr lang="en-US" b="1" i="1" dirty="0"/>
              <a:t>regular expression</a:t>
            </a:r>
            <a:endParaRPr lang="en-US" dirty="0"/>
          </a:p>
          <a:p>
            <a:r>
              <a:rPr lang="en-US" dirty="0"/>
              <a:t>We’ll learn more about how these work when we cover JavaScript</a:t>
            </a:r>
          </a:p>
          <a:p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514C26-132D-4B8E-9476-45252494C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680" y="6012107"/>
            <a:ext cx="6462320" cy="8458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20CF69-D9B8-4972-B609-C517F2DBD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24375"/>
            <a:ext cx="5636229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6971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4340A-152D-46CC-B265-BFA36E816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94921-A8A0-4EF8-8899-A608AF011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type=“time”&gt;</a:t>
            </a:r>
            <a:r>
              <a:rPr lang="en-US" dirty="0"/>
              <a:t> allows a user to select a time (in local time) using a time picker</a:t>
            </a:r>
          </a:p>
          <a:p>
            <a:r>
              <a:rPr lang="en-US" dirty="0"/>
              <a:t>Modern browsers support the time picker (minus IE)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48A80-C9F2-463A-990A-8BC0BDAC0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208649"/>
            <a:ext cx="6096000" cy="1649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E40BBF-9139-4CDF-BC6B-BD34FAD03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519783"/>
            <a:ext cx="594610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605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E3F9-D050-4A50-94BB-FCCAA174F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374A0-01B4-4259-9317-146527090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</a:t>
            </a:r>
            <a:r>
              <a:rPr lang="en-US" b="1" i="1" dirty="0" err="1"/>
              <a:t>url</a:t>
            </a:r>
            <a:r>
              <a:rPr lang="en-US" b="1" i="1" dirty="0"/>
              <a:t>”&gt;</a:t>
            </a:r>
            <a:r>
              <a:rPr lang="en-US" dirty="0"/>
              <a:t> creates an input field that accepts a URL</a:t>
            </a:r>
          </a:p>
          <a:p>
            <a:r>
              <a:rPr lang="en-US" dirty="0"/>
              <a:t>Most browsers will have some level of auto-validation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AECD7E-0BEE-4A3E-85C9-DA9FCD5EE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561725"/>
            <a:ext cx="6096000" cy="1296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A59B61-768A-4BF0-B73D-E9B9F8004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3864"/>
            <a:ext cx="6096000" cy="137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166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FA50-23C6-4AA0-9900-D38602F75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2330C-18BC-4A81-8538-2954F65B1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type=“week”&gt;</a:t>
            </a:r>
            <a:r>
              <a:rPr lang="en-US" dirty="0"/>
              <a:t> allows the user to select a week and year</a:t>
            </a:r>
          </a:p>
          <a:p>
            <a:r>
              <a:rPr lang="en-US" dirty="0"/>
              <a:t>Not supported on Firefox, Safari, or IE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D8EFF-8E4B-4172-8636-63FDD8E3F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293895"/>
            <a:ext cx="6096000" cy="1564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827232-3643-49A3-9929-08DF40F4A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5725887"/>
            <a:ext cx="6095999" cy="11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63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046-4F7D-471B-9E8A-9766C36B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&lt;label&gt;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B6746-C6A7-43EE-8BBB-8763C3E22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&lt;label&gt;</a:t>
            </a:r>
            <a:r>
              <a:rPr lang="en-US" dirty="0"/>
              <a:t> has a </a:t>
            </a:r>
            <a:r>
              <a:rPr lang="en-US" b="1" i="1" dirty="0"/>
              <a:t>for</a:t>
            </a:r>
            <a:r>
              <a:rPr lang="en-US" dirty="0"/>
              <a:t> attribute that should be set equal to the ID of the input element</a:t>
            </a:r>
          </a:p>
          <a:p>
            <a:r>
              <a:rPr lang="en-US" dirty="0"/>
              <a:t>This creates a link between the two elements 	</a:t>
            </a:r>
          </a:p>
        </p:txBody>
      </p:sp>
    </p:spTree>
    <p:extLst>
      <p:ext uri="{BB962C8B-B14F-4D97-AF65-F5344CB8AC3E}">
        <p14:creationId xmlns:p14="http://schemas.microsoft.com/office/powerpoint/2010/main" val="34291966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8596-63F0-4E2E-B9AA-6B7CD6257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94752-EB5E-401A-B005-C731D32448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30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398B4-1595-409A-BFB9-8B4DC07B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value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0442E-2521-4F70-85B8-FFB387F51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input </a:t>
            </a:r>
            <a:r>
              <a:rPr lang="en-US" b="1" i="1" dirty="0"/>
              <a:t>value</a:t>
            </a:r>
            <a:r>
              <a:rPr lang="en-US" dirty="0"/>
              <a:t> attribute specifies an initial value for an input field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D9E74-AD05-4A66-B8E9-5F1B853B6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303379"/>
            <a:ext cx="6096000" cy="15546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BE9EAA-4EF1-43CC-B4CA-8F929C838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7885"/>
            <a:ext cx="6096000" cy="239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51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CF24-76DB-4AAF-BED6-C3B6ECA3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readonly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04C76-0A41-4A3D-A43B-B7DFAB186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input </a:t>
            </a:r>
            <a:r>
              <a:rPr lang="en-US" b="1" i="1" dirty="0" err="1"/>
              <a:t>readonly</a:t>
            </a:r>
            <a:r>
              <a:rPr lang="en-US" b="1" i="1" dirty="0"/>
              <a:t> </a:t>
            </a:r>
            <a:r>
              <a:rPr lang="en-US" dirty="0"/>
              <a:t>attribute makes a field read-only</a:t>
            </a:r>
          </a:p>
          <a:p>
            <a:r>
              <a:rPr lang="en-US" dirty="0"/>
              <a:t>A read-only field can’t be modified, but can still be highlighted, tabbed to, and copied from</a:t>
            </a:r>
          </a:p>
          <a:p>
            <a:r>
              <a:rPr lang="en-US" dirty="0"/>
              <a:t>The value of the </a:t>
            </a:r>
            <a:r>
              <a:rPr lang="en-US" dirty="0" err="1"/>
              <a:t>readonly</a:t>
            </a:r>
            <a:r>
              <a:rPr lang="en-US" dirty="0"/>
              <a:t> field gets sent when submitting the 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EAF71E-2161-4692-BB20-77AD431CD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424617"/>
            <a:ext cx="6096000" cy="14333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E61F74-CEA6-4C23-9079-EC5A649FA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542121"/>
            <a:ext cx="2905126" cy="231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020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476CB-8EC9-4C32-A5D8-53190063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disabled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8435E-79BF-4BDF-8EA0-D297053AE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disabled</a:t>
            </a:r>
            <a:r>
              <a:rPr lang="en-US" dirty="0"/>
              <a:t> attribute specifies that an input field should be disabled</a:t>
            </a:r>
          </a:p>
          <a:p>
            <a:r>
              <a:rPr lang="en-US" dirty="0"/>
              <a:t>A disabled input field is unusable and unclickable</a:t>
            </a:r>
          </a:p>
          <a:p>
            <a:r>
              <a:rPr lang="en-US" dirty="0"/>
              <a:t>The value of a disabled field does not get sent when it is submitted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7DFC5-F36B-449A-B055-93C0141C8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899" y="4716331"/>
            <a:ext cx="9182102" cy="2141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BF6DB4-EE29-4AE7-B5A0-C8B0C1DD47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659553"/>
            <a:ext cx="2609852" cy="219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142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FB43-F889-4E0D-91EB-19842836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size </a:t>
            </a:r>
            <a:r>
              <a:rPr lang="en-US" dirty="0"/>
              <a:t>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B720F-446A-4D91-88F6-1D44C5E7F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/>
              <a:t>size </a:t>
            </a:r>
            <a:r>
              <a:rPr lang="en-US" dirty="0"/>
              <a:t>attribute specifies the visible width (number of characters wide) of an input field </a:t>
            </a:r>
          </a:p>
          <a:p>
            <a:r>
              <a:rPr lang="en-US" dirty="0"/>
              <a:t>The default </a:t>
            </a:r>
            <a:r>
              <a:rPr lang="en-US" i="1" dirty="0"/>
              <a:t>size</a:t>
            </a:r>
            <a:r>
              <a:rPr lang="en-US" dirty="0"/>
              <a:t> is 20 characters</a:t>
            </a:r>
          </a:p>
          <a:p>
            <a:r>
              <a:rPr lang="en-US" i="1" dirty="0"/>
              <a:t>Size</a:t>
            </a:r>
            <a:r>
              <a:rPr lang="en-US" dirty="0"/>
              <a:t> works with: text, search, </a:t>
            </a:r>
            <a:r>
              <a:rPr lang="en-US" dirty="0" err="1"/>
              <a:t>tel</a:t>
            </a:r>
            <a:r>
              <a:rPr lang="en-US" dirty="0"/>
              <a:t>, </a:t>
            </a:r>
            <a:r>
              <a:rPr lang="en-US" dirty="0" err="1"/>
              <a:t>url</a:t>
            </a:r>
            <a:r>
              <a:rPr lang="en-US" dirty="0"/>
              <a:t>, email, and password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E5621-8D01-4537-8040-2936F7277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182091"/>
            <a:ext cx="6096000" cy="1675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D2A290-20D4-42E5-8A8F-48706B1ED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6056"/>
            <a:ext cx="6096000" cy="219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875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3CA2-A922-4F74-B2FE-060D8017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maxlength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D3B45-418B-47F7-9F17-C01C54FDA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 err="1"/>
              <a:t>maxlength</a:t>
            </a:r>
            <a:r>
              <a:rPr lang="en-US" b="1" i="1" dirty="0"/>
              <a:t> </a:t>
            </a:r>
            <a:r>
              <a:rPr lang="en-US" dirty="0"/>
              <a:t>attribute specifies the max number of characters in a field</a:t>
            </a:r>
          </a:p>
          <a:p>
            <a:r>
              <a:rPr lang="en-US" dirty="0"/>
              <a:t>The input field won’t accept more than the max number of characters, but will not provide any feedback </a:t>
            </a:r>
          </a:p>
          <a:p>
            <a:r>
              <a:rPr lang="en-US" dirty="0"/>
              <a:t>If you want to alert the user, you need JavaScript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03D192-2D12-4A8E-B8F9-BD579F2D6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313436"/>
            <a:ext cx="6096000" cy="154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808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A4364-3602-4D84-B78F-9DCD4B56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min</a:t>
            </a:r>
            <a:r>
              <a:rPr lang="en-US" dirty="0"/>
              <a:t> and </a:t>
            </a:r>
            <a:r>
              <a:rPr lang="en-US" b="1" i="1" dirty="0"/>
              <a:t>max</a:t>
            </a:r>
            <a:r>
              <a:rPr lang="en-US" dirty="0"/>
              <a:t>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102A9-32F5-43B1-8B45-23BF104D7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input </a:t>
            </a:r>
            <a:r>
              <a:rPr lang="en-US" b="1" i="1" dirty="0"/>
              <a:t>min</a:t>
            </a:r>
            <a:r>
              <a:rPr lang="en-US" dirty="0"/>
              <a:t> and </a:t>
            </a:r>
            <a:r>
              <a:rPr lang="en-US" b="1" i="1" dirty="0"/>
              <a:t>max</a:t>
            </a:r>
            <a:r>
              <a:rPr lang="en-US" dirty="0"/>
              <a:t> attributes create a min and max value for an input field</a:t>
            </a:r>
          </a:p>
          <a:p>
            <a:r>
              <a:rPr lang="en-US" i="1" dirty="0"/>
              <a:t>min </a:t>
            </a:r>
            <a:r>
              <a:rPr lang="en-US" dirty="0"/>
              <a:t>and </a:t>
            </a:r>
            <a:r>
              <a:rPr lang="en-US" i="1" dirty="0"/>
              <a:t>max</a:t>
            </a:r>
            <a:r>
              <a:rPr lang="en-US" dirty="0"/>
              <a:t> work with: number, range, date, datetime-local, month, time, and week</a:t>
            </a:r>
          </a:p>
          <a:p>
            <a:r>
              <a:rPr lang="en-US" dirty="0"/>
              <a:t>Max and Min are often used together to create a range of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83097D-E3ED-458E-B535-D87B7E452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603102"/>
            <a:ext cx="6096000" cy="225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264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89C3-78FC-41ED-8040-206057B1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multiple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3FAA0-79ED-4B6D-8C15-ABA1ECD61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/>
              <a:t>multiple</a:t>
            </a:r>
            <a:r>
              <a:rPr lang="en-US" dirty="0"/>
              <a:t> attribute specifies that the user is allowed to enter more than one value in an input field</a:t>
            </a:r>
          </a:p>
          <a:p>
            <a:r>
              <a:rPr lang="en-US" dirty="0"/>
              <a:t>The </a:t>
            </a:r>
            <a:r>
              <a:rPr lang="en-US" b="1" i="1" dirty="0"/>
              <a:t>multiple</a:t>
            </a:r>
            <a:r>
              <a:rPr lang="en-US" dirty="0"/>
              <a:t> attribute works with: email and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EC4BE2-8371-4807-A805-234E8FFB0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524836"/>
            <a:ext cx="6096000" cy="13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399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A6A6E-AD9A-4219-A959-1E9E4EC07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pattern </a:t>
            </a:r>
            <a:r>
              <a:rPr lang="en-US" dirty="0"/>
              <a:t>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594B4-EE7B-4C93-97CC-20DE35E17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input </a:t>
            </a:r>
            <a:r>
              <a:rPr lang="en-US" b="1" i="1" dirty="0"/>
              <a:t>pattern</a:t>
            </a:r>
            <a:r>
              <a:rPr lang="en-US" dirty="0"/>
              <a:t> attribute specifies a </a:t>
            </a:r>
            <a:r>
              <a:rPr lang="en-US" i="1" dirty="0"/>
              <a:t>regular expression </a:t>
            </a:r>
            <a:r>
              <a:rPr lang="en-US" dirty="0"/>
              <a:t>that the input field’s value is checked against, when the form is submitted</a:t>
            </a:r>
          </a:p>
          <a:p>
            <a:r>
              <a:rPr lang="en-US" i="1" dirty="0"/>
              <a:t>pattern </a:t>
            </a:r>
            <a:r>
              <a:rPr lang="en-US" dirty="0"/>
              <a:t>works with the following types: text, date, search, 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tel</a:t>
            </a:r>
            <a:r>
              <a:rPr lang="en-US" dirty="0"/>
              <a:t>, email, and password</a:t>
            </a:r>
          </a:p>
          <a:p>
            <a:r>
              <a:rPr lang="en-US" dirty="0"/>
              <a:t>You can use the </a:t>
            </a:r>
            <a:r>
              <a:rPr lang="en-US" i="1" dirty="0"/>
              <a:t>title</a:t>
            </a:r>
            <a:r>
              <a:rPr lang="en-US" dirty="0"/>
              <a:t> attribute to describe the pattern for the user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1CF19F-0CEA-4301-8232-EED24DB4F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423647"/>
            <a:ext cx="6096000" cy="143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326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97E1-8595-4C44-B6F7-8683958C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placeholder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8447-4B6A-431E-9421-2DA3264A2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/>
              <a:t>placeholder</a:t>
            </a:r>
            <a:r>
              <a:rPr lang="en-US" dirty="0"/>
              <a:t> attribute specifies a short hint that describes the expected value of an input field</a:t>
            </a:r>
          </a:p>
          <a:p>
            <a:r>
              <a:rPr lang="en-US" dirty="0"/>
              <a:t>A short hint gets displayed in the input field before a user enters a value</a:t>
            </a:r>
          </a:p>
          <a:p>
            <a:r>
              <a:rPr lang="en-US" i="1" dirty="0"/>
              <a:t>placeholder</a:t>
            </a:r>
            <a:r>
              <a:rPr lang="en-US" dirty="0"/>
              <a:t> works with: text, search, 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tel</a:t>
            </a:r>
            <a:r>
              <a:rPr lang="en-US" dirty="0"/>
              <a:t>, email, and password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90258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6519-7661-45AE-A9C3-A04056A6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13CA7-D52B-47BB-9AAB-3B9C2E71D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type=“radio”&gt;</a:t>
            </a:r>
            <a:r>
              <a:rPr lang="en-US" dirty="0"/>
              <a:t> defines a radio button</a:t>
            </a:r>
          </a:p>
          <a:p>
            <a:r>
              <a:rPr lang="en-US" dirty="0"/>
              <a:t>A radio button allows a user to select one of many choices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7550B8-0495-4B41-BF08-72F75D970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989" y="4617526"/>
            <a:ext cx="6127011" cy="2240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7DDB22-DBD9-4DA5-9E2E-35A5D0BBE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7467"/>
            <a:ext cx="4984376" cy="22405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3158C6-02F4-4FB3-9A1E-800014F31FE9}"/>
                  </a:ext>
                </a:extLst>
              </p14:cNvPr>
              <p14:cNvContentPartPr/>
              <p14:nvPr/>
            </p14:nvContentPartPr>
            <p14:xfrm>
              <a:off x="140400" y="5272920"/>
              <a:ext cx="511200" cy="1585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3158C6-02F4-4FB3-9A1E-800014F31F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040" y="5263560"/>
                <a:ext cx="529920" cy="160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0588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B557-2840-4D89-9008-B6D499EBD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required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D7755-1DC3-4337-B9C7-027A68646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/>
              <a:t>required</a:t>
            </a:r>
            <a:r>
              <a:rPr lang="en-US" dirty="0"/>
              <a:t> attribute specifies that an input field must be filled out before submitting the form</a:t>
            </a:r>
          </a:p>
          <a:p>
            <a:r>
              <a:rPr lang="en-US" dirty="0"/>
              <a:t>The </a:t>
            </a:r>
            <a:r>
              <a:rPr lang="en-US" i="1" dirty="0"/>
              <a:t>required </a:t>
            </a:r>
            <a:r>
              <a:rPr lang="en-US" dirty="0"/>
              <a:t>attribute works with: text, search, </a:t>
            </a:r>
            <a:r>
              <a:rPr lang="en-US" dirty="0" err="1"/>
              <a:t>tel</a:t>
            </a:r>
            <a:r>
              <a:rPr lang="en-US" dirty="0"/>
              <a:t>, email, password, date pickers, number, checkbox, radio, and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B8E6E-414C-4289-8DBF-1318CCEBF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16209"/>
            <a:ext cx="6096000" cy="114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252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812A-0300-484B-8AE5-35E8FEAF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step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CC149-3487-4173-A46B-1EED10B72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/>
              <a:t>step</a:t>
            </a:r>
            <a:r>
              <a:rPr lang="en-US" dirty="0"/>
              <a:t> attribute specifies the legal number of intervals for an input field</a:t>
            </a:r>
          </a:p>
          <a:p>
            <a:r>
              <a:rPr lang="en-US" dirty="0"/>
              <a:t>Ex: When step = 2, </a:t>
            </a:r>
            <a:r>
              <a:rPr lang="en-US" dirty="0" err="1"/>
              <a:t>nums</a:t>
            </a:r>
            <a:r>
              <a:rPr lang="en-US" dirty="0"/>
              <a:t>: 0, 2, 4, 6, …</a:t>
            </a:r>
          </a:p>
          <a:p>
            <a:r>
              <a:rPr lang="en-US" dirty="0"/>
              <a:t>Works with: number, range, date, datetime-local, month, time, and week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8CED02-B179-4603-BD7F-70FD8285D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570957"/>
            <a:ext cx="6096000" cy="128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105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21B7-ED38-4C12-8AC6-5C588E5C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autofocus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6D8BF-3F3B-4ACD-9C66-799C438E1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/>
              <a:t>autofocus</a:t>
            </a:r>
            <a:r>
              <a:rPr lang="en-US" dirty="0"/>
              <a:t> attribute specifies that an input field should automatically be focused when a page loads</a:t>
            </a:r>
          </a:p>
          <a:p>
            <a:r>
              <a:rPr lang="en-US" dirty="0"/>
              <a:t>Focus is when you highlight an input</a:t>
            </a:r>
          </a:p>
          <a:p>
            <a:r>
              <a:rPr lang="en-US" dirty="0"/>
              <a:t>You can focus an input by pressing the tab key while on a web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6B430-7C75-42A6-9091-80CCC2168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058697"/>
            <a:ext cx="6096000" cy="179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127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C9C62-0E10-442C-8D1D-7E609889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height</a:t>
            </a:r>
            <a:r>
              <a:rPr lang="en-US" dirty="0"/>
              <a:t> and </a:t>
            </a:r>
            <a:r>
              <a:rPr lang="en-US" b="1" i="1" dirty="0"/>
              <a:t>width</a:t>
            </a:r>
            <a:r>
              <a:rPr lang="en-US" dirty="0"/>
              <a:t>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AA7F5-3AEB-4317-92A1-76B382457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/>
              <a:t>height</a:t>
            </a:r>
            <a:r>
              <a:rPr lang="en-US" dirty="0"/>
              <a:t> and </a:t>
            </a:r>
            <a:r>
              <a:rPr lang="en-US" b="1" i="1" dirty="0"/>
              <a:t>width</a:t>
            </a:r>
            <a:r>
              <a:rPr lang="en-US" dirty="0"/>
              <a:t> attributes specify the height and width of an </a:t>
            </a:r>
            <a:r>
              <a:rPr lang="en-US" b="1" i="1" dirty="0"/>
              <a:t>&lt;input type=“image”&gt;</a:t>
            </a:r>
            <a:r>
              <a:rPr lang="en-US" dirty="0"/>
              <a:t> element (basically a submit button with an image)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81B0D7-C187-431C-A26B-B01B25903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715" y="5265282"/>
            <a:ext cx="6523285" cy="15927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1C1BD9-D625-426F-9550-D38453DEF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265282"/>
            <a:ext cx="5614882" cy="159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425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1A1F6-C970-4288-971E-921BFEDD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list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6C7AF-CDD9-4838-9366-3BC35A49F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/>
              <a:t>list</a:t>
            </a:r>
            <a:r>
              <a:rPr lang="en-US" dirty="0"/>
              <a:t> attribute refers to a </a:t>
            </a:r>
            <a:r>
              <a:rPr lang="en-US" b="1" i="1" dirty="0"/>
              <a:t>&lt;</a:t>
            </a:r>
            <a:r>
              <a:rPr lang="en-US" b="1" i="1" dirty="0" err="1"/>
              <a:t>datalist</a:t>
            </a:r>
            <a:r>
              <a:rPr lang="en-US" b="1" i="1" dirty="0"/>
              <a:t>&gt;</a:t>
            </a:r>
            <a:r>
              <a:rPr lang="en-US" dirty="0"/>
              <a:t> element that contains predefined options for an &lt;input&gt; element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F3C30C-9738-4B25-8CAD-8B6F6BE6C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1" y="3435488"/>
            <a:ext cx="4953000" cy="342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6873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13A31-CA39-4DAB-9072-425AC28B2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autocomplete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4BBFA-1864-44C2-A701-59C197172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/>
              <a:t>autocomplete </a:t>
            </a:r>
            <a:r>
              <a:rPr lang="en-US" dirty="0"/>
              <a:t>attribute specifies whether a form should have autocomplete on or off</a:t>
            </a:r>
          </a:p>
          <a:p>
            <a:r>
              <a:rPr lang="en-US" dirty="0"/>
              <a:t>Autocomplete will let the browser predict what the user is typing based off values they have typed before</a:t>
            </a:r>
          </a:p>
          <a:p>
            <a:r>
              <a:rPr lang="en-US" dirty="0"/>
              <a:t>Works with: text, search, 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tel</a:t>
            </a:r>
            <a:r>
              <a:rPr lang="en-US" dirty="0"/>
              <a:t>, email, password, </a:t>
            </a:r>
            <a:r>
              <a:rPr lang="en-US" dirty="0" err="1"/>
              <a:t>datepickers</a:t>
            </a:r>
            <a:r>
              <a:rPr lang="en-US" dirty="0"/>
              <a:t>, range, and color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4C6E8-0CDE-4A29-9AEB-9843929D2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52632"/>
            <a:ext cx="6096000" cy="200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264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332AF-BF37-40EE-A39F-F396FF66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Input Form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B7666-590A-4FCE-8AA0-83415331B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4425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85C6-3B1D-4301-9253-301B1F42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form </a:t>
            </a:r>
            <a:r>
              <a:rPr lang="en-US" dirty="0"/>
              <a:t>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F59B3-FE40-4269-97B2-A30A31E2C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/>
              <a:t>form</a:t>
            </a:r>
            <a:r>
              <a:rPr lang="en-US" dirty="0"/>
              <a:t> attribute specifies the form the &lt;input&gt; element belongs to</a:t>
            </a:r>
          </a:p>
          <a:p>
            <a:r>
              <a:rPr lang="en-US" dirty="0"/>
              <a:t>The value of this attribute must be equal to the id attribute of the &lt;form&gt; element it belongs 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4AFD7-2C0C-4090-9B97-10E886827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27477"/>
            <a:ext cx="6096000" cy="23305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8C2F7C-912C-401A-A70E-3AECFAB2BED7}"/>
                  </a:ext>
                </a:extLst>
              </p14:cNvPr>
              <p14:cNvContentPartPr/>
              <p14:nvPr/>
            </p14:nvContentPartPr>
            <p14:xfrm>
              <a:off x="5196600" y="5002920"/>
              <a:ext cx="5414040" cy="147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8C2F7C-912C-401A-A70E-3AECFAB2BE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87240" y="4993560"/>
                <a:ext cx="5432760" cy="149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44754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0D374-FF66-4A00-ACA2-7F59DD50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formaction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5A3DE-FD2B-48C4-AA90-F62B78F60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 err="1"/>
              <a:t>formaction</a:t>
            </a:r>
            <a:r>
              <a:rPr lang="en-US" dirty="0"/>
              <a:t> attribute specifies the URL of the file that processes the data from the form when it is submitted</a:t>
            </a:r>
          </a:p>
          <a:p>
            <a:r>
              <a:rPr lang="en-US" i="1" dirty="0"/>
              <a:t>This overrides the </a:t>
            </a:r>
            <a:r>
              <a:rPr lang="en-US" b="1" i="1" dirty="0"/>
              <a:t>action</a:t>
            </a:r>
            <a:r>
              <a:rPr lang="en-US" i="1" dirty="0"/>
              <a:t> attribute of the &lt;form&gt; element</a:t>
            </a:r>
          </a:p>
          <a:p>
            <a:r>
              <a:rPr lang="en-US" dirty="0"/>
              <a:t>Works with: submit and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B4BACC-1A49-4F76-8858-C18D93BC7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905" y="4562475"/>
            <a:ext cx="799509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9933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FA840-CD29-4C25-A2B4-E06DAAD2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formenctype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99DFE-5B57-4D27-9FF0-F704296BC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675"/>
            <a:ext cx="10515600" cy="4351338"/>
          </a:xfrm>
        </p:spPr>
        <p:txBody>
          <a:bodyPr/>
          <a:lstStyle/>
          <a:p>
            <a:r>
              <a:rPr lang="en-US" dirty="0"/>
              <a:t>Input’s </a:t>
            </a:r>
            <a:r>
              <a:rPr lang="en-US" b="1" i="1" dirty="0" err="1"/>
              <a:t>formenctype</a:t>
            </a:r>
            <a:r>
              <a:rPr lang="en-US" dirty="0"/>
              <a:t> attribute specifies how form-data should be encoded when submitted (only for form using POST)</a:t>
            </a:r>
          </a:p>
          <a:p>
            <a:r>
              <a:rPr lang="en-US" i="1" dirty="0"/>
              <a:t>This overrides the </a:t>
            </a:r>
            <a:r>
              <a:rPr lang="en-US" b="1" i="1" dirty="0" err="1"/>
              <a:t>enctype</a:t>
            </a:r>
            <a:r>
              <a:rPr lang="en-US" i="1" dirty="0"/>
              <a:t> attribute of the &lt;form&gt; element</a:t>
            </a:r>
          </a:p>
          <a:p>
            <a:r>
              <a:rPr lang="en-US" dirty="0"/>
              <a:t>Works with: submit and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469799-6DA1-468C-AC87-0FC3E6FB0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74163"/>
            <a:ext cx="6096000" cy="208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55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A72C-5142-4344-A95A-D9D6900D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Checkboxes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08C00-FC82-40AD-9885-64674B0B3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&lt;input type=“checkbox”&gt;</a:t>
            </a:r>
            <a:r>
              <a:rPr lang="en-US" dirty="0"/>
              <a:t> defines a checkbox</a:t>
            </a:r>
          </a:p>
          <a:p>
            <a:r>
              <a:rPr lang="en-US" dirty="0"/>
              <a:t>Checkboxes let a user choose 0 or more of a set of options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BA686D-5D64-4965-A426-ED4C54128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02841"/>
            <a:ext cx="6096000" cy="1955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231E74-9E96-4BC1-8368-CF46255BB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3957"/>
            <a:ext cx="6096000" cy="176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7366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D87FD-45EA-40B5-9040-C94446B00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formmethod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4A0C0-BEF4-4B49-B139-63F0E6AF4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 err="1"/>
              <a:t>formmethod</a:t>
            </a:r>
            <a:r>
              <a:rPr lang="en-US" dirty="0"/>
              <a:t> attribute defines the HTTP method used to send the URL with</a:t>
            </a:r>
          </a:p>
          <a:p>
            <a:r>
              <a:rPr lang="en-US" i="1" dirty="0"/>
              <a:t>This overrides the </a:t>
            </a:r>
            <a:r>
              <a:rPr lang="en-US" b="1" i="1" dirty="0"/>
              <a:t>method</a:t>
            </a:r>
            <a:r>
              <a:rPr lang="en-US" i="1" dirty="0"/>
              <a:t> attribute of the &lt;form&gt; element</a:t>
            </a:r>
          </a:p>
          <a:p>
            <a:r>
              <a:rPr lang="en-US" dirty="0"/>
              <a:t>Works with: submit and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6A476-9ADA-4EFA-87C7-9EC148D26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04155"/>
            <a:ext cx="6096000" cy="195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3508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6173-11BB-463A-982B-D7CB5EACD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formtarget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3233D-BC3A-449F-B209-65C58A7F7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 err="1"/>
              <a:t>formtarget</a:t>
            </a:r>
            <a:r>
              <a:rPr lang="en-US" dirty="0"/>
              <a:t> attribute specifies a name or keyword that indicates where to display the response that was received after submitting the form</a:t>
            </a:r>
          </a:p>
          <a:p>
            <a:r>
              <a:rPr lang="en-US" i="1" dirty="0"/>
              <a:t>This overrides the </a:t>
            </a:r>
            <a:r>
              <a:rPr lang="en-US" b="1" i="1" dirty="0"/>
              <a:t>target</a:t>
            </a:r>
            <a:r>
              <a:rPr lang="en-US" i="1" dirty="0"/>
              <a:t> attribute of the &lt;form&gt; element</a:t>
            </a:r>
          </a:p>
          <a:p>
            <a:r>
              <a:rPr lang="en-US" dirty="0"/>
              <a:t>Works with: submit and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C80998-0F56-4205-AE64-6AD7B4882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1" y="4670673"/>
            <a:ext cx="7810500" cy="218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2537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DC31-907C-42F4-9B53-841BAE59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formnovalidate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3E999-A53D-4F01-BFD6-407295204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 err="1"/>
              <a:t>formnovalidate</a:t>
            </a:r>
            <a:r>
              <a:rPr lang="en-US" dirty="0"/>
              <a:t> attribute specifies that an &lt;input&gt; element shouldn’t be validated when submitted</a:t>
            </a:r>
          </a:p>
          <a:p>
            <a:r>
              <a:rPr lang="en-US" i="1" dirty="0"/>
              <a:t>This overrides the </a:t>
            </a:r>
            <a:r>
              <a:rPr lang="en-US" b="1" i="1" dirty="0" err="1"/>
              <a:t>novalidate</a:t>
            </a:r>
            <a:r>
              <a:rPr lang="en-US" i="1" dirty="0"/>
              <a:t> attribute of the &lt;form&gt; element</a:t>
            </a:r>
          </a:p>
          <a:p>
            <a:r>
              <a:rPr lang="en-US" dirty="0"/>
              <a:t>Works with: submit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30EFB4-255C-4D60-89E1-3E41C3201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777205"/>
            <a:ext cx="6096000" cy="208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53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4818C-1171-46BE-8CB1-B871CD895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Submit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56E7C-99D1-42F7-9169-4BDF43C10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&lt;input type=“submit”&gt;</a:t>
            </a:r>
            <a:r>
              <a:rPr lang="en-US" dirty="0"/>
              <a:t> element defines a button for submitting our form</a:t>
            </a:r>
          </a:p>
          <a:p>
            <a:r>
              <a:rPr lang="en-US" dirty="0"/>
              <a:t>Forms are generally submitted to a </a:t>
            </a:r>
            <a:r>
              <a:rPr lang="en-US" i="1" dirty="0"/>
              <a:t>form handler</a:t>
            </a:r>
            <a:r>
              <a:rPr lang="en-US" dirty="0"/>
              <a:t>, which is generally a file on a server that has a program for processing user input</a:t>
            </a:r>
          </a:p>
          <a:p>
            <a:r>
              <a:rPr lang="en-US" dirty="0"/>
              <a:t>Form handlers can be specified in the form’s </a:t>
            </a:r>
            <a:r>
              <a:rPr lang="en-US" b="1" i="1" dirty="0"/>
              <a:t>action</a:t>
            </a:r>
            <a:r>
              <a:rPr lang="en-US" dirty="0"/>
              <a:t> attribute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5034C2-4E5E-4535-8600-F88C97F5D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63935"/>
            <a:ext cx="6096000" cy="17506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A8D101-D195-41B1-BD66-463D8C992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3935"/>
            <a:ext cx="6096000" cy="23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6940</TotalTime>
  <Words>2622</Words>
  <Application>Microsoft Office PowerPoint</Application>
  <PresentationFormat>Widescreen</PresentationFormat>
  <Paragraphs>255</Paragraphs>
  <Slides>82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6" baseType="lpstr">
      <vt:lpstr>Arial</vt:lpstr>
      <vt:lpstr>Calibri</vt:lpstr>
      <vt:lpstr>Calibri Light</vt:lpstr>
      <vt:lpstr>Office Theme</vt:lpstr>
      <vt:lpstr>HTML Forms</vt:lpstr>
      <vt:lpstr>The &lt;form&gt; Element</vt:lpstr>
      <vt:lpstr>The &lt;input&gt; Element</vt:lpstr>
      <vt:lpstr>Text Fields</vt:lpstr>
      <vt:lpstr>The &lt;label&gt; Element</vt:lpstr>
      <vt:lpstr>The &lt;label&gt; Element</vt:lpstr>
      <vt:lpstr>Radio Buttons</vt:lpstr>
      <vt:lpstr>Checkboxes</vt:lpstr>
      <vt:lpstr>The Submit Button</vt:lpstr>
      <vt:lpstr>The name Attribute for &lt;input&gt;</vt:lpstr>
      <vt:lpstr>Form Attributes</vt:lpstr>
      <vt:lpstr>The action Attribute</vt:lpstr>
      <vt:lpstr>The target Attribute</vt:lpstr>
      <vt:lpstr>The method Attribute</vt:lpstr>
      <vt:lpstr>GET Requests</vt:lpstr>
      <vt:lpstr>GET Requests</vt:lpstr>
      <vt:lpstr>POST Requests</vt:lpstr>
      <vt:lpstr>POST Requests</vt:lpstr>
      <vt:lpstr>The autocomplete Attribute</vt:lpstr>
      <vt:lpstr>The novalidate Attribute</vt:lpstr>
      <vt:lpstr>All &lt;form&gt; Attributes</vt:lpstr>
      <vt:lpstr>Form Elements</vt:lpstr>
      <vt:lpstr>HTML &lt;form&gt; Elements</vt:lpstr>
      <vt:lpstr>The &lt;input&gt; Element</vt:lpstr>
      <vt:lpstr>The &lt;label&gt; Attribute</vt:lpstr>
      <vt:lpstr>The &lt;select&gt; Element</vt:lpstr>
      <vt:lpstr>The &lt;select&gt; Element</vt:lpstr>
      <vt:lpstr>Allow Multiple Selections</vt:lpstr>
      <vt:lpstr>The &lt;textarea&gt; Element</vt:lpstr>
      <vt:lpstr>The &lt;button&gt; Element</vt:lpstr>
      <vt:lpstr>The &lt;fieldset&gt; and &lt;legend&gt; Elements</vt:lpstr>
      <vt:lpstr>The &lt;datalist&gt; Element</vt:lpstr>
      <vt:lpstr>The &lt;output&gt; Element</vt:lpstr>
      <vt:lpstr>HTML Form Elements</vt:lpstr>
      <vt:lpstr>HTML Input Types</vt:lpstr>
      <vt:lpstr>HTML Input Types</vt:lpstr>
      <vt:lpstr>Input Type - Text</vt:lpstr>
      <vt:lpstr>Input Type - Password</vt:lpstr>
      <vt:lpstr>Input Type - Submit</vt:lpstr>
      <vt:lpstr>Input Type - Reset</vt:lpstr>
      <vt:lpstr>Input Type - Radio</vt:lpstr>
      <vt:lpstr>Input Type - Checkbox</vt:lpstr>
      <vt:lpstr>Input Type - Button</vt:lpstr>
      <vt:lpstr>Input Type - Color</vt:lpstr>
      <vt:lpstr>Input Type - Date</vt:lpstr>
      <vt:lpstr>Input Type - Date</vt:lpstr>
      <vt:lpstr>Input Type – Datetime-local</vt:lpstr>
      <vt:lpstr>Input Type - Email</vt:lpstr>
      <vt:lpstr>Input Type - File</vt:lpstr>
      <vt:lpstr>Input Type - Month</vt:lpstr>
      <vt:lpstr>Input Type - Number</vt:lpstr>
      <vt:lpstr>Input Restrictions</vt:lpstr>
      <vt:lpstr>Input Restrictions</vt:lpstr>
      <vt:lpstr>Input Type - Range</vt:lpstr>
      <vt:lpstr>Input Type - Search</vt:lpstr>
      <vt:lpstr>Input Type - Tel</vt:lpstr>
      <vt:lpstr>Input Type - Time</vt:lpstr>
      <vt:lpstr>Input Type - URL</vt:lpstr>
      <vt:lpstr>Input Type - Week</vt:lpstr>
      <vt:lpstr>Input Attributes</vt:lpstr>
      <vt:lpstr>The value Attribute</vt:lpstr>
      <vt:lpstr>The readonly Attribute</vt:lpstr>
      <vt:lpstr>The disabled Attribute</vt:lpstr>
      <vt:lpstr>The size Attribute</vt:lpstr>
      <vt:lpstr>The maxlength Attribute</vt:lpstr>
      <vt:lpstr>The min and max Attributes</vt:lpstr>
      <vt:lpstr>The multiple Attribute</vt:lpstr>
      <vt:lpstr>The pattern Attribute</vt:lpstr>
      <vt:lpstr>The placeholder Attribute</vt:lpstr>
      <vt:lpstr>The required Attribute</vt:lpstr>
      <vt:lpstr>The step Attribute</vt:lpstr>
      <vt:lpstr>The autofocus Attribute</vt:lpstr>
      <vt:lpstr>The height and width Attributes</vt:lpstr>
      <vt:lpstr>The list Attribute</vt:lpstr>
      <vt:lpstr>The autocomplete Attribute</vt:lpstr>
      <vt:lpstr>HTML Input Form Attributes</vt:lpstr>
      <vt:lpstr>The form Attribute</vt:lpstr>
      <vt:lpstr>The formaction Attribute</vt:lpstr>
      <vt:lpstr>The formenctype Attribute</vt:lpstr>
      <vt:lpstr>The formmethod Attribute</vt:lpstr>
      <vt:lpstr>The formtarget Attribute</vt:lpstr>
      <vt:lpstr>The formnovalidate Attribute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YWCA Rockford</dc:creator>
  <cp:lastModifiedBy>Graham Eichsteadt</cp:lastModifiedBy>
  <cp:revision>41</cp:revision>
  <dcterms:created xsi:type="dcterms:W3CDTF">2023-06-05T20:20:26Z</dcterms:created>
  <dcterms:modified xsi:type="dcterms:W3CDTF">2023-11-13T13:55:35Z</dcterms:modified>
</cp:coreProperties>
</file>